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00933" y="1802333"/>
            <a:ext cx="3342132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28.02.2024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28.02.2024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28.02.2024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28.02.2024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28.02.2024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959" y="121183"/>
            <a:ext cx="7184390" cy="70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254" y="1335786"/>
            <a:ext cx="7738109" cy="312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28.02.2024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ilica.abramovic@mepg.gov.m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288" y="155447"/>
            <a:ext cx="1487424" cy="6583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04185" y="1080668"/>
            <a:ext cx="31343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8820">
              <a:lnSpc>
                <a:spcPct val="14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STRUČNO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USAVRŠAVANJE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ČLANOVA/ICA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INŽENJERSKE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KOMORE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CRNE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GORE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0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STRUČNO</a:t>
            </a:r>
            <a:r>
              <a:rPr sz="1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PREDAVANJE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1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TEMU: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2355" y="2292172"/>
            <a:ext cx="30022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IZGRADNJA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OBJEKATA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4733" y="3211829"/>
            <a:ext cx="3492500" cy="125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5695" marR="1107440" indent="284480">
              <a:lnSpc>
                <a:spcPts val="162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Predavač: Milica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Abramović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1905" algn="ctr">
              <a:lnSpc>
                <a:spcPts val="1310"/>
              </a:lnSpc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Načelnica,</a:t>
            </a:r>
            <a:endParaRPr sz="110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Direkcija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za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izdavanje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dozvola</a:t>
            </a:r>
            <a:endParaRPr sz="1100" dirty="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Direktorat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za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građevinarstvo</a:t>
            </a:r>
            <a:endParaRPr sz="11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Ministarstvo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prostornog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planiranja</a:t>
            </a:r>
            <a:r>
              <a:rPr lang="sr-Latn-ME"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urbanizma</a:t>
            </a:r>
            <a:r>
              <a:rPr lang="sr-Latn-ME"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i državne imovine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1650" y="4668823"/>
            <a:ext cx="151866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Podgorica,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sr-Latn-ME"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februar </a:t>
            </a: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sr-Latn-ME"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7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godine</a:t>
            </a:r>
            <a:endParaRPr sz="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861" y="1547316"/>
            <a:ext cx="4885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1616"/>
                </a:solidFill>
              </a:rPr>
              <a:t>VRŠENJE</a:t>
            </a:r>
            <a:r>
              <a:rPr sz="2400" spc="-90" dirty="0">
                <a:solidFill>
                  <a:srgbClr val="171616"/>
                </a:solidFill>
              </a:rPr>
              <a:t> </a:t>
            </a:r>
            <a:r>
              <a:rPr sz="2400" dirty="0">
                <a:solidFill>
                  <a:srgbClr val="171616"/>
                </a:solidFill>
              </a:rPr>
              <a:t>STRUČNOG</a:t>
            </a:r>
            <a:r>
              <a:rPr sz="2400" spc="-95" dirty="0">
                <a:solidFill>
                  <a:srgbClr val="171616"/>
                </a:solidFill>
              </a:rPr>
              <a:t> </a:t>
            </a:r>
            <a:r>
              <a:rPr sz="2400" spc="-10" dirty="0">
                <a:solidFill>
                  <a:srgbClr val="171616"/>
                </a:solidFill>
              </a:rPr>
              <a:t>NADZORA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74775" y="694944"/>
            <a:ext cx="216535" cy="3449320"/>
            <a:chOff x="874775" y="694944"/>
            <a:chExt cx="216535" cy="3449320"/>
          </a:xfrm>
        </p:grpSpPr>
        <p:sp>
          <p:nvSpPr>
            <p:cNvPr id="4" name="object 4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207264" y="0"/>
                  </a:moveTo>
                  <a:lnTo>
                    <a:pt x="0" y="0"/>
                  </a:lnTo>
                  <a:lnTo>
                    <a:pt x="0" y="3439667"/>
                  </a:lnTo>
                  <a:lnTo>
                    <a:pt x="207264" y="3439667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0" y="3439667"/>
                  </a:moveTo>
                  <a:lnTo>
                    <a:pt x="207264" y="3439667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3439667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sz="1600" dirty="0">
                <a:solidFill>
                  <a:srgbClr val="622422"/>
                </a:solidFill>
              </a:rPr>
              <a:t>Investitor je</a:t>
            </a:r>
            <a:r>
              <a:rPr sz="1600" spc="-6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dužan</a:t>
            </a:r>
            <a:r>
              <a:rPr sz="1600" spc="-5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da</a:t>
            </a:r>
            <a:r>
              <a:rPr sz="1600" spc="-5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u</a:t>
            </a:r>
            <a:r>
              <a:rPr sz="1600" spc="-5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toku</a:t>
            </a:r>
            <a:r>
              <a:rPr sz="1600" spc="-4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građenja</a:t>
            </a:r>
            <a:r>
              <a:rPr sz="1600" spc="-4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objekta</a:t>
            </a:r>
            <a:r>
              <a:rPr sz="1600" spc="-4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obezbijedi</a:t>
            </a:r>
            <a:r>
              <a:rPr sz="1600" spc="-3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vršenje</a:t>
            </a:r>
            <a:r>
              <a:rPr sz="1600" spc="-20" dirty="0">
                <a:solidFill>
                  <a:srgbClr val="622422"/>
                </a:solidFill>
              </a:rPr>
              <a:t> </a:t>
            </a:r>
            <a:r>
              <a:rPr sz="1600" spc="-10" dirty="0">
                <a:solidFill>
                  <a:srgbClr val="622422"/>
                </a:solidFill>
              </a:rPr>
              <a:t>stručnog </a:t>
            </a:r>
            <a:r>
              <a:rPr sz="1600" dirty="0">
                <a:solidFill>
                  <a:srgbClr val="622422"/>
                </a:solidFill>
              </a:rPr>
              <a:t>nadzora</a:t>
            </a:r>
            <a:r>
              <a:rPr sz="1600" spc="-4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koji</a:t>
            </a:r>
            <a:r>
              <a:rPr sz="1600" spc="-35" dirty="0">
                <a:solidFill>
                  <a:srgbClr val="622422"/>
                </a:solidFill>
              </a:rPr>
              <a:t> </a:t>
            </a:r>
            <a:r>
              <a:rPr sz="1600" spc="-10" dirty="0">
                <a:solidFill>
                  <a:srgbClr val="622422"/>
                </a:solidFill>
              </a:rPr>
              <a:t>obuhvata: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1004417" y="992225"/>
            <a:ext cx="7526655" cy="390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21285" indent="-287020">
              <a:lnSpc>
                <a:spcPct val="14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kontrolu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75" dirty="0">
                <a:latin typeface="Arial MT"/>
                <a:cs typeface="Arial MT"/>
              </a:rPr>
              <a:t>izvođenja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radova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prema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revidovanom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glavnom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projektu,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ovom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zakonu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posebnim propisima;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kontrolu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5" dirty="0">
                <a:latin typeface="Arial MT"/>
                <a:cs typeface="Arial MT"/>
              </a:rPr>
              <a:t>usklađenosti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radova;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provjeru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kvaliteta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75" dirty="0">
                <a:latin typeface="Arial MT"/>
                <a:cs typeface="Arial MT"/>
              </a:rPr>
              <a:t>izvođenja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radova;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kontrolu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kvaliteta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materijala,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instalacija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00" dirty="0">
                <a:latin typeface="Arial MT"/>
                <a:cs typeface="Arial MT"/>
              </a:rPr>
              <a:t>uređaja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koji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ugrađuju;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redovno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90" dirty="0">
                <a:latin typeface="Arial MT"/>
                <a:cs typeface="Arial MT"/>
              </a:rPr>
              <a:t>praćenje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dinamike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75" dirty="0">
                <a:latin typeface="Arial MT"/>
                <a:cs typeface="Arial MT"/>
              </a:rPr>
              <a:t>izvođenja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radova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poštovanje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ugovorenih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rokova;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kontrolu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radova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koji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nakon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zatvaranja,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odnosno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pokrivanja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mogu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kontrolisati;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kontrolu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primjene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mjera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zaštitu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životne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sredine;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definisanje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faza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koje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neophodno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95" dirty="0">
                <a:latin typeface="Arial MT"/>
                <a:cs typeface="Arial MT"/>
              </a:rPr>
              <a:t>sačiniti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izvještaj;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davanje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tehnoloških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organizacionih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uputstava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70" dirty="0">
                <a:latin typeface="Arial MT"/>
                <a:cs typeface="Arial MT"/>
              </a:rPr>
              <a:t>izvođaču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radova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rješavanje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drugih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pitanja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u</a:t>
            </a:r>
            <a:endParaRPr sz="14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675"/>
              </a:spcBef>
            </a:pPr>
            <a:r>
              <a:rPr sz="1400" dirty="0">
                <a:latin typeface="Arial MT"/>
                <a:cs typeface="Arial MT"/>
              </a:rPr>
              <a:t>vezi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80" dirty="0">
                <a:latin typeface="Arial MT"/>
                <a:cs typeface="Arial MT"/>
              </a:rPr>
              <a:t>građenja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objekta;</a:t>
            </a:r>
            <a:endParaRPr sz="1400">
              <a:latin typeface="Arial MT"/>
              <a:cs typeface="Arial MT"/>
            </a:endParaRPr>
          </a:p>
          <a:p>
            <a:pPr marL="299085" marR="570230" indent="-287020">
              <a:lnSpc>
                <a:spcPct val="140000"/>
              </a:lnSpc>
              <a:buChar char="•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saradnju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projektantom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obezbjeđenja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detalja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za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nesmetano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75" dirty="0">
                <a:latin typeface="Arial MT"/>
                <a:cs typeface="Arial MT"/>
              </a:rPr>
              <a:t>izvođenje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radova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i </a:t>
            </a:r>
            <a:r>
              <a:rPr sz="1400" dirty="0">
                <a:latin typeface="Arial MT"/>
                <a:cs typeface="Arial MT"/>
              </a:rPr>
              <a:t>rješavanje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drugih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pitanja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vezi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80" dirty="0">
                <a:latin typeface="Arial MT"/>
                <a:cs typeface="Arial MT"/>
              </a:rPr>
              <a:t>građenja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objekta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dr.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5725" y="1044702"/>
            <a:ext cx="0" cy="3921125"/>
          </a:xfrm>
          <a:custGeom>
            <a:avLst/>
            <a:gdLst/>
            <a:ahLst/>
            <a:cxnLst/>
            <a:rect l="l" t="t" r="r" b="b"/>
            <a:pathLst>
              <a:path h="3921125">
                <a:moveTo>
                  <a:pt x="0" y="0"/>
                </a:moveTo>
                <a:lnTo>
                  <a:pt x="0" y="3921074"/>
                </a:lnTo>
              </a:path>
            </a:pathLst>
          </a:custGeom>
          <a:ln w="19812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6029" y="1547316"/>
            <a:ext cx="4690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71616"/>
                </a:solidFill>
                <a:latin typeface="Arial"/>
                <a:cs typeface="Arial"/>
              </a:rPr>
              <a:t>PRIJAVA</a:t>
            </a:r>
            <a:r>
              <a:rPr sz="2400" b="1" spc="-55" dirty="0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1616"/>
                </a:solidFill>
                <a:latin typeface="Arial"/>
                <a:cs typeface="Arial"/>
              </a:rPr>
              <a:t>GRAĐENJA</a:t>
            </a:r>
            <a:r>
              <a:rPr sz="2400" b="1" spc="-40" dirty="0">
                <a:solidFill>
                  <a:srgbClr val="17161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1616"/>
                </a:solidFill>
                <a:latin typeface="Arial"/>
                <a:cs typeface="Arial"/>
              </a:rPr>
              <a:t>OBJEKTA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7625" y="2040127"/>
            <a:ext cx="81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171616"/>
                </a:solidFill>
                <a:latin typeface="Arial MT"/>
                <a:cs typeface="Arial MT"/>
              </a:rPr>
              <a:t>Član</a:t>
            </a:r>
            <a:r>
              <a:rPr sz="1800" spc="35" dirty="0">
                <a:solidFill>
                  <a:srgbClr val="171616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171616"/>
                </a:solidFill>
                <a:latin typeface="Arial MT"/>
                <a:cs typeface="Arial MT"/>
              </a:rPr>
              <a:t>91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4775" y="694944"/>
            <a:ext cx="216535" cy="3449320"/>
            <a:chOff x="874775" y="694944"/>
            <a:chExt cx="216535" cy="3449320"/>
          </a:xfrm>
        </p:grpSpPr>
        <p:sp>
          <p:nvSpPr>
            <p:cNvPr id="6" name="object 6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207264" y="0"/>
                  </a:moveTo>
                  <a:lnTo>
                    <a:pt x="0" y="0"/>
                  </a:lnTo>
                  <a:lnTo>
                    <a:pt x="0" y="3439667"/>
                  </a:lnTo>
                  <a:lnTo>
                    <a:pt x="207264" y="3439667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0" y="3439667"/>
                  </a:moveTo>
                  <a:lnTo>
                    <a:pt x="207264" y="3439667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3439667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039" y="738632"/>
            <a:ext cx="6453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Investitor</a:t>
            </a:r>
            <a:r>
              <a:rPr spc="-65" dirty="0"/>
              <a:t> </a:t>
            </a:r>
            <a:r>
              <a:rPr dirty="0"/>
              <a:t>gradi</a:t>
            </a:r>
            <a:r>
              <a:rPr spc="-45" dirty="0"/>
              <a:t> </a:t>
            </a:r>
            <a:r>
              <a:rPr dirty="0"/>
              <a:t>objekat</a:t>
            </a:r>
            <a:r>
              <a:rPr spc="-70" dirty="0"/>
              <a:t> </a:t>
            </a:r>
            <a:r>
              <a:rPr dirty="0"/>
              <a:t>na</a:t>
            </a:r>
            <a:r>
              <a:rPr spc="-35" dirty="0"/>
              <a:t> </a:t>
            </a:r>
            <a:r>
              <a:rPr dirty="0"/>
              <a:t>osnovu</a:t>
            </a:r>
            <a:r>
              <a:rPr spc="-35" dirty="0"/>
              <a:t> </a:t>
            </a:r>
            <a:r>
              <a:rPr dirty="0"/>
              <a:t>prijave</a:t>
            </a:r>
            <a:r>
              <a:rPr spc="-60" dirty="0"/>
              <a:t> </a:t>
            </a:r>
            <a:r>
              <a:rPr dirty="0"/>
              <a:t>građenja</a:t>
            </a:r>
            <a:r>
              <a:rPr spc="-55" dirty="0"/>
              <a:t> </a:t>
            </a:r>
            <a:r>
              <a:rPr dirty="0"/>
              <a:t>i</a:t>
            </a:r>
            <a:r>
              <a:rPr spc="-40" dirty="0"/>
              <a:t> </a:t>
            </a:r>
            <a:r>
              <a:rPr dirty="0"/>
              <a:t>sljedeće</a:t>
            </a:r>
            <a:r>
              <a:rPr spc="-70" dirty="0"/>
              <a:t> </a:t>
            </a:r>
            <a:r>
              <a:rPr spc="-10" dirty="0"/>
              <a:t>dokumentacije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241300" algn="l"/>
              </a:tabLst>
            </a:pPr>
            <a:r>
              <a:rPr dirty="0"/>
              <a:t>GLAVNOG</a:t>
            </a:r>
            <a:r>
              <a:rPr spc="-25" dirty="0"/>
              <a:t> </a:t>
            </a:r>
            <a:r>
              <a:rPr dirty="0"/>
              <a:t>PROJEKTA</a:t>
            </a:r>
            <a:r>
              <a:rPr spc="-30" dirty="0"/>
              <a:t> </a:t>
            </a:r>
            <a:r>
              <a:rPr dirty="0"/>
              <a:t>OVJERENOG U</a:t>
            </a:r>
            <a:r>
              <a:rPr spc="-10" dirty="0"/>
              <a:t> </a:t>
            </a:r>
            <a:r>
              <a:rPr dirty="0"/>
              <a:t>SKLADU</a:t>
            </a:r>
            <a:r>
              <a:rPr spc="-25" dirty="0"/>
              <a:t> </a:t>
            </a:r>
            <a:r>
              <a:rPr dirty="0"/>
              <a:t>SA</a:t>
            </a:r>
            <a:r>
              <a:rPr spc="-20" dirty="0"/>
              <a:t> </a:t>
            </a:r>
            <a:r>
              <a:rPr dirty="0"/>
              <a:t>OVIM</a:t>
            </a:r>
            <a:r>
              <a:rPr spc="-10" dirty="0"/>
              <a:t> ZAKONOM;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41300" algn="l"/>
              </a:tabLst>
            </a:pPr>
            <a:r>
              <a:rPr dirty="0"/>
              <a:t>IZVJEŠTAJA</a:t>
            </a:r>
            <a:r>
              <a:rPr spc="-45" dirty="0"/>
              <a:t> </a:t>
            </a:r>
            <a:r>
              <a:rPr dirty="0"/>
              <a:t>O</a:t>
            </a:r>
            <a:r>
              <a:rPr spc="-10" dirty="0"/>
              <a:t> </a:t>
            </a:r>
            <a:r>
              <a:rPr dirty="0"/>
              <a:t>POZITIVNOJ</a:t>
            </a:r>
            <a:r>
              <a:rPr spc="-25" dirty="0"/>
              <a:t> </a:t>
            </a:r>
            <a:r>
              <a:rPr dirty="0"/>
              <a:t>REVIZIJI</a:t>
            </a:r>
            <a:r>
              <a:rPr spc="-25" dirty="0"/>
              <a:t> </a:t>
            </a:r>
            <a:r>
              <a:rPr dirty="0"/>
              <a:t>GLAVNOG</a:t>
            </a:r>
            <a:r>
              <a:rPr spc="-30" dirty="0"/>
              <a:t> </a:t>
            </a:r>
            <a:r>
              <a:rPr spc="-10" dirty="0"/>
              <a:t>PROJEKTA;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41300" algn="l"/>
              </a:tabLst>
            </a:pPr>
            <a:r>
              <a:rPr dirty="0"/>
              <a:t>DOKAZA</a:t>
            </a:r>
            <a:r>
              <a:rPr spc="-1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dirty="0"/>
              <a:t>OSIGURANJU</a:t>
            </a:r>
            <a:r>
              <a:rPr spc="-30" dirty="0"/>
              <a:t> </a:t>
            </a:r>
            <a:r>
              <a:rPr dirty="0"/>
              <a:t>OD</a:t>
            </a:r>
            <a:r>
              <a:rPr spc="-15" dirty="0"/>
              <a:t> </a:t>
            </a:r>
            <a:r>
              <a:rPr dirty="0"/>
              <a:t>ODGOVORNOSTI</a:t>
            </a:r>
            <a:r>
              <a:rPr spc="-10" dirty="0"/>
              <a:t> </a:t>
            </a:r>
            <a:r>
              <a:rPr dirty="0"/>
              <a:t>PROJEKTANTA</a:t>
            </a:r>
            <a:r>
              <a:rPr spc="-50" dirty="0"/>
              <a:t> </a:t>
            </a:r>
            <a:r>
              <a:rPr dirty="0"/>
              <a:t>ODNOSNO</a:t>
            </a:r>
            <a:r>
              <a:rPr spc="-10" dirty="0"/>
              <a:t> </a:t>
            </a:r>
            <a:r>
              <a:rPr dirty="0"/>
              <a:t>REVIDENTA</a:t>
            </a:r>
            <a:r>
              <a:rPr spc="-35" dirty="0"/>
              <a:t> </a:t>
            </a:r>
            <a:r>
              <a:rPr spc="-50" dirty="0"/>
              <a:t>U</a:t>
            </a:r>
          </a:p>
          <a:p>
            <a:pPr marL="240665">
              <a:lnSpc>
                <a:spcPct val="100000"/>
              </a:lnSpc>
              <a:spcBef>
                <a:spcPts val="580"/>
              </a:spcBef>
            </a:pPr>
            <a:r>
              <a:rPr dirty="0"/>
              <a:t>SKLADU</a:t>
            </a:r>
            <a:r>
              <a:rPr spc="-40" dirty="0"/>
              <a:t> </a:t>
            </a:r>
            <a:r>
              <a:rPr dirty="0"/>
              <a:t>SA</a:t>
            </a:r>
            <a:r>
              <a:rPr spc="-5" dirty="0"/>
              <a:t> </a:t>
            </a:r>
            <a:r>
              <a:rPr dirty="0"/>
              <a:t>OVIM</a:t>
            </a:r>
            <a:r>
              <a:rPr spc="-10" dirty="0"/>
              <a:t> ZAKONOM;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241300" algn="l"/>
              </a:tabLst>
            </a:pPr>
            <a:r>
              <a:rPr dirty="0"/>
              <a:t>UGOVORA</a:t>
            </a:r>
            <a:r>
              <a:rPr spc="20" dirty="0"/>
              <a:t> </a:t>
            </a:r>
            <a:r>
              <a:rPr dirty="0"/>
              <a:t>O</a:t>
            </a:r>
            <a:r>
              <a:rPr spc="10" dirty="0"/>
              <a:t> </a:t>
            </a:r>
            <a:r>
              <a:rPr spc="-50" dirty="0"/>
              <a:t>ANGAŽOVANJU</a:t>
            </a:r>
            <a:r>
              <a:rPr spc="-5" dirty="0"/>
              <a:t> </a:t>
            </a:r>
            <a:r>
              <a:rPr spc="-95" dirty="0"/>
              <a:t>IZVOĐAČA</a:t>
            </a:r>
            <a:r>
              <a:rPr spc="10" dirty="0"/>
              <a:t> </a:t>
            </a:r>
            <a:r>
              <a:rPr spc="-10" dirty="0"/>
              <a:t>RADOVA;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241300" algn="l"/>
              </a:tabLst>
            </a:pPr>
            <a:r>
              <a:rPr dirty="0"/>
              <a:t>UGOVORA</a:t>
            </a:r>
            <a:r>
              <a:rPr spc="5" dirty="0"/>
              <a:t> </a:t>
            </a:r>
            <a:r>
              <a:rPr dirty="0"/>
              <a:t>O</a:t>
            </a:r>
            <a:r>
              <a:rPr spc="-5" dirty="0"/>
              <a:t> </a:t>
            </a:r>
            <a:r>
              <a:rPr spc="-50" dirty="0"/>
              <a:t>ANGAŽOVANJU</a:t>
            </a:r>
            <a:r>
              <a:rPr spc="-20" dirty="0"/>
              <a:t> </a:t>
            </a:r>
            <a:r>
              <a:rPr spc="-45" dirty="0"/>
              <a:t>STRUČNOG</a:t>
            </a:r>
            <a:r>
              <a:rPr spc="-15" dirty="0"/>
              <a:t> </a:t>
            </a:r>
            <a:r>
              <a:rPr spc="-10" dirty="0"/>
              <a:t>NADZORA;</a:t>
            </a:r>
          </a:p>
          <a:p>
            <a:pPr marL="240665" indent="-22860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240665" algn="l"/>
              </a:tabLst>
            </a:pPr>
            <a:r>
              <a:rPr dirty="0"/>
              <a:t>DOKAZA</a:t>
            </a:r>
            <a:r>
              <a:rPr spc="195" dirty="0"/>
              <a:t> </a:t>
            </a:r>
            <a:r>
              <a:rPr dirty="0"/>
              <a:t>O</a:t>
            </a:r>
            <a:r>
              <a:rPr spc="200" dirty="0"/>
              <a:t> </a:t>
            </a:r>
            <a:r>
              <a:rPr dirty="0"/>
              <a:t>PRAVU</a:t>
            </a:r>
            <a:r>
              <a:rPr spc="185" dirty="0"/>
              <a:t> </a:t>
            </a:r>
            <a:r>
              <a:rPr dirty="0"/>
              <a:t>SVOJINE</a:t>
            </a:r>
            <a:r>
              <a:rPr spc="200" dirty="0"/>
              <a:t> </a:t>
            </a:r>
            <a:r>
              <a:rPr dirty="0"/>
              <a:t>NA</a:t>
            </a:r>
            <a:r>
              <a:rPr spc="204" dirty="0"/>
              <a:t> </a:t>
            </a:r>
            <a:r>
              <a:rPr dirty="0"/>
              <a:t>ZEMLJIŠTU</a:t>
            </a:r>
            <a:r>
              <a:rPr spc="190" dirty="0"/>
              <a:t> </a:t>
            </a:r>
            <a:r>
              <a:rPr dirty="0"/>
              <a:t>ODNOSO</a:t>
            </a:r>
            <a:r>
              <a:rPr spc="200" dirty="0"/>
              <a:t> </a:t>
            </a:r>
            <a:r>
              <a:rPr dirty="0"/>
              <a:t>DRUGOM</a:t>
            </a:r>
            <a:r>
              <a:rPr spc="195" dirty="0"/>
              <a:t> </a:t>
            </a:r>
            <a:r>
              <a:rPr dirty="0"/>
              <a:t>PRAVU</a:t>
            </a:r>
            <a:r>
              <a:rPr spc="195" dirty="0"/>
              <a:t> </a:t>
            </a:r>
            <a:r>
              <a:rPr dirty="0"/>
              <a:t>NA</a:t>
            </a:r>
            <a:r>
              <a:rPr spc="200" dirty="0"/>
              <a:t> </a:t>
            </a:r>
            <a:r>
              <a:rPr spc="-30" dirty="0"/>
              <a:t>GRAĐENJE</a:t>
            </a:r>
            <a:r>
              <a:rPr spc="200" dirty="0"/>
              <a:t> </a:t>
            </a:r>
            <a:r>
              <a:rPr spc="-25" dirty="0"/>
              <a:t>NA</a:t>
            </a:r>
          </a:p>
          <a:p>
            <a:pPr marL="240665" marR="590550">
              <a:lnSpc>
                <a:spcPct val="140000"/>
              </a:lnSpc>
              <a:spcBef>
                <a:spcPts val="5"/>
              </a:spcBef>
              <a:tabLst>
                <a:tab pos="1466850" algn="l"/>
              </a:tabLst>
            </a:pPr>
            <a:r>
              <a:rPr dirty="0"/>
              <a:t>ZEMLJIŠTU</a:t>
            </a:r>
            <a:r>
              <a:rPr spc="215" dirty="0"/>
              <a:t> </a:t>
            </a:r>
            <a:r>
              <a:rPr spc="-25" dirty="0"/>
              <a:t>ILI</a:t>
            </a:r>
            <a:r>
              <a:rPr dirty="0"/>
              <a:t>	DOKAZ</a:t>
            </a:r>
            <a:r>
              <a:rPr spc="240" dirty="0"/>
              <a:t> </a:t>
            </a:r>
            <a:r>
              <a:rPr dirty="0"/>
              <a:t>O</a:t>
            </a:r>
            <a:r>
              <a:rPr spc="245" dirty="0"/>
              <a:t> </a:t>
            </a:r>
            <a:r>
              <a:rPr dirty="0"/>
              <a:t>PRAVU</a:t>
            </a:r>
            <a:r>
              <a:rPr spc="240" dirty="0"/>
              <a:t> </a:t>
            </a:r>
            <a:r>
              <a:rPr dirty="0"/>
              <a:t>SVOJINE</a:t>
            </a:r>
            <a:r>
              <a:rPr spc="250" dirty="0"/>
              <a:t> </a:t>
            </a:r>
            <a:r>
              <a:rPr dirty="0"/>
              <a:t>NA</a:t>
            </a:r>
            <a:r>
              <a:rPr spc="240" dirty="0"/>
              <a:t> </a:t>
            </a:r>
            <a:r>
              <a:rPr dirty="0"/>
              <a:t>OBJEKTU,</a:t>
            </a:r>
            <a:r>
              <a:rPr spc="250" dirty="0"/>
              <a:t> </a:t>
            </a:r>
            <a:r>
              <a:rPr dirty="0"/>
              <a:t>ODNOSNO</a:t>
            </a:r>
            <a:r>
              <a:rPr spc="240" dirty="0"/>
              <a:t> </a:t>
            </a:r>
            <a:r>
              <a:rPr dirty="0"/>
              <a:t>DRUGOM</a:t>
            </a:r>
            <a:r>
              <a:rPr spc="250" dirty="0"/>
              <a:t> </a:t>
            </a:r>
            <a:r>
              <a:rPr dirty="0"/>
              <a:t>PRAVU</a:t>
            </a:r>
            <a:r>
              <a:rPr spc="245" dirty="0"/>
              <a:t> </a:t>
            </a:r>
            <a:r>
              <a:rPr spc="-25" dirty="0"/>
              <a:t>NA </a:t>
            </a:r>
            <a:r>
              <a:rPr spc="-40" dirty="0"/>
              <a:t>GRAĐENJE,</a:t>
            </a:r>
            <a:r>
              <a:rPr spc="-20" dirty="0"/>
              <a:t> </a:t>
            </a:r>
            <a:r>
              <a:rPr dirty="0"/>
              <a:t>AKO</a:t>
            </a:r>
            <a:r>
              <a:rPr spc="-5" dirty="0"/>
              <a:t> </a:t>
            </a:r>
            <a:r>
              <a:rPr dirty="0"/>
              <a:t>SE</a:t>
            </a:r>
            <a:r>
              <a:rPr spc="-25" dirty="0"/>
              <a:t> </a:t>
            </a:r>
            <a:r>
              <a:rPr dirty="0"/>
              <a:t>RADI</a:t>
            </a:r>
            <a:r>
              <a:rPr spc="-10" dirty="0"/>
              <a:t> 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REKONSTRUKCIJI</a:t>
            </a:r>
            <a:r>
              <a:rPr spc="-30" dirty="0"/>
              <a:t> </a:t>
            </a:r>
            <a:r>
              <a:rPr spc="-10" dirty="0"/>
              <a:t>OBJEKTA.</a:t>
            </a: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pc="-10" dirty="0"/>
          </a:p>
          <a:p>
            <a:pPr marL="126364" marR="5080">
              <a:lnSpc>
                <a:spcPct val="140200"/>
              </a:lnSpc>
            </a:pP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PRIJAVU</a:t>
            </a:r>
            <a:r>
              <a:rPr b="1" spc="-2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GRAĐENJA</a:t>
            </a:r>
            <a:r>
              <a:rPr b="1" spc="-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INVESTITOR</a:t>
            </a:r>
            <a:r>
              <a:rPr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JE</a:t>
            </a:r>
            <a:r>
              <a:rPr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DUŽAN</a:t>
            </a:r>
            <a:r>
              <a:rPr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DA</a:t>
            </a:r>
            <a:r>
              <a:rPr b="1" spc="-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PODNESE</a:t>
            </a:r>
            <a:r>
              <a:rPr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622422"/>
                </a:solidFill>
                <a:latin typeface="Arial"/>
                <a:cs typeface="Arial"/>
              </a:rPr>
              <a:t>NADLEŽNOM</a:t>
            </a:r>
            <a:r>
              <a:rPr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INSPEKCIJSKOM</a:t>
            </a:r>
            <a:r>
              <a:rPr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ORGANU,</a:t>
            </a:r>
            <a:r>
              <a:rPr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622422"/>
                </a:solidFill>
                <a:latin typeface="Arial"/>
                <a:cs typeface="Arial"/>
              </a:rPr>
              <a:t>U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ROKU</a:t>
            </a:r>
            <a:r>
              <a:rPr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OD</a:t>
            </a:r>
            <a:r>
              <a:rPr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15</a:t>
            </a:r>
            <a:r>
              <a:rPr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DANA</a:t>
            </a:r>
            <a:r>
              <a:rPr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PRIJE</a:t>
            </a:r>
            <a:r>
              <a:rPr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622422"/>
                </a:solidFill>
                <a:latin typeface="Arial"/>
                <a:cs typeface="Arial"/>
              </a:rPr>
              <a:t>POČETKA</a:t>
            </a:r>
            <a:r>
              <a:rPr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622422"/>
                </a:solidFill>
                <a:latin typeface="Arial"/>
                <a:cs typeface="Arial"/>
              </a:rPr>
              <a:t>GRAĐENJA.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1727" y="3877055"/>
            <a:ext cx="216535" cy="696595"/>
            <a:chOff x="871727" y="3877055"/>
            <a:chExt cx="216535" cy="696595"/>
          </a:xfrm>
        </p:grpSpPr>
        <p:sp>
          <p:nvSpPr>
            <p:cNvPr id="5" name="object 5"/>
            <p:cNvSpPr/>
            <p:nvPr/>
          </p:nvSpPr>
          <p:spPr>
            <a:xfrm>
              <a:off x="876299" y="3881627"/>
              <a:ext cx="207645" cy="687705"/>
            </a:xfrm>
            <a:custGeom>
              <a:avLst/>
              <a:gdLst/>
              <a:ahLst/>
              <a:cxnLst/>
              <a:rect l="l" t="t" r="r" b="b"/>
              <a:pathLst>
                <a:path w="207644" h="687704">
                  <a:moveTo>
                    <a:pt x="207263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207263" y="68732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6299" y="3881627"/>
              <a:ext cx="207645" cy="687705"/>
            </a:xfrm>
            <a:custGeom>
              <a:avLst/>
              <a:gdLst/>
              <a:ahLst/>
              <a:cxnLst/>
              <a:rect l="l" t="t" r="r" b="b"/>
              <a:pathLst>
                <a:path w="207644" h="687704">
                  <a:moveTo>
                    <a:pt x="0" y="687324"/>
                  </a:moveTo>
                  <a:lnTo>
                    <a:pt x="207263" y="687324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687324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303275"/>
            <a:ext cx="3595116" cy="45369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7008" y="303275"/>
            <a:ext cx="3529584" cy="4536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5492" y="4894884"/>
            <a:ext cx="14008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Sl.4</a:t>
            </a:r>
            <a:r>
              <a:rPr sz="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Obrazac</a:t>
            </a:r>
            <a:r>
              <a:rPr sz="6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za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prijavu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40" dirty="0">
                <a:solidFill>
                  <a:srgbClr val="252525"/>
                </a:solidFill>
                <a:latin typeface="Arial MT"/>
                <a:cs typeface="Arial MT"/>
              </a:rPr>
              <a:t>građenja</a:t>
            </a:r>
            <a:r>
              <a:rPr sz="6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objekta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3315" y="1300937"/>
            <a:ext cx="3441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1616"/>
                </a:solidFill>
              </a:rPr>
              <a:t>SLOŽENI</a:t>
            </a:r>
            <a:r>
              <a:rPr sz="2400" spc="-40" dirty="0">
                <a:solidFill>
                  <a:srgbClr val="171616"/>
                </a:solidFill>
              </a:rPr>
              <a:t> </a:t>
            </a:r>
            <a:r>
              <a:rPr sz="2400" spc="-10" dirty="0">
                <a:solidFill>
                  <a:srgbClr val="171616"/>
                </a:solidFill>
              </a:rPr>
              <a:t>INŽENJERSKI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29068" y="1813686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71616"/>
                </a:solidFill>
                <a:latin typeface="Arial"/>
                <a:cs typeface="Arial"/>
              </a:rPr>
              <a:t>OBJEKTI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4775" y="694944"/>
            <a:ext cx="216535" cy="3449320"/>
            <a:chOff x="874775" y="694944"/>
            <a:chExt cx="216535" cy="3449320"/>
          </a:xfrm>
        </p:grpSpPr>
        <p:sp>
          <p:nvSpPr>
            <p:cNvPr id="5" name="object 5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207264" y="0"/>
                  </a:moveTo>
                  <a:lnTo>
                    <a:pt x="0" y="0"/>
                  </a:lnTo>
                  <a:lnTo>
                    <a:pt x="0" y="3439667"/>
                  </a:lnTo>
                  <a:lnTo>
                    <a:pt x="207264" y="3439667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0" y="3439667"/>
                  </a:moveTo>
                  <a:lnTo>
                    <a:pt x="207264" y="3439667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3439667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26357" y="2879234"/>
            <a:ext cx="4284345" cy="7080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45"/>
              </a:spcBef>
            </a:pPr>
            <a:r>
              <a:rPr sz="3600" b="1" spc="-37" baseline="-10416" dirty="0">
                <a:solidFill>
                  <a:srgbClr val="622422"/>
                </a:solidFill>
                <a:latin typeface="Arial"/>
                <a:cs typeface="Arial"/>
              </a:rPr>
              <a:t>01</a:t>
            </a:r>
            <a:r>
              <a:rPr sz="3600" b="1" spc="-300" baseline="-10416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GRAĐEVINSKA</a:t>
            </a:r>
            <a:r>
              <a:rPr sz="1600" b="1" spc="-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DOZVOLA</a:t>
            </a:r>
            <a:r>
              <a:rPr sz="1600" b="1" spc="-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ZA</a:t>
            </a:r>
            <a:r>
              <a:rPr sz="1600" b="1" spc="-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SLOŽENI</a:t>
            </a:r>
            <a:endParaRPr sz="1600">
              <a:latin typeface="Arial"/>
              <a:cs typeface="Arial"/>
            </a:endParaRPr>
          </a:p>
          <a:p>
            <a:pPr marL="1885950">
              <a:lnSpc>
                <a:spcPct val="100000"/>
              </a:lnSpc>
              <a:spcBef>
                <a:spcPts val="225"/>
              </a:spcBef>
            </a:pP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INŽENJERSKI</a:t>
            </a:r>
            <a:r>
              <a:rPr sz="1600"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OBJEKAT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1727" y="4058411"/>
            <a:ext cx="216535" cy="695325"/>
            <a:chOff x="871727" y="4058411"/>
            <a:chExt cx="216535" cy="695325"/>
          </a:xfrm>
        </p:grpSpPr>
        <p:sp>
          <p:nvSpPr>
            <p:cNvPr id="3" name="object 3"/>
            <p:cNvSpPr/>
            <p:nvPr/>
          </p:nvSpPr>
          <p:spPr>
            <a:xfrm>
              <a:off x="876299" y="4062983"/>
              <a:ext cx="207645" cy="685800"/>
            </a:xfrm>
            <a:custGeom>
              <a:avLst/>
              <a:gdLst/>
              <a:ahLst/>
              <a:cxnLst/>
              <a:rect l="l" t="t" r="r" b="b"/>
              <a:pathLst>
                <a:path w="207644" h="685800">
                  <a:moveTo>
                    <a:pt x="207263" y="0"/>
                  </a:moveTo>
                  <a:lnTo>
                    <a:pt x="0" y="0"/>
                  </a:lnTo>
                  <a:lnTo>
                    <a:pt x="0" y="685799"/>
                  </a:lnTo>
                  <a:lnTo>
                    <a:pt x="207263" y="68579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299" y="4062983"/>
              <a:ext cx="207645" cy="685800"/>
            </a:xfrm>
            <a:custGeom>
              <a:avLst/>
              <a:gdLst/>
              <a:ahLst/>
              <a:cxnLst/>
              <a:rect l="l" t="t" r="r" b="b"/>
              <a:pathLst>
                <a:path w="207644" h="685800">
                  <a:moveTo>
                    <a:pt x="0" y="685799"/>
                  </a:moveTo>
                  <a:lnTo>
                    <a:pt x="207263" y="685799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685799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0552" y="308863"/>
            <a:ext cx="69208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GRAĐEVINSKA</a:t>
            </a:r>
            <a:r>
              <a:rPr spc="-20" dirty="0"/>
              <a:t> </a:t>
            </a:r>
            <a:r>
              <a:rPr dirty="0"/>
              <a:t>DOZVOLA</a:t>
            </a:r>
            <a:r>
              <a:rPr spc="-60" dirty="0"/>
              <a:t> </a:t>
            </a:r>
            <a:r>
              <a:rPr dirty="0"/>
              <a:t>SE</a:t>
            </a:r>
            <a:r>
              <a:rPr spc="-55" dirty="0"/>
              <a:t> </a:t>
            </a:r>
            <a:r>
              <a:rPr dirty="0"/>
              <a:t>IZDAJE</a:t>
            </a:r>
            <a:r>
              <a:rPr spc="-25" dirty="0"/>
              <a:t> </a:t>
            </a:r>
            <a:r>
              <a:rPr dirty="0"/>
              <a:t>RJEŠENJEM</a:t>
            </a:r>
            <a:r>
              <a:rPr spc="-50" dirty="0"/>
              <a:t> </a:t>
            </a:r>
            <a:r>
              <a:rPr dirty="0"/>
              <a:t>MINISTARSTVA</a:t>
            </a:r>
            <a:r>
              <a:rPr spc="-50" dirty="0"/>
              <a:t> </a:t>
            </a:r>
            <a:r>
              <a:rPr dirty="0"/>
              <a:t>NA</a:t>
            </a:r>
            <a:r>
              <a:rPr spc="-50" dirty="0"/>
              <a:t> </a:t>
            </a:r>
            <a:r>
              <a:rPr spc="-10" dirty="0"/>
              <a:t>OSNOVU: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0552" y="691388"/>
            <a:ext cx="7954009" cy="39490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50850" indent="-228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50850" algn="l"/>
              </a:tabLst>
            </a:pPr>
            <a:r>
              <a:rPr sz="1200" b="1" dirty="0">
                <a:latin typeface="Arial"/>
                <a:cs typeface="Arial"/>
              </a:rPr>
              <a:t>REVIDOVANOG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IDEJNOG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ODNOSNO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GLAVNOG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PROJEKTA;</a:t>
            </a:r>
            <a:endParaRPr sz="1200">
              <a:latin typeface="Arial"/>
              <a:cs typeface="Arial"/>
            </a:endParaRPr>
          </a:p>
          <a:p>
            <a:pPr marL="450850" indent="-228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50850" algn="l"/>
              </a:tabLst>
            </a:pPr>
            <a:r>
              <a:rPr sz="1200" b="1" dirty="0">
                <a:latin typeface="Arial"/>
                <a:cs typeface="Arial"/>
              </a:rPr>
              <a:t>IZVJEŠTAJA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POZITIVNOJ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REVIZIJI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IDEJNOG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ODNOSNO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GLAVNOG</a:t>
            </a:r>
            <a:r>
              <a:rPr sz="1200" b="1" spc="-10" dirty="0">
                <a:latin typeface="Arial"/>
                <a:cs typeface="Arial"/>
              </a:rPr>
              <a:t> PROJEKTA;</a:t>
            </a:r>
            <a:endParaRPr sz="1200">
              <a:latin typeface="Arial"/>
              <a:cs typeface="Arial"/>
            </a:endParaRPr>
          </a:p>
          <a:p>
            <a:pPr marL="450850" indent="-228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50850" algn="l"/>
              </a:tabLst>
            </a:pPr>
            <a:r>
              <a:rPr sz="1200" b="1" dirty="0">
                <a:latin typeface="Arial"/>
                <a:cs typeface="Arial"/>
              </a:rPr>
              <a:t>DOKAZA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PRAVU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SVOJINE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ODNOSNO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DRUGOM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PRAVU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GRAĐEVINSKOM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ZEMLJIŠTU;</a:t>
            </a:r>
            <a:endParaRPr sz="1200">
              <a:latin typeface="Arial"/>
              <a:cs typeface="Arial"/>
            </a:endParaRPr>
          </a:p>
          <a:p>
            <a:pPr marL="450850" indent="-2286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50850" algn="l"/>
              </a:tabLst>
            </a:pPr>
            <a:r>
              <a:rPr sz="1200" b="1" dirty="0">
                <a:latin typeface="Arial"/>
                <a:cs typeface="Arial"/>
              </a:rPr>
              <a:t>SAGLASNOSTI,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MIŠLJENJA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DRUGI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DOKAZI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UTVRĐENI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POSEBNIM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PROPISIMA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AKO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  <a:p>
            <a:pPr marL="450850" marR="705485">
              <a:lnSpc>
                <a:spcPct val="140000"/>
              </a:lnSpc>
            </a:pPr>
            <a:r>
              <a:rPr sz="1200" b="1" dirty="0">
                <a:latin typeface="Arial"/>
                <a:cs typeface="Arial"/>
              </a:rPr>
              <a:t>DOZVOLA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IZDA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PROJEKAT,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SAGLASNOSTI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PROCJENE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UTICAJA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ŽIVOTNU </a:t>
            </a:r>
            <a:r>
              <a:rPr sz="1200" b="1" dirty="0">
                <a:latin typeface="Arial"/>
                <a:cs typeface="Arial"/>
              </a:rPr>
              <a:t>SREDINU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AKO SE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GRAĐEVINSKA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DOZVOLA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IZDA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IDEJNI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PROJEKAT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  <a:p>
            <a:pPr marL="450850" marR="598170" indent="-228600">
              <a:lnSpc>
                <a:spcPts val="2020"/>
              </a:lnSpc>
              <a:spcBef>
                <a:spcPts val="160"/>
              </a:spcBef>
              <a:buAutoNum type="arabicPeriod" startAt="5"/>
              <a:tabLst>
                <a:tab pos="450850" algn="l"/>
              </a:tabLst>
            </a:pPr>
            <a:r>
              <a:rPr sz="1200" b="1" dirty="0">
                <a:latin typeface="Arial"/>
                <a:cs typeface="Arial"/>
              </a:rPr>
              <a:t>DOKAZA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OSIGURANJU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OD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ODGOVORNOSTI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PRIVREDNOG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DRUŠTVA</a:t>
            </a:r>
            <a:r>
              <a:rPr sz="1200" b="1" spc="1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KOJE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IZDALO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I </a:t>
            </a:r>
            <a:r>
              <a:rPr sz="1200" b="1" dirty="0">
                <a:latin typeface="Arial"/>
                <a:cs typeface="Arial"/>
              </a:rPr>
              <a:t>REVIDOVALO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IDEJNI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ODNOSNO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GLAVNI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PROJEKAT.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Dokaze,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saglasnosti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mišljenja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pribavlja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Ministarstvo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70" dirty="0">
                <a:latin typeface="Arial MT"/>
                <a:cs typeface="Arial MT"/>
              </a:rPr>
              <a:t>službenoj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dužnosti.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40000"/>
              </a:lnSpc>
            </a:pPr>
            <a:r>
              <a:rPr sz="1200" dirty="0">
                <a:latin typeface="Arial MT"/>
                <a:cs typeface="Arial MT"/>
              </a:rPr>
              <a:t>Ako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organi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za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80" dirty="0">
                <a:latin typeface="Arial MT"/>
                <a:cs typeface="Arial MT"/>
              </a:rPr>
              <a:t>tehničke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uslove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dostave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dokaze,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saglasnosti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mišljenja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roku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15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od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prijema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zahtjeva, </a:t>
            </a:r>
            <a:r>
              <a:rPr sz="1200" spc="-85" dirty="0">
                <a:latin typeface="Arial MT"/>
                <a:cs typeface="Arial MT"/>
              </a:rPr>
              <a:t>smatraće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saglasni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revidovanim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idejnim,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odnosno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glavnim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projektom.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 MT"/>
              <a:cs typeface="Arial MT"/>
            </a:endParaRPr>
          </a:p>
          <a:p>
            <a:pPr marL="306705" marR="41275">
              <a:lnSpc>
                <a:spcPct val="140000"/>
              </a:lnSpc>
            </a:pP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GRAĐEVINSKA</a:t>
            </a:r>
            <a:r>
              <a:rPr sz="1200" b="1" spc="2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DOZVOLA</a:t>
            </a:r>
            <a:r>
              <a:rPr sz="1200" b="1" spc="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SE</a:t>
            </a:r>
            <a:r>
              <a:rPr sz="1200" b="1" spc="5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IZDAJE</a:t>
            </a:r>
            <a:r>
              <a:rPr sz="1200" b="1" spc="5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U</a:t>
            </a:r>
            <a:r>
              <a:rPr sz="1200" b="1" spc="5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ROKU</a:t>
            </a:r>
            <a:r>
              <a:rPr sz="1200" b="1" spc="4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OD</a:t>
            </a:r>
            <a:r>
              <a:rPr sz="12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30</a:t>
            </a:r>
            <a:r>
              <a:rPr sz="1200" b="1" spc="5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ODNOSNO</a:t>
            </a:r>
            <a:r>
              <a:rPr sz="12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60</a:t>
            </a:r>
            <a:r>
              <a:rPr sz="1200" b="1" spc="5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DANA</a:t>
            </a:r>
            <a:r>
              <a:rPr sz="1200" b="1" spc="4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AKO</a:t>
            </a:r>
            <a:r>
              <a:rPr sz="1200" b="1" spc="5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SE</a:t>
            </a:r>
            <a:r>
              <a:rPr sz="1200" b="1" spc="5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RADI</a:t>
            </a:r>
            <a:r>
              <a:rPr sz="1200" b="1" spc="5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ELABORAT</a:t>
            </a:r>
            <a:r>
              <a:rPr sz="1200" b="1" spc="4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622422"/>
                </a:solidFill>
                <a:latin typeface="Arial"/>
                <a:cs typeface="Arial"/>
              </a:rPr>
              <a:t>O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PROCJENI</a:t>
            </a:r>
            <a:r>
              <a:rPr sz="1200" b="1" spc="-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UTICAJA NA</a:t>
            </a:r>
            <a:r>
              <a:rPr sz="1200" b="1" spc="-2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ŽIVOTNU</a:t>
            </a:r>
            <a:r>
              <a:rPr sz="1200"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SREDINU</a:t>
            </a:r>
            <a:r>
              <a:rPr sz="1200" b="1" spc="-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ILI</a:t>
            </a:r>
            <a:r>
              <a:rPr sz="1200"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AKO</a:t>
            </a:r>
            <a:r>
              <a:rPr sz="1200" b="1" spc="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SE</a:t>
            </a:r>
            <a:r>
              <a:rPr sz="1200" b="1" spc="-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RADI</a:t>
            </a:r>
            <a:r>
              <a:rPr sz="12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NA</a:t>
            </a:r>
            <a:r>
              <a:rPr sz="1200" b="1" spc="-2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22422"/>
                </a:solidFill>
                <a:latin typeface="Arial"/>
                <a:cs typeface="Arial"/>
              </a:rPr>
              <a:t>PODRUČJU</a:t>
            </a:r>
            <a:r>
              <a:rPr sz="1200" b="1" spc="-4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622422"/>
                </a:solidFill>
                <a:latin typeface="Arial"/>
                <a:cs typeface="Arial"/>
              </a:rPr>
              <a:t>UNESCO.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206" y="3205168"/>
            <a:ext cx="4243070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just">
              <a:lnSpc>
                <a:spcPct val="140100"/>
              </a:lnSpc>
              <a:spcBef>
                <a:spcPts val="95"/>
              </a:spcBef>
            </a:pPr>
            <a:r>
              <a:rPr sz="1200" dirty="0">
                <a:latin typeface="Arial MT"/>
                <a:cs typeface="Arial MT"/>
              </a:rPr>
              <a:t>-</a:t>
            </a:r>
            <a:r>
              <a:rPr sz="1200" spc="130" dirty="0">
                <a:latin typeface="Arial MT"/>
                <a:cs typeface="Arial MT"/>
              </a:rPr>
              <a:t>  </a:t>
            </a:r>
            <a:r>
              <a:rPr sz="1200" b="1" dirty="0">
                <a:latin typeface="Arial"/>
                <a:cs typeface="Arial"/>
              </a:rPr>
              <a:t>Pravilnik</a:t>
            </a:r>
            <a:r>
              <a:rPr sz="1200" b="1" spc="15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4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obrascima</a:t>
            </a:r>
            <a:r>
              <a:rPr sz="1200" b="1" spc="14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zahtjeva,</a:t>
            </a:r>
            <a:r>
              <a:rPr sz="1200" b="1" spc="14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prijava</a:t>
            </a:r>
            <a:r>
              <a:rPr sz="1200" b="1" spc="13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14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izjava</a:t>
            </a:r>
            <a:r>
              <a:rPr sz="1200" b="1" spc="150" dirty="0">
                <a:latin typeface="Arial"/>
                <a:cs typeface="Arial"/>
              </a:rPr>
              <a:t>  </a:t>
            </a:r>
            <a:r>
              <a:rPr sz="1200" b="1" spc="-50" dirty="0">
                <a:latin typeface="Arial"/>
                <a:cs typeface="Arial"/>
              </a:rPr>
              <a:t>u </a:t>
            </a:r>
            <a:r>
              <a:rPr sz="1200" b="1" dirty="0">
                <a:latin typeface="Arial"/>
                <a:cs typeface="Arial"/>
              </a:rPr>
              <a:t>postupku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izgradnje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objekata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spc="-40" dirty="0">
                <a:latin typeface="Arial MT"/>
                <a:cs typeface="Arial MT"/>
              </a:rPr>
              <a:t>(„Službeni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list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Crne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Gore”, </a:t>
            </a:r>
            <a:r>
              <a:rPr sz="1200" dirty="0">
                <a:latin typeface="Arial MT"/>
                <a:cs typeface="Arial MT"/>
              </a:rPr>
              <a:t>br.70/17,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60/18,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47/19,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102/20,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4/22)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4967" y="4405071"/>
            <a:ext cx="26435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Sl.5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Obrazac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za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izdavanje</a:t>
            </a:r>
            <a:r>
              <a:rPr sz="6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35" dirty="0">
                <a:solidFill>
                  <a:srgbClr val="252525"/>
                </a:solidFill>
                <a:latin typeface="Arial MT"/>
                <a:cs typeface="Arial MT"/>
              </a:rPr>
              <a:t>građevinske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dozvole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za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252525"/>
                </a:solidFill>
                <a:latin typeface="Arial MT"/>
                <a:cs typeface="Arial MT"/>
              </a:rPr>
              <a:t>složeni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35" dirty="0">
                <a:solidFill>
                  <a:srgbClr val="252525"/>
                </a:solidFill>
                <a:latin typeface="Arial MT"/>
                <a:cs typeface="Arial MT"/>
              </a:rPr>
              <a:t>inženjerski</a:t>
            </a:r>
            <a:r>
              <a:rPr sz="6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objekat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611123"/>
            <a:ext cx="3171444" cy="39212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9968" y="585596"/>
            <a:ext cx="4443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ZAHTJEV</a:t>
            </a:r>
            <a:r>
              <a:rPr spc="-35" dirty="0"/>
              <a:t> </a:t>
            </a:r>
            <a:r>
              <a:rPr dirty="0"/>
              <a:t>ZA</a:t>
            </a:r>
            <a:r>
              <a:rPr spc="-85" dirty="0"/>
              <a:t> </a:t>
            </a:r>
            <a:r>
              <a:rPr dirty="0"/>
              <a:t>IZDAVANJE</a:t>
            </a:r>
            <a:r>
              <a:rPr spc="-20" dirty="0"/>
              <a:t> </a:t>
            </a:r>
            <a:r>
              <a:rPr dirty="0"/>
              <a:t>GRAĐEVINSKE</a:t>
            </a:r>
            <a:r>
              <a:rPr spc="-30" dirty="0"/>
              <a:t> </a:t>
            </a:r>
            <a:r>
              <a:rPr spc="-10" dirty="0"/>
              <a:t>DOZVOLE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888" y="417576"/>
            <a:ext cx="3235452" cy="4308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6025" y="4616297"/>
            <a:ext cx="26435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Sl.6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Obrazac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za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izdavanje</a:t>
            </a:r>
            <a:r>
              <a:rPr sz="6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35" dirty="0">
                <a:solidFill>
                  <a:srgbClr val="252525"/>
                </a:solidFill>
                <a:latin typeface="Arial MT"/>
                <a:cs typeface="Arial MT"/>
              </a:rPr>
              <a:t>građevinske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dozvole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za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252525"/>
                </a:solidFill>
                <a:latin typeface="Arial MT"/>
                <a:cs typeface="Arial MT"/>
              </a:rPr>
              <a:t>složeni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35" dirty="0">
                <a:solidFill>
                  <a:srgbClr val="252525"/>
                </a:solidFill>
                <a:latin typeface="Arial MT"/>
                <a:cs typeface="Arial MT"/>
              </a:rPr>
              <a:t>inženjerski</a:t>
            </a:r>
            <a:r>
              <a:rPr sz="6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objekat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346" y="1716404"/>
            <a:ext cx="1180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b="1" spc="-10" dirty="0">
                <a:latin typeface="Arial"/>
                <a:cs typeface="Arial"/>
              </a:rPr>
              <a:t>PODOBNOST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1585" y="1716404"/>
            <a:ext cx="2343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1475740" algn="l"/>
              </a:tabLst>
            </a:pPr>
            <a:r>
              <a:rPr sz="1200" b="1" spc="-25" dirty="0">
                <a:latin typeface="Arial"/>
                <a:cs typeface="Arial"/>
              </a:rPr>
              <a:t>ZA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UPOTREBU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SLOŽENOG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558" y="1898903"/>
            <a:ext cx="353314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100"/>
              </a:spcBef>
              <a:tabLst>
                <a:tab pos="1399540" algn="l"/>
                <a:tab pos="2309495" algn="l"/>
                <a:tab pos="3315335" algn="l"/>
              </a:tabLst>
            </a:pPr>
            <a:r>
              <a:rPr sz="1200" b="1" spc="-10" dirty="0">
                <a:latin typeface="Arial"/>
                <a:cs typeface="Arial"/>
              </a:rPr>
              <a:t>INŽENJERSKOG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OBJEKTA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UTVRĐUJE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25" dirty="0">
                <a:latin typeface="Arial"/>
                <a:cs typeface="Arial"/>
              </a:rPr>
              <a:t>SE </a:t>
            </a:r>
            <a:r>
              <a:rPr sz="1200" b="1" dirty="0">
                <a:latin typeface="Arial"/>
                <a:cs typeface="Arial"/>
              </a:rPr>
              <a:t>TEHNIČKIM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PREGLEDOM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9932" y="1688592"/>
            <a:ext cx="3985260" cy="22402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94250" y="3982618"/>
            <a:ext cx="194881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Sl.7</a:t>
            </a:r>
            <a:r>
              <a:rPr sz="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Autoput</a:t>
            </a:r>
            <a:r>
              <a:rPr sz="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Bar</a:t>
            </a:r>
            <a:r>
              <a:rPr sz="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-</a:t>
            </a:r>
            <a:r>
              <a:rPr sz="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Boljare,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dionica</a:t>
            </a:r>
            <a:r>
              <a:rPr sz="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Smokovac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-</a:t>
            </a:r>
            <a:r>
              <a:rPr sz="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Mateševo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5539" y="687451"/>
            <a:ext cx="664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22422"/>
                </a:solidFill>
              </a:rPr>
              <a:t>TEHNIČKI</a:t>
            </a:r>
            <a:r>
              <a:rPr sz="1800" spc="-6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PREGLED</a:t>
            </a:r>
            <a:r>
              <a:rPr sz="1800" spc="-5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SLOŽENOG</a:t>
            </a:r>
            <a:r>
              <a:rPr sz="1800" spc="-6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INŽENJERSKOG</a:t>
            </a:r>
            <a:r>
              <a:rPr sz="1800" spc="-45" dirty="0">
                <a:solidFill>
                  <a:srgbClr val="622422"/>
                </a:solidFill>
              </a:rPr>
              <a:t> </a:t>
            </a:r>
            <a:r>
              <a:rPr sz="1800" spc="-10" dirty="0">
                <a:solidFill>
                  <a:srgbClr val="622422"/>
                </a:solidFill>
              </a:rPr>
              <a:t>OBJEKTA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640181" y="629158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623" y="291211"/>
            <a:ext cx="329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5300" algn="l"/>
              </a:tabLst>
            </a:pPr>
            <a:r>
              <a:rPr sz="1600" dirty="0">
                <a:solidFill>
                  <a:srgbClr val="622422"/>
                </a:solidFill>
              </a:rPr>
              <a:t>I</a:t>
            </a:r>
            <a:r>
              <a:rPr sz="1600" spc="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Z G R</a:t>
            </a:r>
            <a:r>
              <a:rPr sz="1600" spc="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A</a:t>
            </a:r>
            <a:r>
              <a:rPr sz="1600" spc="-1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D</a:t>
            </a:r>
            <a:r>
              <a:rPr sz="1600" spc="-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NJ</a:t>
            </a:r>
            <a:r>
              <a:rPr sz="1600" spc="5" dirty="0">
                <a:solidFill>
                  <a:srgbClr val="622422"/>
                </a:solidFill>
              </a:rPr>
              <a:t> </a:t>
            </a:r>
            <a:r>
              <a:rPr sz="1600" spc="-60" dirty="0">
                <a:solidFill>
                  <a:srgbClr val="622422"/>
                </a:solidFill>
              </a:rPr>
              <a:t>A</a:t>
            </a:r>
            <a:r>
              <a:rPr sz="1600" dirty="0">
                <a:solidFill>
                  <a:srgbClr val="622422"/>
                </a:solidFill>
              </a:rPr>
              <a:t>	O</a:t>
            </a:r>
            <a:r>
              <a:rPr sz="1600" spc="1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B</a:t>
            </a:r>
            <a:r>
              <a:rPr sz="1600" spc="-1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J</a:t>
            </a:r>
            <a:r>
              <a:rPr sz="1600" spc="1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E</a:t>
            </a:r>
            <a:r>
              <a:rPr sz="1600" spc="-1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K</a:t>
            </a:r>
            <a:r>
              <a:rPr sz="1600" spc="-1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A T </a:t>
            </a:r>
            <a:r>
              <a:rPr sz="1600" spc="-50" dirty="0">
                <a:solidFill>
                  <a:srgbClr val="622422"/>
                </a:solidFill>
              </a:rPr>
              <a:t>A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835152" y="163068"/>
            <a:ext cx="215265" cy="4613275"/>
            <a:chOff x="835152" y="163068"/>
            <a:chExt cx="215265" cy="4613275"/>
          </a:xfrm>
        </p:grpSpPr>
        <p:sp>
          <p:nvSpPr>
            <p:cNvPr id="4" name="object 4"/>
            <p:cNvSpPr/>
            <p:nvPr/>
          </p:nvSpPr>
          <p:spPr>
            <a:xfrm>
              <a:off x="839724" y="167640"/>
              <a:ext cx="205740" cy="4604385"/>
            </a:xfrm>
            <a:custGeom>
              <a:avLst/>
              <a:gdLst/>
              <a:ahLst/>
              <a:cxnLst/>
              <a:rect l="l" t="t" r="r" b="b"/>
              <a:pathLst>
                <a:path w="205740" h="4604385">
                  <a:moveTo>
                    <a:pt x="205740" y="0"/>
                  </a:moveTo>
                  <a:lnTo>
                    <a:pt x="0" y="0"/>
                  </a:lnTo>
                  <a:lnTo>
                    <a:pt x="0" y="4604004"/>
                  </a:lnTo>
                  <a:lnTo>
                    <a:pt x="205740" y="460400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724" y="167640"/>
              <a:ext cx="205740" cy="4604385"/>
            </a:xfrm>
            <a:custGeom>
              <a:avLst/>
              <a:gdLst/>
              <a:ahLst/>
              <a:cxnLst/>
              <a:rect l="l" t="t" r="r" b="b"/>
              <a:pathLst>
                <a:path w="205740" h="4604385">
                  <a:moveTo>
                    <a:pt x="0" y="4604004"/>
                  </a:moveTo>
                  <a:lnTo>
                    <a:pt x="205740" y="4604004"/>
                  </a:lnTo>
                  <a:lnTo>
                    <a:pt x="205740" y="0"/>
                  </a:lnTo>
                  <a:lnTo>
                    <a:pt x="0" y="0"/>
                  </a:lnTo>
                  <a:lnTo>
                    <a:pt x="0" y="4604004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01623" y="640329"/>
            <a:ext cx="6829425" cy="15805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1200" spc="-125" dirty="0">
                <a:latin typeface="Arial MT"/>
                <a:cs typeface="Arial MT"/>
              </a:rPr>
              <a:t>Čl.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67</a:t>
            </a:r>
            <a:endParaRPr sz="1200">
              <a:latin typeface="Arial MT"/>
              <a:cs typeface="Arial MT"/>
            </a:endParaRPr>
          </a:p>
          <a:p>
            <a:pPr marL="12700" marR="7620" algn="just">
              <a:lnSpc>
                <a:spcPct val="140000"/>
              </a:lnSpc>
              <a:spcBef>
                <a:spcPts val="60"/>
              </a:spcBef>
            </a:pPr>
            <a:r>
              <a:rPr sz="1000" dirty="0">
                <a:latin typeface="Arial MT"/>
                <a:cs typeface="Arial MT"/>
              </a:rPr>
              <a:t>Izgradnja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objekata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je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skup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radnji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koje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obuhvataju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izradu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tehničke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dokumentacije,</a:t>
            </a:r>
            <a:r>
              <a:rPr sz="1000" spc="229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reviziju</a:t>
            </a:r>
            <a:r>
              <a:rPr sz="1000" spc="24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tehničke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dokumentacije, </a:t>
            </a:r>
            <a:r>
              <a:rPr sz="1000" spc="-65" dirty="0">
                <a:latin typeface="Arial MT"/>
                <a:cs typeface="Arial MT"/>
              </a:rPr>
              <a:t>građenje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objekata,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vršenje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stručnog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nadzora nad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60" dirty="0">
                <a:latin typeface="Arial MT"/>
                <a:cs typeface="Arial MT"/>
              </a:rPr>
              <a:t>građenjem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objekata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stvaranje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uslova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upotrebu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objekata.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40000"/>
              </a:lnSpc>
              <a:spcBef>
                <a:spcPts val="5"/>
              </a:spcBef>
            </a:pPr>
            <a:r>
              <a:rPr sz="1000" spc="-10" dirty="0">
                <a:latin typeface="Arial MT"/>
                <a:cs typeface="Arial MT"/>
              </a:rPr>
              <a:t>Građenje</a:t>
            </a:r>
            <a:r>
              <a:rPr sz="1000" spc="2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objekta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je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izvođenje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radova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(pripremni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radovi,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radovi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izradi</a:t>
            </a:r>
            <a:r>
              <a:rPr sz="1000" spc="2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građevinskih</a:t>
            </a:r>
            <a:r>
              <a:rPr sz="1000" spc="229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konstrukcija,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građevinsko- </a:t>
            </a:r>
            <a:r>
              <a:rPr sz="1000" dirty="0">
                <a:latin typeface="Arial MT"/>
                <a:cs typeface="Arial MT"/>
              </a:rPr>
              <a:t>instalaterski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radovi,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radovi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ugradnji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građevinskih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proizvoda,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ugradnji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postrojenja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opreme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drugi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radovi)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građenja </a:t>
            </a:r>
            <a:r>
              <a:rPr sz="1000" dirty="0">
                <a:latin typeface="Arial MT"/>
                <a:cs typeface="Arial MT"/>
              </a:rPr>
              <a:t>novog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objekta,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rekonstrukcije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objekta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ili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radi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promjene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stanja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prostoru.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3581" y="2632963"/>
            <a:ext cx="7056755" cy="212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  <a:tabLst>
                <a:tab pos="1490345" algn="l"/>
                <a:tab pos="3040380" algn="l"/>
                <a:tab pos="3538220" algn="l"/>
              </a:tabLst>
            </a:pP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O</a:t>
            </a:r>
            <a:r>
              <a:rPr sz="1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O</a:t>
            </a:r>
            <a:r>
              <a:rPr sz="1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V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622422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	Z A</a:t>
            </a:r>
            <a:r>
              <a:rPr sz="1600" b="1" spc="-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H</a:t>
            </a:r>
            <a:r>
              <a:rPr sz="1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J</a:t>
            </a:r>
            <a:r>
              <a:rPr sz="1600" b="1" spc="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V</a:t>
            </a:r>
            <a:r>
              <a:rPr sz="1600" b="1" spc="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622422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	Z</a:t>
            </a:r>
            <a:r>
              <a:rPr sz="1600" b="1" spc="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622422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	O</a:t>
            </a:r>
            <a:r>
              <a:rPr sz="1600" b="1" spc="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J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K</a:t>
            </a:r>
            <a:r>
              <a:rPr sz="1600" b="1" spc="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22422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622422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965"/>
              </a:spcBef>
            </a:pPr>
            <a:r>
              <a:rPr sz="1000" dirty="0">
                <a:latin typeface="Arial MT"/>
                <a:cs typeface="Arial MT"/>
              </a:rPr>
              <a:t>Osnovni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zahtjevi za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zahtjevi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objekat,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zavisno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svoje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namjene,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mora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ispunjava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toku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građenja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10" dirty="0">
                <a:latin typeface="Arial MT"/>
                <a:cs typeface="Arial MT"/>
              </a:rPr>
              <a:t> upotrebe</a:t>
            </a:r>
            <a:endParaRPr sz="100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1135"/>
              </a:spcBef>
              <a:buAutoNum type="arabicParenR"/>
              <a:tabLst>
                <a:tab pos="239395" algn="l"/>
              </a:tabLst>
            </a:pPr>
            <a:r>
              <a:rPr sz="1000" spc="-60" dirty="0">
                <a:latin typeface="Arial MT"/>
                <a:cs typeface="Arial MT"/>
              </a:rPr>
              <a:t>mehanička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otpornost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stabilnost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prema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kojoj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mora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biti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projektovan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izveden;</a:t>
            </a:r>
            <a:endParaRPr sz="100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239395" algn="l"/>
              </a:tabLst>
            </a:pPr>
            <a:r>
              <a:rPr sz="1000" dirty="0">
                <a:latin typeface="Arial MT"/>
                <a:cs typeface="Arial MT"/>
              </a:rPr>
              <a:t>zaštita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 </a:t>
            </a:r>
            <a:r>
              <a:rPr sz="1000" spc="-85" dirty="0">
                <a:latin typeface="Arial MT"/>
                <a:cs typeface="Arial MT"/>
              </a:rPr>
              <a:t>slučaju</a:t>
            </a:r>
            <a:r>
              <a:rPr sz="1000" spc="-10" dirty="0">
                <a:latin typeface="Arial MT"/>
                <a:cs typeface="Arial MT"/>
              </a:rPr>
              <a:t> požara;</a:t>
            </a:r>
            <a:endParaRPr sz="100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239395" algn="l"/>
              </a:tabLst>
            </a:pPr>
            <a:r>
              <a:rPr sz="1000" dirty="0">
                <a:latin typeface="Arial MT"/>
                <a:cs typeface="Arial MT"/>
              </a:rPr>
              <a:t>higijena,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zdravlje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ljudi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zaštita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90" dirty="0">
                <a:latin typeface="Arial MT"/>
                <a:cs typeface="Arial MT"/>
              </a:rPr>
              <a:t>životne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sredine;</a:t>
            </a:r>
            <a:endParaRPr sz="100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484"/>
              </a:spcBef>
              <a:buAutoNum type="arabicParenR"/>
              <a:tabLst>
                <a:tab pos="239395" algn="l"/>
              </a:tabLst>
            </a:pPr>
            <a:r>
              <a:rPr sz="1000" dirty="0">
                <a:latin typeface="Arial MT"/>
                <a:cs typeface="Arial MT"/>
              </a:rPr>
              <a:t>bezbjednost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pristupačnost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pri</a:t>
            </a:r>
            <a:r>
              <a:rPr sz="1000" spc="-10" dirty="0">
                <a:latin typeface="Arial MT"/>
                <a:cs typeface="Arial MT"/>
              </a:rPr>
              <a:t> upotrebi;</a:t>
            </a:r>
            <a:endParaRPr sz="100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239395" algn="l"/>
              </a:tabLst>
            </a:pPr>
            <a:r>
              <a:rPr sz="1000" dirty="0">
                <a:latin typeface="Arial MT"/>
                <a:cs typeface="Arial MT"/>
              </a:rPr>
              <a:t>zaštita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buke;</a:t>
            </a:r>
            <a:endParaRPr sz="100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239395" algn="l"/>
              </a:tabLst>
            </a:pPr>
            <a:r>
              <a:rPr sz="1000" spc="-55" dirty="0">
                <a:latin typeface="Arial MT"/>
                <a:cs typeface="Arial MT"/>
              </a:rPr>
              <a:t>ekonomično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korišćenje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energije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75" dirty="0">
                <a:latin typeface="Arial MT"/>
                <a:cs typeface="Arial MT"/>
              </a:rPr>
              <a:t>čuvanje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toplote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i</a:t>
            </a:r>
            <a:endParaRPr sz="1000">
              <a:latin typeface="Arial MT"/>
              <a:cs typeface="Arial MT"/>
            </a:endParaRPr>
          </a:p>
          <a:p>
            <a:pPr marL="239395" indent="-226695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239395" algn="l"/>
              </a:tabLst>
            </a:pPr>
            <a:r>
              <a:rPr sz="1000" spc="-85" dirty="0">
                <a:latin typeface="Arial MT"/>
                <a:cs typeface="Arial MT"/>
              </a:rPr>
              <a:t>održivo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korišćenje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prirodnih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resursa.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909" y="421004"/>
            <a:ext cx="664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22422"/>
                </a:solidFill>
              </a:rPr>
              <a:t>TEHNIČKI</a:t>
            </a:r>
            <a:r>
              <a:rPr sz="1800" spc="-6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PREGLED</a:t>
            </a:r>
            <a:r>
              <a:rPr sz="1800" spc="-5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SLOŽENOG</a:t>
            </a:r>
            <a:r>
              <a:rPr sz="1800" spc="-6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INŽENJERSKOG</a:t>
            </a:r>
            <a:r>
              <a:rPr sz="1800" spc="-45" dirty="0">
                <a:solidFill>
                  <a:srgbClr val="622422"/>
                </a:solidFill>
              </a:rPr>
              <a:t> </a:t>
            </a:r>
            <a:r>
              <a:rPr sz="1800" spc="-10" dirty="0">
                <a:solidFill>
                  <a:srgbClr val="622422"/>
                </a:solidFill>
              </a:rPr>
              <a:t>OBJEKTA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25551" y="362839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87" y="1141418"/>
            <a:ext cx="753618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715" indent="-171450" algn="just">
              <a:lnSpc>
                <a:spcPct val="140100"/>
              </a:lnSpc>
              <a:spcBef>
                <a:spcPts val="9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20" dirty="0">
                <a:latin typeface="Arial MT"/>
                <a:cs typeface="Arial MT"/>
              </a:rPr>
              <a:t>Tehnički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pregled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složenog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inženjerskog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objekta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obuhvata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kontrolu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usklađenosti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izvedenih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radova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sa 	</a:t>
            </a:r>
            <a:r>
              <a:rPr sz="1200" dirty="0">
                <a:latin typeface="Arial MT"/>
                <a:cs typeface="Arial MT"/>
              </a:rPr>
              <a:t>revidovanim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glavnim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projektom,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kao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propisima,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standardima,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75" dirty="0">
                <a:latin typeface="Arial MT"/>
                <a:cs typeface="Arial MT"/>
              </a:rPr>
              <a:t>tehničkim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normativima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normama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kvaliteta 	</a:t>
            </a:r>
            <a:r>
              <a:rPr sz="1200" dirty="0">
                <a:latin typeface="Arial MT"/>
                <a:cs typeface="Arial MT"/>
              </a:rPr>
              <a:t>koje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65" dirty="0">
                <a:latin typeface="Arial MT"/>
                <a:cs typeface="Arial MT"/>
              </a:rPr>
              <a:t>važe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za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pojedine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vrste radova,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odnosno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materijala,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opreme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instalacija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30"/>
              </a:spcBef>
              <a:buFont typeface="Wingdings"/>
              <a:buChar char=""/>
            </a:pPr>
            <a:endParaRPr sz="1200">
              <a:latin typeface="Arial MT"/>
              <a:cs typeface="Arial MT"/>
            </a:endParaRPr>
          </a:p>
          <a:p>
            <a:pPr marL="183515" marR="5080" indent="-171450" algn="just">
              <a:lnSpc>
                <a:spcPct val="140100"/>
              </a:lnSpc>
              <a:spcBef>
                <a:spcPts val="5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spc="-60" dirty="0">
                <a:latin typeface="Arial MT"/>
                <a:cs typeface="Arial MT"/>
              </a:rPr>
              <a:t>Tehnički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pregled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65" dirty="0">
                <a:latin typeface="Arial MT"/>
                <a:cs typeface="Arial MT"/>
              </a:rPr>
              <a:t>složenog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40" dirty="0">
                <a:latin typeface="Arial MT"/>
                <a:cs typeface="Arial MT"/>
              </a:rPr>
              <a:t>inženjerskog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objekta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ili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dijela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objekta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35" dirty="0">
                <a:latin typeface="Arial MT"/>
                <a:cs typeface="Arial MT"/>
              </a:rPr>
              <a:t>može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vršiti,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odnosno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25" dirty="0">
                <a:latin typeface="Arial MT"/>
                <a:cs typeface="Arial MT"/>
              </a:rPr>
              <a:t>može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odobriti 	</a:t>
            </a:r>
            <a:r>
              <a:rPr sz="1200" dirty="0">
                <a:latin typeface="Arial MT"/>
                <a:cs typeface="Arial MT"/>
              </a:rPr>
              <a:t>upotreba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samo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ako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je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objekat,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odnosno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dio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objekta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izgrađen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skladu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građevinskom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dozvolom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i 	</a:t>
            </a:r>
            <a:r>
              <a:rPr sz="1200" dirty="0">
                <a:latin typeface="Arial MT"/>
                <a:cs typeface="Arial MT"/>
              </a:rPr>
              <a:t>revidovanim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glavnim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projektom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buFont typeface="Wingdings"/>
              <a:buChar char=""/>
            </a:pPr>
            <a:endParaRPr sz="12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latin typeface="Arial MT"/>
                <a:cs typeface="Arial MT"/>
              </a:rPr>
              <a:t>Vršioca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65" dirty="0">
                <a:latin typeface="Arial MT"/>
                <a:cs typeface="Arial MT"/>
              </a:rPr>
              <a:t>tehničkog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pregleda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60" dirty="0">
                <a:latin typeface="Arial MT"/>
                <a:cs typeface="Arial MT"/>
              </a:rPr>
              <a:t>određuje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organ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85" dirty="0">
                <a:latin typeface="Arial MT"/>
                <a:cs typeface="Arial MT"/>
              </a:rPr>
              <a:t>državne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uprave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70" dirty="0">
                <a:latin typeface="Arial MT"/>
                <a:cs typeface="Arial MT"/>
              </a:rPr>
              <a:t>nadležan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za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djelatnost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koja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vrši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složenom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  <a:spcBef>
                <a:spcPts val="575"/>
              </a:spcBef>
            </a:pPr>
            <a:r>
              <a:rPr sz="1200" spc="-50" dirty="0">
                <a:latin typeface="Arial MT"/>
                <a:cs typeface="Arial MT"/>
              </a:rPr>
              <a:t>inženjerskom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objektu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predlog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investitora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</a:tabLst>
            </a:pPr>
            <a:r>
              <a:rPr sz="1200" dirty="0">
                <a:latin typeface="Arial MT"/>
                <a:cs typeface="Arial MT"/>
              </a:rPr>
              <a:t>Troškove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70" dirty="0">
                <a:latin typeface="Arial MT"/>
                <a:cs typeface="Arial MT"/>
              </a:rPr>
              <a:t>tehničkog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pregleda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snosi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investitor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buFont typeface="Wingdings"/>
              <a:buChar char=""/>
            </a:pPr>
            <a:endParaRPr sz="12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4150" algn="l"/>
              </a:tabLst>
            </a:pPr>
            <a:r>
              <a:rPr sz="1200" spc="-80" dirty="0">
                <a:latin typeface="Arial MT"/>
                <a:cs typeface="Arial MT"/>
              </a:rPr>
              <a:t>Tehnički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pregled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85" dirty="0">
                <a:latin typeface="Arial MT"/>
                <a:cs typeface="Arial MT"/>
              </a:rPr>
              <a:t>složenog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5" dirty="0">
                <a:latin typeface="Arial MT"/>
                <a:cs typeface="Arial MT"/>
              </a:rPr>
              <a:t>inženjerskog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55" dirty="0">
                <a:latin typeface="Arial MT"/>
                <a:cs typeface="Arial MT"/>
              </a:rPr>
              <a:t>može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vrši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uporedo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75" dirty="0">
                <a:latin typeface="Arial MT"/>
                <a:cs typeface="Arial MT"/>
              </a:rPr>
              <a:t>građenjem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objekta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644" y="1263776"/>
            <a:ext cx="424434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 algn="just">
              <a:lnSpc>
                <a:spcPct val="14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200" b="1" dirty="0">
                <a:latin typeface="Arial"/>
                <a:cs typeface="Arial"/>
              </a:rPr>
              <a:t>KORIŠĆENJE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SLOŽENOG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INŽENJERSKOG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OBJEKTA 	</a:t>
            </a:r>
            <a:r>
              <a:rPr sz="1200" b="1" dirty="0">
                <a:latin typeface="Arial"/>
                <a:cs typeface="Arial"/>
              </a:rPr>
              <a:t>NIJE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DOZVOLJENO</a:t>
            </a:r>
            <a:r>
              <a:rPr sz="1200" b="1" spc="3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PRIJE</a:t>
            </a:r>
            <a:r>
              <a:rPr sz="1200" b="1" spc="4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DOBIJANJA</a:t>
            </a:r>
            <a:r>
              <a:rPr sz="1200" b="1" spc="3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UPOTREBNE 	</a:t>
            </a:r>
            <a:r>
              <a:rPr sz="1200" b="1" dirty="0">
                <a:latin typeface="Arial"/>
                <a:cs typeface="Arial"/>
              </a:rPr>
              <a:t>DOZVOLE,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OSIM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SLUČAJEVIMA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PROBNOG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RADA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ILI 	</a:t>
            </a:r>
            <a:r>
              <a:rPr sz="1200" b="1" dirty="0">
                <a:latin typeface="Arial"/>
                <a:cs typeface="Arial"/>
              </a:rPr>
              <a:t>FUNKCIONALNOG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ISPITIVANJA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UGRAĐENE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OPREME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5"/>
              </a:spcBef>
              <a:buFont typeface="Wingdings"/>
              <a:buChar char=""/>
            </a:pP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"/>
              <a:tabLst>
                <a:tab pos="184150" algn="l"/>
                <a:tab pos="1313815" algn="l"/>
                <a:tab pos="2226945" algn="l"/>
                <a:tab pos="2597150" algn="l"/>
                <a:tab pos="3305810" algn="l"/>
              </a:tabLst>
            </a:pPr>
            <a:r>
              <a:rPr sz="1200" b="1" spc="-10" dirty="0">
                <a:latin typeface="Arial"/>
                <a:cs typeface="Arial"/>
              </a:rPr>
              <a:t>UPOTREBNA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DOZVOLA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25" dirty="0">
                <a:latin typeface="Arial"/>
                <a:cs typeface="Arial"/>
              </a:rPr>
              <a:t>SE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IZDAJE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RJEŠENJEM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855" y="2800349"/>
            <a:ext cx="40741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MINISTARSTVA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OBJEKAT</a:t>
            </a:r>
            <a:r>
              <a:rPr sz="1200" b="1" spc="4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ILI</a:t>
            </a:r>
            <a:r>
              <a:rPr sz="1200" b="1" spc="4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DIO</a:t>
            </a:r>
            <a:r>
              <a:rPr sz="1200" b="1" spc="4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OBJEKTA</a:t>
            </a:r>
            <a:r>
              <a:rPr sz="1200" b="1" spc="39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ZA </a:t>
            </a:r>
            <a:r>
              <a:rPr sz="1200" b="1" dirty="0">
                <a:latin typeface="Arial"/>
                <a:cs typeface="Arial"/>
              </a:rPr>
              <a:t>KOJI</a:t>
            </a:r>
            <a:r>
              <a:rPr sz="1200" b="1" spc="13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13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GRAĐEVINSKOM</a:t>
            </a:r>
            <a:r>
              <a:rPr sz="1200" b="1" spc="13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DOZVOLOM</a:t>
            </a:r>
            <a:r>
              <a:rPr sz="1200" b="1" spc="130" dirty="0">
                <a:latin typeface="Arial"/>
                <a:cs typeface="Arial"/>
              </a:rPr>
              <a:t>  </a:t>
            </a:r>
            <a:r>
              <a:rPr sz="1200" b="1" spc="-10" dirty="0">
                <a:latin typeface="Arial"/>
                <a:cs typeface="Arial"/>
              </a:rPr>
              <a:t>ODREĐENA </a:t>
            </a:r>
            <a:r>
              <a:rPr sz="1200" b="1" dirty="0">
                <a:latin typeface="Arial"/>
                <a:cs typeface="Arial"/>
              </a:rPr>
              <a:t>FAZNOST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GRAĐENJA</a:t>
            </a:r>
            <a:r>
              <a:rPr sz="1200" b="1" spc="2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KAO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DIO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OBJEKTA</a:t>
            </a:r>
            <a:r>
              <a:rPr sz="1200" b="1" spc="2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KOJI </a:t>
            </a:r>
            <a:r>
              <a:rPr sz="1200" b="1" dirty="0">
                <a:latin typeface="Arial"/>
                <a:cs typeface="Arial"/>
              </a:rPr>
              <a:t>PREDSTAVLJA</a:t>
            </a:r>
            <a:r>
              <a:rPr sz="1200" b="1" spc="4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TEHNIČKO-</a:t>
            </a:r>
            <a:r>
              <a:rPr sz="1200" b="1" dirty="0">
                <a:latin typeface="Arial"/>
                <a:cs typeface="Arial"/>
              </a:rPr>
              <a:t>TEHNOLOŠKU</a:t>
            </a:r>
            <a:r>
              <a:rPr sz="1200" b="1" spc="48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CJELINU</a:t>
            </a:r>
            <a:r>
              <a:rPr sz="1200" b="1" spc="49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I </a:t>
            </a:r>
            <a:r>
              <a:rPr sz="1200" b="1" dirty="0">
                <a:latin typeface="Arial"/>
                <a:cs typeface="Arial"/>
              </a:rPr>
              <a:t>KAO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TAKAV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MOŽE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KORISTITI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9612" y="497204"/>
            <a:ext cx="729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-6944" dirty="0">
                <a:solidFill>
                  <a:srgbClr val="622422"/>
                </a:solidFill>
              </a:rPr>
              <a:t>03</a:t>
            </a:r>
            <a:r>
              <a:rPr sz="3600" spc="44" baseline="-6944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UPOTREBNA</a:t>
            </a:r>
            <a:r>
              <a:rPr sz="1800" spc="-1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DOZVOLA</a:t>
            </a:r>
            <a:r>
              <a:rPr sz="1800" spc="-2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ZA</a:t>
            </a:r>
            <a:r>
              <a:rPr sz="1800" spc="-2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SLOŽENI</a:t>
            </a:r>
            <a:r>
              <a:rPr sz="1800" spc="-1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INŽENJERSKI</a:t>
            </a:r>
            <a:r>
              <a:rPr sz="1800" spc="-5" dirty="0">
                <a:solidFill>
                  <a:srgbClr val="622422"/>
                </a:solidFill>
              </a:rPr>
              <a:t> </a:t>
            </a:r>
            <a:r>
              <a:rPr sz="1800" spc="-10" dirty="0">
                <a:solidFill>
                  <a:srgbClr val="622422"/>
                </a:solidFill>
              </a:rPr>
              <a:t>OBJEKAT</a:t>
            </a:r>
            <a:endParaRPr sz="1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40" y="1427988"/>
            <a:ext cx="3675888" cy="24140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71415" y="3896055"/>
            <a:ext cx="9556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Sl.8</a:t>
            </a:r>
            <a:r>
              <a:rPr sz="600" spc="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Vjetroelektrana</a:t>
            </a:r>
            <a:r>
              <a:rPr sz="600" spc="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Krnovo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1677" y="591057"/>
            <a:ext cx="2824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6725" algn="l"/>
                <a:tab pos="1693545" algn="l"/>
              </a:tabLst>
            </a:pPr>
            <a:r>
              <a:rPr sz="1400" b="1" spc="-25" dirty="0">
                <a:latin typeface="Arial"/>
                <a:cs typeface="Arial"/>
              </a:rPr>
              <a:t>ZA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IZDAVANJE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UPOTREBNE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248" y="506323"/>
            <a:ext cx="887094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pc="-10" dirty="0"/>
              <a:t>ZAHTJEV DOZVOLE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5973" y="4794605"/>
            <a:ext cx="25761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Sl.9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Obrazac</a:t>
            </a:r>
            <a:r>
              <a:rPr sz="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za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izdavanje</a:t>
            </a:r>
            <a:r>
              <a:rPr sz="6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upotrebne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dozvole za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252525"/>
                </a:solidFill>
                <a:latin typeface="Arial MT"/>
                <a:cs typeface="Arial MT"/>
              </a:rPr>
              <a:t>složeni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35" dirty="0">
                <a:solidFill>
                  <a:srgbClr val="252525"/>
                </a:solidFill>
                <a:latin typeface="Arial MT"/>
                <a:cs typeface="Arial MT"/>
              </a:rPr>
              <a:t>inženjerski</a:t>
            </a:r>
            <a:r>
              <a:rPr sz="6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objekat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5984" y="627887"/>
            <a:ext cx="3398519" cy="42656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4248" y="1690614"/>
            <a:ext cx="4242435" cy="795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010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Investitor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dužan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da,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prije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početka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korišćenja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objekta, </a:t>
            </a:r>
            <a:r>
              <a:rPr sz="1200" b="1" dirty="0">
                <a:latin typeface="Arial"/>
                <a:cs typeface="Arial"/>
              </a:rPr>
              <a:t>podnese</a:t>
            </a:r>
            <a:r>
              <a:rPr sz="1200" b="1" spc="32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zahtjev</a:t>
            </a:r>
            <a:r>
              <a:rPr sz="1200" b="1" spc="33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33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izdavanje</a:t>
            </a:r>
            <a:r>
              <a:rPr sz="1200" b="1" spc="34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upotrebne</a:t>
            </a:r>
            <a:r>
              <a:rPr sz="1200" b="1" spc="335" dirty="0">
                <a:latin typeface="Arial"/>
                <a:cs typeface="Arial"/>
              </a:rPr>
              <a:t>  </a:t>
            </a:r>
            <a:r>
              <a:rPr sz="1200" b="1" spc="-10" dirty="0">
                <a:latin typeface="Arial"/>
                <a:cs typeface="Arial"/>
              </a:rPr>
              <a:t>dozvole, </a:t>
            </a:r>
            <a:r>
              <a:rPr sz="1200" b="1" dirty="0">
                <a:latin typeface="Arial"/>
                <a:cs typeface="Arial"/>
              </a:rPr>
              <a:t>najkasnije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roku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od sedam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dana od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dobijanja </a:t>
            </a:r>
            <a:r>
              <a:rPr sz="1200" b="1" spc="-10" dirty="0">
                <a:latin typeface="Arial"/>
                <a:cs typeface="Arial"/>
              </a:rPr>
              <a:t>izjave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248" y="3045332"/>
            <a:ext cx="398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775" algn="l"/>
                <a:tab pos="2151380" algn="l"/>
                <a:tab pos="3071495" algn="l"/>
              </a:tabLst>
            </a:pPr>
            <a:r>
              <a:rPr sz="1200" b="1" spc="-10" dirty="0">
                <a:latin typeface="Arial"/>
                <a:cs typeface="Arial"/>
              </a:rPr>
              <a:t>propisima,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standardima,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tehničkim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normativima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248" y="2459862"/>
            <a:ext cx="424180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r">
              <a:lnSpc>
                <a:spcPct val="140000"/>
              </a:lnSpc>
              <a:spcBef>
                <a:spcPts val="100"/>
              </a:spcBef>
              <a:tabLst>
                <a:tab pos="663575" algn="l"/>
                <a:tab pos="1000125" algn="l"/>
                <a:tab pos="2064385" algn="l"/>
                <a:tab pos="2806700" algn="l"/>
                <a:tab pos="3754120" algn="l"/>
                <a:tab pos="4184650" algn="l"/>
              </a:tabLst>
            </a:pPr>
            <a:r>
              <a:rPr sz="1200" b="1" dirty="0">
                <a:latin typeface="Arial"/>
                <a:cs typeface="Arial"/>
              </a:rPr>
              <a:t>vršioca</a:t>
            </a:r>
            <a:r>
              <a:rPr sz="1200" b="1" spc="11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tehničkog</a:t>
            </a:r>
            <a:r>
              <a:rPr sz="1200" b="1" spc="10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pregleda</a:t>
            </a:r>
            <a:r>
              <a:rPr sz="1200" b="1" spc="11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105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su</a:t>
            </a:r>
            <a:r>
              <a:rPr sz="1200" b="1" spc="110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radovi</a:t>
            </a:r>
            <a:r>
              <a:rPr sz="1200" b="1" spc="114" dirty="0">
                <a:latin typeface="Arial"/>
                <a:cs typeface="Arial"/>
              </a:rPr>
              <a:t>  </a:t>
            </a:r>
            <a:r>
              <a:rPr sz="1200" b="1" dirty="0">
                <a:latin typeface="Arial"/>
                <a:cs typeface="Arial"/>
              </a:rPr>
              <a:t>izvedeni</a:t>
            </a:r>
            <a:r>
              <a:rPr sz="1200" b="1" spc="120" dirty="0">
                <a:latin typeface="Arial"/>
                <a:cs typeface="Arial"/>
              </a:rPr>
              <a:t>  </a:t>
            </a:r>
            <a:r>
              <a:rPr sz="1200" b="1" spc="-50" dirty="0">
                <a:latin typeface="Arial"/>
                <a:cs typeface="Arial"/>
              </a:rPr>
              <a:t>u </a:t>
            </a:r>
            <a:r>
              <a:rPr sz="1200" b="1" spc="-10" dirty="0">
                <a:latin typeface="Arial"/>
                <a:cs typeface="Arial"/>
              </a:rPr>
              <a:t>skladu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25" dirty="0">
                <a:latin typeface="Arial"/>
                <a:cs typeface="Arial"/>
              </a:rPr>
              <a:t>sa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revidovanim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glavnim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projektom,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25" dirty="0">
                <a:latin typeface="Arial"/>
                <a:cs typeface="Arial"/>
              </a:rPr>
              <a:t>kao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5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1200" b="1" spc="-5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248" y="3228212"/>
            <a:ext cx="423926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normama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kvaliteta</a:t>
            </a:r>
            <a:r>
              <a:rPr sz="1200" b="1" spc="3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koje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važe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3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pojedine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vrste</a:t>
            </a:r>
            <a:r>
              <a:rPr sz="1200" b="1" spc="30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radova, </a:t>
            </a:r>
            <a:r>
              <a:rPr sz="1200" b="1" dirty="0">
                <a:latin typeface="Arial"/>
                <a:cs typeface="Arial"/>
              </a:rPr>
              <a:t>odnosno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materijala,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opreme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instalacija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850" y="860034"/>
            <a:ext cx="7080250" cy="38684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83845" algn="l"/>
              </a:tabLst>
            </a:pPr>
            <a:r>
              <a:rPr sz="1200" b="1" dirty="0">
                <a:latin typeface="Arial"/>
                <a:cs typeface="Arial"/>
              </a:rPr>
              <a:t>IZJAVE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IZVOĐAČA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RADOVA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OBJEKAT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IZGRAĐEN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SKLADU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GRAĐEVINSKOM</a:t>
            </a:r>
            <a:endParaRPr sz="1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1200" b="1" dirty="0">
                <a:latin typeface="Arial"/>
                <a:cs typeface="Arial"/>
              </a:rPr>
              <a:t>DOZVOLOM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REVIDOVANIM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GLAVNIM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PROJEKTOM;</a:t>
            </a:r>
            <a:endParaRPr sz="1200">
              <a:latin typeface="Arial"/>
              <a:cs typeface="Arial"/>
            </a:endParaRPr>
          </a:p>
          <a:p>
            <a:pPr marL="241300" marR="279400" indent="-228600">
              <a:lnSpc>
                <a:spcPct val="140000"/>
              </a:lnSpc>
              <a:buAutoNum type="arabicPeriod" startAt="2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IZJAVE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VRŠIOCA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NADZORA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OBJEKAT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IZGRAĐEN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SKLADU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GRAĐEVINSKOM </a:t>
            </a:r>
            <a:r>
              <a:rPr sz="1200" b="1" dirty="0">
                <a:latin typeface="Arial"/>
                <a:cs typeface="Arial"/>
              </a:rPr>
              <a:t>DOZVOLOM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REVIDOVANIM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GLAVNIM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PROJEKTOM;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IZJAVE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VRŠIOCA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TEHNIČKOG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PREGLEDA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RADOVI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IZVEDENI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SKLADU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SA</a:t>
            </a:r>
            <a:endParaRPr sz="1200">
              <a:latin typeface="Arial"/>
              <a:cs typeface="Arial"/>
            </a:endParaRPr>
          </a:p>
          <a:p>
            <a:pPr marL="241300" marR="448309">
              <a:lnSpc>
                <a:spcPct val="14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REVIDOVANIM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GLAVNIM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PROJEKTOM,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KAO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PROPISIMA,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STANDARDIMA,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TEHNIČKIM </a:t>
            </a:r>
            <a:r>
              <a:rPr sz="1200" b="1" dirty="0">
                <a:latin typeface="Arial"/>
                <a:cs typeface="Arial"/>
              </a:rPr>
              <a:t>NORMATIVIMA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NORMAMA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KVALITETA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KOJE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VAŽE ZA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POJEDINE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VRSTE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RADOVA, </a:t>
            </a:r>
            <a:r>
              <a:rPr sz="1200" b="1" dirty="0">
                <a:latin typeface="Arial"/>
                <a:cs typeface="Arial"/>
              </a:rPr>
              <a:t>ODNOSNO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MATERIJALA,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OPREME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INSTALACIJA;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DOKAZA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IZVRŠENIM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OBAVEZAMA,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SKLADU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POSEBNIM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PROPISIMA;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AutoNum type="arabicPeriod" startAt="4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REVIDOVANOG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GLAVNOG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PROJEKTA,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SLUČAJU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GRAĐEVINSKA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DOZVOLA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IZDATA </a:t>
            </a:r>
            <a:r>
              <a:rPr sz="1200" b="1" dirty="0">
                <a:latin typeface="Arial"/>
                <a:cs typeface="Arial"/>
              </a:rPr>
              <a:t>NA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IDEJNI</a:t>
            </a:r>
            <a:r>
              <a:rPr sz="1200" b="1" spc="-10" dirty="0">
                <a:latin typeface="Arial"/>
                <a:cs typeface="Arial"/>
              </a:rPr>
              <a:t> PROJEKAT;</a:t>
            </a:r>
            <a:endParaRPr sz="1200">
              <a:latin typeface="Arial"/>
              <a:cs typeface="Arial"/>
            </a:endParaRPr>
          </a:p>
          <a:p>
            <a:pPr marL="241300" marR="652145" indent="-228600">
              <a:lnSpc>
                <a:spcPct val="140000"/>
              </a:lnSpc>
              <a:buAutoNum type="arabicPeriod" startAt="4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PROJEKTA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IZVEDENOG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OBJEKTA, 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SLUČAJU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DOŠLO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IZMJENA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20" dirty="0">
                <a:latin typeface="Arial"/>
                <a:cs typeface="Arial"/>
              </a:rPr>
              <a:t> TOKU </a:t>
            </a:r>
            <a:r>
              <a:rPr sz="1200" b="1" dirty="0">
                <a:latin typeface="Arial"/>
                <a:cs typeface="Arial"/>
              </a:rPr>
              <a:t>GRADNJE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  <a:p>
            <a:pPr marL="241300" marR="184150" indent="-228600">
              <a:lnSpc>
                <a:spcPct val="140000"/>
              </a:lnSpc>
              <a:spcBef>
                <a:spcPts val="5"/>
              </a:spcBef>
              <a:buAutoNum type="arabicPeriod" startAt="4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IZVJEŠTAJA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IZVRŠENOM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TEHNIČKOM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PREDLOGU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KOJIM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PREDLOŽENA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UPOTREBA OBJEKTA.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01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5"/>
              </a:spcBef>
            </a:pPr>
            <a:r>
              <a:rPr dirty="0"/>
              <a:t>UPOTREBNA</a:t>
            </a:r>
            <a:r>
              <a:rPr spc="-35" dirty="0"/>
              <a:t> </a:t>
            </a:r>
            <a:r>
              <a:rPr dirty="0"/>
              <a:t>DOZVOLA</a:t>
            </a:r>
            <a:r>
              <a:rPr spc="-55" dirty="0"/>
              <a:t> </a:t>
            </a:r>
            <a:r>
              <a:rPr dirty="0"/>
              <a:t>SE</a:t>
            </a:r>
            <a:r>
              <a:rPr spc="-45" dirty="0"/>
              <a:t> </a:t>
            </a:r>
            <a:r>
              <a:rPr dirty="0"/>
              <a:t>IZDAJE</a:t>
            </a:r>
            <a:r>
              <a:rPr spc="-25" dirty="0"/>
              <a:t> </a:t>
            </a:r>
            <a:r>
              <a:rPr dirty="0"/>
              <a:t>RJEŠENJEM</a:t>
            </a:r>
            <a:r>
              <a:rPr spc="-50" dirty="0"/>
              <a:t> </a:t>
            </a:r>
            <a:r>
              <a:rPr dirty="0"/>
              <a:t>MINISTARSTVA</a:t>
            </a:r>
            <a:r>
              <a:rPr spc="-45" dirty="0"/>
              <a:t> </a:t>
            </a:r>
            <a:r>
              <a:rPr dirty="0"/>
              <a:t>NA</a:t>
            </a:r>
            <a:r>
              <a:rPr spc="-45" dirty="0"/>
              <a:t> </a:t>
            </a:r>
            <a:r>
              <a:rPr spc="-10" dirty="0"/>
              <a:t>OSNOVU: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117" y="1604213"/>
            <a:ext cx="5884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1616"/>
                </a:solidFill>
              </a:rPr>
              <a:t>SUBJEKTI</a:t>
            </a:r>
            <a:r>
              <a:rPr sz="2400" spc="-105" dirty="0">
                <a:solidFill>
                  <a:srgbClr val="171616"/>
                </a:solidFill>
              </a:rPr>
              <a:t> </a:t>
            </a:r>
            <a:r>
              <a:rPr sz="2400" dirty="0">
                <a:solidFill>
                  <a:srgbClr val="171616"/>
                </a:solidFill>
              </a:rPr>
              <a:t>OBAVLJANJA</a:t>
            </a:r>
            <a:r>
              <a:rPr sz="2400" spc="-100" dirty="0">
                <a:solidFill>
                  <a:srgbClr val="171616"/>
                </a:solidFill>
              </a:rPr>
              <a:t> </a:t>
            </a:r>
            <a:r>
              <a:rPr sz="2400" spc="-10" dirty="0">
                <a:solidFill>
                  <a:srgbClr val="171616"/>
                </a:solidFill>
              </a:rPr>
              <a:t>DJELATNOSTI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74775" y="694944"/>
            <a:ext cx="216535" cy="3449320"/>
            <a:chOff x="874775" y="694944"/>
            <a:chExt cx="216535" cy="3449320"/>
          </a:xfrm>
        </p:grpSpPr>
        <p:sp>
          <p:nvSpPr>
            <p:cNvPr id="4" name="object 4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207264" y="0"/>
                  </a:moveTo>
                  <a:lnTo>
                    <a:pt x="0" y="0"/>
                  </a:lnTo>
                  <a:lnTo>
                    <a:pt x="0" y="3439667"/>
                  </a:lnTo>
                  <a:lnTo>
                    <a:pt x="207264" y="3439667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0" y="3439667"/>
                  </a:moveTo>
                  <a:lnTo>
                    <a:pt x="207264" y="3439667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3439667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5080" y="3043555"/>
            <a:ext cx="7535545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0100"/>
              </a:lnSpc>
              <a:spcBef>
                <a:spcPts val="95"/>
              </a:spcBef>
            </a:pPr>
            <a:r>
              <a:rPr sz="1200" dirty="0">
                <a:latin typeface="Arial MT"/>
                <a:cs typeface="Arial MT"/>
              </a:rPr>
              <a:t>Djelatnost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revizije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75" dirty="0">
                <a:latin typeface="Arial MT"/>
                <a:cs typeface="Arial MT"/>
              </a:rPr>
              <a:t>tehničke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dokumentacije,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vršenja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nadzora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vršenja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70" dirty="0">
                <a:latin typeface="Arial MT"/>
                <a:cs typeface="Arial MT"/>
              </a:rPr>
              <a:t>tehničkog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pregleda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za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85" dirty="0">
                <a:latin typeface="Arial MT"/>
                <a:cs typeface="Arial MT"/>
              </a:rPr>
              <a:t>složeni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inženjerski </a:t>
            </a:r>
            <a:r>
              <a:rPr sz="1200" dirty="0">
                <a:latin typeface="Arial MT"/>
                <a:cs typeface="Arial MT"/>
              </a:rPr>
              <a:t>objekat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osim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licenciranog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privrednog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društva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155" dirty="0">
                <a:latin typeface="Arial MT"/>
                <a:cs typeface="Arial MT"/>
              </a:rPr>
              <a:t>može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vrši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komisija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koju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60" dirty="0">
                <a:latin typeface="Arial MT"/>
                <a:cs typeface="Arial MT"/>
              </a:rPr>
              <a:t>čine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80" dirty="0">
                <a:latin typeface="Arial MT"/>
                <a:cs typeface="Arial MT"/>
              </a:rPr>
              <a:t>fizička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lica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koja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imaju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4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godine </a:t>
            </a:r>
            <a:r>
              <a:rPr sz="1200" dirty="0">
                <a:latin typeface="Arial MT"/>
                <a:cs typeface="Arial MT"/>
              </a:rPr>
              <a:t>radnog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iskustva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izradi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tehničke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dokumentacije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ili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građenju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složenog</a:t>
            </a:r>
            <a:r>
              <a:rPr sz="1200" spc="254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inženjerskog</a:t>
            </a:r>
            <a:r>
              <a:rPr sz="1200" spc="2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objekta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2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svojstvu </a:t>
            </a:r>
            <a:r>
              <a:rPr sz="1200" spc="-65" dirty="0">
                <a:latin typeface="Arial MT"/>
                <a:cs typeface="Arial MT"/>
              </a:rPr>
              <a:t>ovlašćenog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inženjera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475" y="643890"/>
            <a:ext cx="7055484" cy="382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OVLAŠĆENI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INŽENJER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SLOŽENI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INŽENJERSKI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OBJEKAT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marL="12700" marR="5715" algn="just">
              <a:lnSpc>
                <a:spcPct val="140000"/>
              </a:lnSpc>
              <a:spcBef>
                <a:spcPts val="5"/>
              </a:spcBef>
            </a:pPr>
            <a:r>
              <a:rPr sz="1050" dirty="0">
                <a:latin typeface="Arial MT"/>
                <a:cs typeface="Arial MT"/>
              </a:rPr>
              <a:t>Rješenje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ispunjenost</a:t>
            </a:r>
            <a:r>
              <a:rPr sz="1050" spc="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uslova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za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ovlašćenog</a:t>
            </a:r>
            <a:r>
              <a:rPr sz="1050" spc="45" dirty="0">
                <a:latin typeface="Arial MT"/>
                <a:cs typeface="Arial MT"/>
              </a:rPr>
              <a:t> </a:t>
            </a:r>
            <a:r>
              <a:rPr sz="1050" spc="-55" dirty="0">
                <a:latin typeface="Arial MT"/>
                <a:cs typeface="Arial MT"/>
              </a:rPr>
              <a:t>inženjera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za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75" dirty="0">
                <a:latin typeface="Arial MT"/>
                <a:cs typeface="Arial MT"/>
              </a:rPr>
              <a:t>složeni</a:t>
            </a:r>
            <a:r>
              <a:rPr sz="1050" spc="50" dirty="0">
                <a:latin typeface="Arial MT"/>
                <a:cs typeface="Arial MT"/>
              </a:rPr>
              <a:t> </a:t>
            </a:r>
            <a:r>
              <a:rPr sz="1050" spc="-45" dirty="0">
                <a:latin typeface="Arial MT"/>
                <a:cs typeface="Arial MT"/>
              </a:rPr>
              <a:t>inženjerski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objekat</a:t>
            </a:r>
            <a:r>
              <a:rPr sz="1050" spc="30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utvrđuje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organ</a:t>
            </a:r>
            <a:r>
              <a:rPr sz="1050" spc="35" dirty="0">
                <a:latin typeface="Arial MT"/>
                <a:cs typeface="Arial MT"/>
              </a:rPr>
              <a:t> </a:t>
            </a:r>
            <a:r>
              <a:rPr sz="1050" spc="-75" dirty="0">
                <a:latin typeface="Arial MT"/>
                <a:cs typeface="Arial MT"/>
              </a:rPr>
              <a:t>državne</a:t>
            </a:r>
            <a:r>
              <a:rPr sz="1050" spc="4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uprave </a:t>
            </a:r>
            <a:r>
              <a:rPr sz="1050" spc="-80" dirty="0">
                <a:latin typeface="Arial MT"/>
                <a:cs typeface="Arial MT"/>
              </a:rPr>
              <a:t>nadležan</a:t>
            </a:r>
            <a:r>
              <a:rPr sz="1050" dirty="0">
                <a:latin typeface="Arial MT"/>
                <a:cs typeface="Arial MT"/>
              </a:rPr>
              <a:t> za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djelatnost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koja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se obavlja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u </a:t>
            </a:r>
            <a:r>
              <a:rPr sz="1050" spc="-75" dirty="0">
                <a:latin typeface="Arial MT"/>
                <a:cs typeface="Arial MT"/>
              </a:rPr>
              <a:t>složenom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0" dirty="0">
                <a:latin typeface="Arial MT"/>
                <a:cs typeface="Arial MT"/>
              </a:rPr>
              <a:t>inženjerskom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objektu.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05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Font typeface="Courier New"/>
              <a:buChar char="o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REVIZOR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VRŠILAC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TEHNIČKOG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PREGLEDA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SLOŽENI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INŽENJERSKI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OBJEKAT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40000"/>
              </a:lnSpc>
              <a:spcBef>
                <a:spcPts val="45"/>
              </a:spcBef>
            </a:pPr>
            <a:r>
              <a:rPr sz="1000" dirty="0">
                <a:latin typeface="Arial MT"/>
                <a:cs typeface="Arial MT"/>
              </a:rPr>
              <a:t>Poslove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revizora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75" dirty="0">
                <a:latin typeface="Arial MT"/>
                <a:cs typeface="Arial MT"/>
              </a:rPr>
              <a:t>složeni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inženjerski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odnosno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poslove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tehničkog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pregleda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složeni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inženjerski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40" dirty="0">
                <a:latin typeface="Arial MT"/>
                <a:cs typeface="Arial MT"/>
              </a:rPr>
              <a:t>može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da </a:t>
            </a:r>
            <a:r>
              <a:rPr sz="1000" dirty="0">
                <a:latin typeface="Arial MT"/>
                <a:cs typeface="Arial MT"/>
              </a:rPr>
              <a:t>vrši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revizor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koji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ima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licencu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izdatu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od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strane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ovog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ministarstva</a:t>
            </a:r>
            <a:r>
              <a:rPr sz="1000" spc="1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ako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ima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četiri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godine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radnog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iskustva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izradi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tehničke dokumentacije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i/ili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građenja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80" dirty="0">
                <a:latin typeface="Arial MT"/>
                <a:cs typeface="Arial MT"/>
              </a:rPr>
              <a:t>složenih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inženjerskih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svojstvu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60" dirty="0">
                <a:latin typeface="Arial MT"/>
                <a:cs typeface="Arial MT"/>
              </a:rPr>
              <a:t>ovlašćenog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inženjera.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40000"/>
              </a:lnSpc>
              <a:spcBef>
                <a:spcPts val="5"/>
              </a:spcBef>
            </a:pPr>
            <a:r>
              <a:rPr sz="1000" dirty="0">
                <a:latin typeface="Arial MT"/>
                <a:cs typeface="Arial MT"/>
              </a:rPr>
              <a:t>Poslove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revizora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50" dirty="0">
                <a:latin typeface="Arial MT"/>
                <a:cs typeface="Arial MT"/>
              </a:rPr>
              <a:t>može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obavlja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strano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80" dirty="0">
                <a:latin typeface="Arial MT"/>
                <a:cs typeface="Arial MT"/>
              </a:rPr>
              <a:t>fizičko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lice,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ako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0" dirty="0">
                <a:latin typeface="Arial MT"/>
                <a:cs typeface="Arial MT"/>
              </a:rPr>
              <a:t>četiri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godine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radnog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iskustva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izradi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tehničke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dokumentacije </a:t>
            </a:r>
            <a:r>
              <a:rPr sz="1000" dirty="0">
                <a:latin typeface="Arial MT"/>
                <a:cs typeface="Arial MT"/>
              </a:rPr>
              <a:t>i/ili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građenja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složenih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inženjerskih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svojstvu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ovlašćenog</a:t>
            </a:r>
            <a:r>
              <a:rPr sz="1000" spc="-10" dirty="0">
                <a:latin typeface="Arial MT"/>
                <a:cs typeface="Arial MT"/>
              </a:rPr>
              <a:t> inženjera.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Arial MT"/>
                <a:cs typeface="Arial MT"/>
              </a:rPr>
              <a:t>Rješenje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ispunjenost uslova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revizora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vršioca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60" dirty="0">
                <a:latin typeface="Arial MT"/>
                <a:cs typeface="Arial MT"/>
              </a:rPr>
              <a:t>tehničkog</a:t>
            </a:r>
            <a:r>
              <a:rPr sz="1000" dirty="0">
                <a:latin typeface="Arial MT"/>
                <a:cs typeface="Arial MT"/>
              </a:rPr>
              <a:t> pregleda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utvrđuje</a:t>
            </a:r>
            <a:r>
              <a:rPr sz="1000" dirty="0">
                <a:latin typeface="Arial MT"/>
                <a:cs typeface="Arial MT"/>
              </a:rPr>
              <a:t> rješenjem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organ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85" dirty="0">
                <a:latin typeface="Arial MT"/>
                <a:cs typeface="Arial MT"/>
              </a:rPr>
              <a:t>državne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uprave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75" dirty="0">
                <a:latin typeface="Arial MT"/>
                <a:cs typeface="Arial MT"/>
              </a:rPr>
              <a:t>nadležan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za</a:t>
            </a:r>
            <a:endParaRPr sz="1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1000" dirty="0">
                <a:latin typeface="Arial MT"/>
                <a:cs typeface="Arial MT"/>
              </a:rPr>
              <a:t>djelatnost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koja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obavlja u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složenom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inženjerskom</a:t>
            </a:r>
            <a:r>
              <a:rPr sz="1000" spc="-10" dirty="0">
                <a:latin typeface="Arial MT"/>
                <a:cs typeface="Arial MT"/>
              </a:rPr>
              <a:t> objektu.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 MT"/>
              <a:cs typeface="Arial MT"/>
            </a:endParaRPr>
          </a:p>
          <a:p>
            <a:pPr marL="185420" indent="-172720">
              <a:lnSpc>
                <a:spcPct val="100000"/>
              </a:lnSpc>
              <a:buFont typeface="Courier New"/>
              <a:buChar char="o"/>
              <a:tabLst>
                <a:tab pos="185420" algn="l"/>
              </a:tabLst>
            </a:pPr>
            <a:r>
              <a:rPr sz="1200" b="1" dirty="0">
                <a:latin typeface="Arial"/>
                <a:cs typeface="Arial"/>
              </a:rPr>
              <a:t>ELEKTRONSKI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POTPIS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8877" y="518922"/>
            <a:ext cx="0" cy="4108450"/>
          </a:xfrm>
          <a:custGeom>
            <a:avLst/>
            <a:gdLst/>
            <a:ahLst/>
            <a:cxnLst/>
            <a:rect l="l" t="t" r="r" b="b"/>
            <a:pathLst>
              <a:path h="4108450">
                <a:moveTo>
                  <a:pt x="0" y="0"/>
                </a:moveTo>
                <a:lnTo>
                  <a:pt x="0" y="4108145"/>
                </a:lnTo>
              </a:path>
            </a:pathLst>
          </a:custGeom>
          <a:ln w="19812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HVALA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NA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PAŽNJI!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805177" y="2571750"/>
            <a:ext cx="553364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Ministarstvo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prostornog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planiranja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urbanizma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državne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imovine</a:t>
            </a:r>
            <a:endParaRPr lang="sr-Latn-ME" sz="1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 MT"/>
                <a:cs typeface="Arial MT"/>
              </a:rPr>
              <a:t>Direktorat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za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planiranje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prostora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informacione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sisteme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Direkcija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za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izdavanje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urbanističko-</a:t>
            </a:r>
            <a:r>
              <a:rPr sz="1400" spc="-85" dirty="0">
                <a:solidFill>
                  <a:srgbClr val="FFFFFF"/>
                </a:solidFill>
                <a:latin typeface="Arial MT"/>
                <a:cs typeface="Arial MT"/>
              </a:rPr>
              <a:t>tehničkih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uslova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400" dirty="0">
              <a:latin typeface="Arial MT"/>
              <a:cs typeface="Arial MT"/>
            </a:endParaRPr>
          </a:p>
          <a:p>
            <a:pPr marL="280035" algn="ctr">
              <a:lnSpc>
                <a:spcPct val="100000"/>
              </a:lnSpc>
            </a:pPr>
            <a:r>
              <a:rPr sz="1100" b="1" spc="-10" dirty="0" err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milica.abramovic@m</a:t>
            </a:r>
            <a:r>
              <a:rPr lang="sr-Latn-ME" sz="11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dup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.gov.me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8288" y="355091"/>
            <a:ext cx="1487424" cy="659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4846" y="525932"/>
            <a:ext cx="2997200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600" dirty="0">
                <a:solidFill>
                  <a:srgbClr val="622422"/>
                </a:solidFill>
              </a:rPr>
              <a:t>Uslovi</a:t>
            </a:r>
            <a:r>
              <a:rPr sz="1600" spc="-20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za</a:t>
            </a:r>
            <a:r>
              <a:rPr sz="1600" spc="-4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pristup</a:t>
            </a:r>
            <a:r>
              <a:rPr sz="1600" spc="-4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i</a:t>
            </a:r>
            <a:r>
              <a:rPr sz="1600" spc="-45" dirty="0">
                <a:solidFill>
                  <a:srgbClr val="622422"/>
                </a:solidFill>
              </a:rPr>
              <a:t> </a:t>
            </a:r>
            <a:r>
              <a:rPr sz="1600" dirty="0">
                <a:solidFill>
                  <a:srgbClr val="622422"/>
                </a:solidFill>
              </a:rPr>
              <a:t>kretanje</a:t>
            </a:r>
            <a:r>
              <a:rPr sz="1600" spc="-40" dirty="0">
                <a:solidFill>
                  <a:srgbClr val="622422"/>
                </a:solidFill>
              </a:rPr>
              <a:t> </a:t>
            </a:r>
            <a:r>
              <a:rPr sz="1600" spc="-20" dirty="0">
                <a:solidFill>
                  <a:srgbClr val="622422"/>
                </a:solidFill>
              </a:rPr>
              <a:t>lica </a:t>
            </a:r>
            <a:r>
              <a:rPr sz="1600" dirty="0">
                <a:solidFill>
                  <a:srgbClr val="622422"/>
                </a:solidFill>
              </a:rPr>
              <a:t>smanjene</a:t>
            </a:r>
            <a:r>
              <a:rPr sz="1600" spc="-55" dirty="0">
                <a:solidFill>
                  <a:srgbClr val="622422"/>
                </a:solidFill>
              </a:rPr>
              <a:t> </a:t>
            </a:r>
            <a:r>
              <a:rPr sz="1600" spc="-10" dirty="0">
                <a:solidFill>
                  <a:srgbClr val="622422"/>
                </a:solidFill>
              </a:rPr>
              <a:t>pokretljivosti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874775" y="579119"/>
            <a:ext cx="216535" cy="4013200"/>
            <a:chOff x="874775" y="579119"/>
            <a:chExt cx="216535" cy="4013200"/>
          </a:xfrm>
        </p:grpSpPr>
        <p:sp>
          <p:nvSpPr>
            <p:cNvPr id="4" name="object 4"/>
            <p:cNvSpPr/>
            <p:nvPr/>
          </p:nvSpPr>
          <p:spPr>
            <a:xfrm>
              <a:off x="879347" y="583691"/>
              <a:ext cx="207645" cy="4003675"/>
            </a:xfrm>
            <a:custGeom>
              <a:avLst/>
              <a:gdLst/>
              <a:ahLst/>
              <a:cxnLst/>
              <a:rect l="l" t="t" r="r" b="b"/>
              <a:pathLst>
                <a:path w="207644" h="4003675">
                  <a:moveTo>
                    <a:pt x="207264" y="0"/>
                  </a:moveTo>
                  <a:lnTo>
                    <a:pt x="0" y="0"/>
                  </a:lnTo>
                  <a:lnTo>
                    <a:pt x="0" y="4003548"/>
                  </a:lnTo>
                  <a:lnTo>
                    <a:pt x="207264" y="400354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9347" y="583691"/>
              <a:ext cx="207645" cy="4003675"/>
            </a:xfrm>
            <a:custGeom>
              <a:avLst/>
              <a:gdLst/>
              <a:ahLst/>
              <a:cxnLst/>
              <a:rect l="l" t="t" r="r" b="b"/>
              <a:pathLst>
                <a:path w="207644" h="4003675">
                  <a:moveTo>
                    <a:pt x="0" y="4003548"/>
                  </a:moveTo>
                  <a:lnTo>
                    <a:pt x="207264" y="4003548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4003548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6189" y="1539634"/>
            <a:ext cx="3752850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40100"/>
              </a:lnSpc>
              <a:spcBef>
                <a:spcPts val="105"/>
              </a:spcBef>
            </a:pPr>
            <a:r>
              <a:rPr sz="1000" dirty="0">
                <a:latin typeface="Arial MT"/>
                <a:cs typeface="Arial MT"/>
              </a:rPr>
              <a:t>Izgradnja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objekata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javnoj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upotrebi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vrši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način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kojim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se </a:t>
            </a:r>
            <a:r>
              <a:rPr sz="1000" dirty="0">
                <a:latin typeface="Arial MT"/>
                <a:cs typeface="Arial MT"/>
              </a:rPr>
              <a:t>licima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smanjene pokretljivosti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licima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invaliditetom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obezbjeđuje </a:t>
            </a:r>
            <a:r>
              <a:rPr sz="1000" dirty="0">
                <a:latin typeface="Arial MT"/>
                <a:cs typeface="Arial MT"/>
              </a:rPr>
              <a:t>nesmetan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pristup,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kretanje,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boravak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rad.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40100"/>
              </a:lnSpc>
            </a:pPr>
            <a:r>
              <a:rPr sz="1000" dirty="0">
                <a:latin typeface="Arial MT"/>
                <a:cs typeface="Arial MT"/>
              </a:rPr>
              <a:t>Izgradnja</a:t>
            </a:r>
            <a:r>
              <a:rPr sz="1000" spc="3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stambenih,</a:t>
            </a:r>
            <a:r>
              <a:rPr sz="1000" spc="3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stambeno-</a:t>
            </a:r>
            <a:r>
              <a:rPr sz="1000" dirty="0">
                <a:latin typeface="Arial MT"/>
                <a:cs typeface="Arial MT"/>
              </a:rPr>
              <a:t>poslovnih</a:t>
            </a:r>
            <a:r>
              <a:rPr sz="1000" spc="3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objekata</a:t>
            </a:r>
            <a:r>
              <a:rPr sz="1000" spc="3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3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poslovnih </a:t>
            </a:r>
            <a:r>
              <a:rPr sz="1000" dirty="0">
                <a:latin typeface="Arial MT"/>
                <a:cs typeface="Arial MT"/>
              </a:rPr>
              <a:t>objekata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vrši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spc="-100" dirty="0">
                <a:latin typeface="Arial MT"/>
                <a:cs typeface="Arial MT"/>
              </a:rPr>
              <a:t>način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kojim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licima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smanjene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pokretljivosti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i </a:t>
            </a:r>
            <a:r>
              <a:rPr sz="1000" dirty="0">
                <a:latin typeface="Arial MT"/>
                <a:cs typeface="Arial MT"/>
              </a:rPr>
              <a:t>licima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invaliditetom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obezbjeđuje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nesmetan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pristup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kretanje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u zajedničkim</a:t>
            </a:r>
            <a:r>
              <a:rPr sz="1000" spc="-10" dirty="0">
                <a:latin typeface="Arial MT"/>
                <a:cs typeface="Arial MT"/>
              </a:rPr>
              <a:t> prostorijama.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40100"/>
              </a:lnSpc>
            </a:pPr>
            <a:r>
              <a:rPr sz="1000" dirty="0">
                <a:latin typeface="Arial MT"/>
                <a:cs typeface="Arial MT"/>
              </a:rPr>
              <a:t>Stambeni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29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stambeno-</a:t>
            </a:r>
            <a:r>
              <a:rPr sz="1000" dirty="0">
                <a:latin typeface="Arial MT"/>
                <a:cs typeface="Arial MT"/>
              </a:rPr>
              <a:t>poslovni</a:t>
            </a:r>
            <a:r>
              <a:rPr sz="1000" spc="2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objekti</a:t>
            </a:r>
            <a:r>
              <a:rPr sz="1000" spc="3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deset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više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stanova </a:t>
            </a:r>
            <a:r>
              <a:rPr sz="1000" dirty="0">
                <a:latin typeface="Arial MT"/>
                <a:cs typeface="Arial MT"/>
              </a:rPr>
              <a:t>moraju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izgrađivati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90" dirty="0">
                <a:latin typeface="Arial MT"/>
                <a:cs typeface="Arial MT"/>
              </a:rPr>
              <a:t>način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kojim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obezbjeđuje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jednostavno </a:t>
            </a:r>
            <a:r>
              <a:rPr sz="1000" spc="-30" dirty="0">
                <a:latin typeface="Arial MT"/>
                <a:cs typeface="Arial MT"/>
              </a:rPr>
              <a:t>prilagođavanje</a:t>
            </a:r>
            <a:r>
              <a:rPr sz="1000" spc="3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objekta,</a:t>
            </a:r>
            <a:r>
              <a:rPr sz="1000" spc="3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najmanje</a:t>
            </a:r>
            <a:r>
              <a:rPr sz="1000" spc="3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jedne</a:t>
            </a:r>
            <a:r>
              <a:rPr sz="1000" spc="3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stambene</a:t>
            </a:r>
            <a:r>
              <a:rPr sz="1000" spc="3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jedinice</a:t>
            </a:r>
            <a:r>
              <a:rPr sz="1000" spc="35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na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6189" y="4101490"/>
            <a:ext cx="37515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svakih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deset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stanova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za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nesmetan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pristup,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kretanje,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boravak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rad </a:t>
            </a:r>
            <a:r>
              <a:rPr sz="1000" dirty="0">
                <a:latin typeface="Arial MT"/>
                <a:cs typeface="Arial MT"/>
              </a:rPr>
              <a:t>lica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smanjene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pokretljivosti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lica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invaliditetom.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40" y="699516"/>
            <a:ext cx="3441191" cy="34396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18303" y="4280103"/>
            <a:ext cx="13785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Sl.1</a:t>
            </a:r>
            <a:r>
              <a:rPr sz="6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Pristupna</a:t>
            </a:r>
            <a:r>
              <a:rPr sz="6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rampa na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javnom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objektu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891" y="197586"/>
            <a:ext cx="7920355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dirty="0">
                <a:solidFill>
                  <a:srgbClr val="622422"/>
                </a:solidFill>
                <a:latin typeface="Arial"/>
                <a:cs typeface="Arial"/>
              </a:rPr>
              <a:t>PODJELA</a:t>
            </a:r>
            <a:r>
              <a:rPr sz="2000" b="1" spc="-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"/>
                <a:cs typeface="Arial"/>
              </a:rPr>
              <a:t>OBJEKATA</a:t>
            </a:r>
            <a:r>
              <a:rPr sz="2000" b="1" spc="-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"/>
                <a:cs typeface="Arial"/>
              </a:rPr>
              <a:t>PO</a:t>
            </a:r>
            <a:r>
              <a:rPr sz="2000" b="1" spc="-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"/>
                <a:cs typeface="Arial"/>
              </a:rPr>
              <a:t>ZAKONU</a:t>
            </a:r>
            <a:r>
              <a:rPr sz="2000" b="1" spc="-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"/>
                <a:cs typeface="Arial"/>
              </a:rPr>
              <a:t>O</a:t>
            </a:r>
            <a:r>
              <a:rPr sz="2000" b="1" spc="-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Arial"/>
                <a:cs typeface="Arial"/>
              </a:rPr>
              <a:t>PLANIRANJU</a:t>
            </a:r>
            <a:r>
              <a:rPr sz="2000" b="1" spc="-3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"/>
                <a:cs typeface="Arial"/>
              </a:rPr>
              <a:t>PROSTORA</a:t>
            </a:r>
            <a:r>
              <a:rPr sz="2000" b="1" spc="-4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622422"/>
                </a:solidFill>
                <a:latin typeface="Arial"/>
                <a:cs typeface="Arial"/>
              </a:rPr>
              <a:t>I </a:t>
            </a:r>
            <a:r>
              <a:rPr sz="2000" b="1" dirty="0">
                <a:solidFill>
                  <a:srgbClr val="622422"/>
                </a:solidFill>
                <a:latin typeface="Arial"/>
                <a:cs typeface="Arial"/>
              </a:rPr>
              <a:t>IZGRADNJI</a:t>
            </a:r>
            <a:r>
              <a:rPr sz="2000" b="1" spc="-5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Arial"/>
                <a:cs typeface="Arial"/>
              </a:rPr>
              <a:t>OBJEKATA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95" dirty="0">
                <a:solidFill>
                  <a:srgbClr val="622422"/>
                </a:solidFill>
                <a:latin typeface="Arial MT"/>
                <a:cs typeface="Arial MT"/>
              </a:rPr>
              <a:t>(„Službeni</a:t>
            </a:r>
            <a:r>
              <a:rPr sz="1600" spc="-20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list</a:t>
            </a:r>
            <a:r>
              <a:rPr sz="1600" spc="-60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Crne</a:t>
            </a:r>
            <a:r>
              <a:rPr sz="1600" spc="-5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Gore“, br.</a:t>
            </a:r>
            <a:r>
              <a:rPr sz="1600" spc="-10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64/17,</a:t>
            </a:r>
            <a:r>
              <a:rPr sz="1600" spc="-20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44/18,</a:t>
            </a:r>
            <a:r>
              <a:rPr sz="1600" spc="-15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63/18,</a:t>
            </a:r>
            <a:r>
              <a:rPr sz="1600" spc="-5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11/19,</a:t>
            </a:r>
            <a:r>
              <a:rPr sz="1600" spc="-20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82/20,</a:t>
            </a:r>
            <a:r>
              <a:rPr sz="1600" spc="-15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86/22</a:t>
            </a:r>
            <a:r>
              <a:rPr sz="1600" spc="-30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22422"/>
                </a:solidFill>
                <a:latin typeface="Arial MT"/>
                <a:cs typeface="Arial MT"/>
              </a:rPr>
              <a:t>i</a:t>
            </a:r>
            <a:r>
              <a:rPr sz="1600" spc="-30" dirty="0">
                <a:solidFill>
                  <a:srgbClr val="62242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622422"/>
                </a:solidFill>
                <a:latin typeface="Arial MT"/>
                <a:cs typeface="Arial MT"/>
              </a:rPr>
              <a:t>4/23)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3847" y="1986152"/>
            <a:ext cx="2706370" cy="793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b="1" spc="-10" dirty="0">
                <a:latin typeface="Arial"/>
                <a:cs typeface="Arial"/>
              </a:rPr>
              <a:t>ZGRADE</a:t>
            </a:r>
            <a:endParaRPr sz="12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b="1" dirty="0">
                <a:latin typeface="Arial"/>
                <a:cs typeface="Arial"/>
              </a:rPr>
              <a:t>INŽENJERSKI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OBJEKTI</a:t>
            </a:r>
            <a:endParaRPr sz="12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b="1" dirty="0">
                <a:latin typeface="Arial"/>
                <a:cs typeface="Arial"/>
              </a:rPr>
              <a:t>PRIVREMENI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POMOĆNI</a:t>
            </a:r>
            <a:r>
              <a:rPr sz="1200" b="1" spc="-10" dirty="0">
                <a:latin typeface="Arial"/>
                <a:cs typeface="Arial"/>
              </a:rPr>
              <a:t> OBJEKTI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2700" y="3593084"/>
            <a:ext cx="191008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b="1" dirty="0">
                <a:latin typeface="Arial"/>
                <a:cs typeface="Arial"/>
              </a:rPr>
              <a:t>SLOŽENI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INŽENJERSKI OBJEKTI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3388" y="4178604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Arial MT"/>
                <a:cs typeface="Arial MT"/>
              </a:rPr>
              <a:t>Član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172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8214" y="4272483"/>
            <a:ext cx="10788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Sl.2</a:t>
            </a:r>
            <a:r>
              <a:rPr sz="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50" dirty="0">
                <a:solidFill>
                  <a:srgbClr val="252525"/>
                </a:solidFill>
                <a:latin typeface="Arial MT"/>
                <a:cs typeface="Arial MT"/>
              </a:rPr>
              <a:t>Složeni</a:t>
            </a:r>
            <a:r>
              <a:rPr sz="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35" dirty="0">
                <a:solidFill>
                  <a:srgbClr val="252525"/>
                </a:solidFill>
                <a:latin typeface="Arial MT"/>
                <a:cs typeface="Arial MT"/>
              </a:rPr>
              <a:t>inženjerski</a:t>
            </a:r>
            <a:r>
              <a:rPr sz="6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objekat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030" y="1770633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030" y="3422980"/>
            <a:ext cx="364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1985772"/>
            <a:ext cx="3285744" cy="2188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0664" y="774319"/>
            <a:ext cx="1926589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5960">
              <a:lnSpc>
                <a:spcPct val="14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Zgrade</a:t>
            </a:r>
            <a:r>
              <a:rPr sz="1200" spc="500" dirty="0">
                <a:latin typeface="Arial MT"/>
                <a:cs typeface="Arial MT"/>
              </a:rPr>
              <a:t> </a:t>
            </a:r>
            <a:r>
              <a:rPr sz="1200" spc="-60" dirty="0">
                <a:latin typeface="Arial MT"/>
                <a:cs typeface="Arial MT"/>
              </a:rPr>
              <a:t>Inženjerski</a:t>
            </a:r>
            <a:r>
              <a:rPr sz="1200" spc="-10" dirty="0">
                <a:latin typeface="Arial MT"/>
                <a:cs typeface="Arial MT"/>
              </a:rPr>
              <a:t> objekti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200" dirty="0">
                <a:latin typeface="Arial MT"/>
                <a:cs typeface="Arial MT"/>
              </a:rPr>
              <a:t>Privremeni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 </a:t>
            </a:r>
            <a:r>
              <a:rPr sz="1200" spc="-90" dirty="0">
                <a:latin typeface="Arial MT"/>
                <a:cs typeface="Arial MT"/>
              </a:rPr>
              <a:t>pomoćni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objekti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0664" y="3706495"/>
            <a:ext cx="1765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Arial MT"/>
                <a:cs typeface="Arial MT"/>
              </a:rPr>
              <a:t>Složeni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60" dirty="0">
                <a:latin typeface="Arial MT"/>
                <a:cs typeface="Arial MT"/>
              </a:rPr>
              <a:t>inženjerski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objekti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177" y="479247"/>
            <a:ext cx="363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177" y="3428491"/>
            <a:ext cx="36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9020" y="419100"/>
            <a:ext cx="0" cy="2096135"/>
          </a:xfrm>
          <a:custGeom>
            <a:avLst/>
            <a:gdLst/>
            <a:ahLst/>
            <a:cxnLst/>
            <a:rect l="l" t="t" r="r" b="b"/>
            <a:pathLst>
              <a:path h="2096135">
                <a:moveTo>
                  <a:pt x="0" y="0"/>
                </a:moveTo>
                <a:lnTo>
                  <a:pt x="0" y="2095627"/>
                </a:lnTo>
              </a:path>
            </a:pathLst>
          </a:custGeom>
          <a:ln w="12192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4373" y="530732"/>
            <a:ext cx="2513330" cy="18180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PRIJAVA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GRAĐENJA</a:t>
            </a:r>
            <a:endParaRPr sz="1200">
              <a:latin typeface="Arial"/>
              <a:cs typeface="Arial"/>
            </a:endParaRPr>
          </a:p>
          <a:p>
            <a:pPr marL="241300" marR="434975" indent="-228600" algn="just">
              <a:lnSpc>
                <a:spcPct val="140000"/>
              </a:lnSpc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KONAČAN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IZVJEŠTAJ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O </a:t>
            </a:r>
            <a:r>
              <a:rPr sz="1200" b="1" dirty="0">
                <a:latin typeface="Arial"/>
                <a:cs typeface="Arial"/>
              </a:rPr>
              <a:t>IZVRŠENOM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STRUČNOM NADZORU</a:t>
            </a:r>
            <a:endParaRPr sz="12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UPOTREBA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OBJEKTA</a:t>
            </a:r>
            <a:r>
              <a:rPr sz="1200" b="1" spc="-20" dirty="0">
                <a:latin typeface="Arial"/>
                <a:cs typeface="Arial"/>
              </a:rPr>
              <a:t> NAKON</a:t>
            </a:r>
            <a:endParaRPr sz="1200">
              <a:latin typeface="Arial"/>
              <a:cs typeface="Arial"/>
            </a:endParaRPr>
          </a:p>
          <a:p>
            <a:pPr marL="241300" marR="5080" algn="just">
              <a:lnSpc>
                <a:spcPct val="14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UPISA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OBJEKTA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10" dirty="0">
                <a:latin typeface="Arial"/>
                <a:cs typeface="Arial"/>
              </a:rPr>
              <a:t> KATASTAR NEPOKRETNOSTI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0159" y="3504031"/>
            <a:ext cx="2171065" cy="793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GRAĐEVINSKA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DOZVOLA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TEHNIČKI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PREGLED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UPOTREBNA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DOZVOLA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9020" y="3273552"/>
            <a:ext cx="0" cy="1356995"/>
          </a:xfrm>
          <a:custGeom>
            <a:avLst/>
            <a:gdLst/>
            <a:ahLst/>
            <a:cxnLst/>
            <a:rect l="l" t="t" r="r" b="b"/>
            <a:pathLst>
              <a:path h="1356995">
                <a:moveTo>
                  <a:pt x="0" y="0"/>
                </a:moveTo>
                <a:lnTo>
                  <a:pt x="0" y="1356855"/>
                </a:lnTo>
              </a:path>
            </a:pathLst>
          </a:custGeom>
          <a:ln w="12192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2183" y="1235201"/>
            <a:ext cx="270065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00455">
              <a:lnSpc>
                <a:spcPct val="140000"/>
              </a:lnSpc>
              <a:spcBef>
                <a:spcPts val="100"/>
              </a:spcBef>
            </a:pPr>
            <a:r>
              <a:rPr sz="2400" spc="-10" dirty="0">
                <a:solidFill>
                  <a:srgbClr val="171616"/>
                </a:solidFill>
              </a:rPr>
              <a:t>TEHNIČKA DOKUMENTACIJA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417823" y="2908807"/>
            <a:ext cx="513778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1560" marR="5080" indent="-1039494">
              <a:lnSpc>
                <a:spcPct val="140000"/>
              </a:lnSpc>
              <a:spcBef>
                <a:spcPts val="100"/>
              </a:spcBef>
            </a:pPr>
            <a:r>
              <a:rPr sz="1200" spc="-80" dirty="0">
                <a:latin typeface="Arial MT"/>
                <a:cs typeface="Arial MT"/>
              </a:rPr>
              <a:t>Tehnička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dokumentacija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skup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pisane,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75" dirty="0">
                <a:latin typeface="Arial MT"/>
                <a:cs typeface="Arial MT"/>
              </a:rPr>
              <a:t>numeričke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85" dirty="0">
                <a:latin typeface="Arial MT"/>
                <a:cs typeface="Arial MT"/>
              </a:rPr>
              <a:t>grafičke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dokumentacije </a:t>
            </a:r>
            <a:r>
              <a:rPr sz="1200" dirty="0">
                <a:latin typeface="Arial MT"/>
                <a:cs typeface="Arial MT"/>
              </a:rPr>
              <a:t>kojom 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80" dirty="0">
                <a:latin typeface="Arial MT"/>
                <a:cs typeface="Arial MT"/>
              </a:rPr>
              <a:t>utvrđuje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koncepcija,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uslovi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30" dirty="0">
                <a:latin typeface="Arial MT"/>
                <a:cs typeface="Arial MT"/>
              </a:rPr>
              <a:t>način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80" dirty="0">
                <a:latin typeface="Arial MT"/>
                <a:cs typeface="Arial MT"/>
              </a:rPr>
              <a:t>građenja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objekta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4775" y="694944"/>
            <a:ext cx="216535" cy="3449320"/>
            <a:chOff x="874775" y="694944"/>
            <a:chExt cx="216535" cy="3449320"/>
          </a:xfrm>
        </p:grpSpPr>
        <p:sp>
          <p:nvSpPr>
            <p:cNvPr id="5" name="object 5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207264" y="0"/>
                  </a:moveTo>
                  <a:lnTo>
                    <a:pt x="0" y="0"/>
                  </a:lnTo>
                  <a:lnTo>
                    <a:pt x="0" y="3439667"/>
                  </a:lnTo>
                  <a:lnTo>
                    <a:pt x="207264" y="3439667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0" y="3439667"/>
                  </a:moveTo>
                  <a:lnTo>
                    <a:pt x="207264" y="3439667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3439667"/>
                  </a:lnTo>
                  <a:close/>
                </a:path>
              </a:pathLst>
            </a:custGeom>
            <a:ln w="9144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1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622422"/>
                </a:solidFill>
              </a:rPr>
              <a:t>Vrste</a:t>
            </a:r>
            <a:r>
              <a:rPr sz="2000" spc="-55" dirty="0">
                <a:solidFill>
                  <a:srgbClr val="622422"/>
                </a:solidFill>
              </a:rPr>
              <a:t> </a:t>
            </a:r>
            <a:r>
              <a:rPr sz="2000" dirty="0">
                <a:solidFill>
                  <a:srgbClr val="622422"/>
                </a:solidFill>
              </a:rPr>
              <a:t>tehničke</a:t>
            </a:r>
            <a:r>
              <a:rPr sz="2000" spc="-50" dirty="0">
                <a:solidFill>
                  <a:srgbClr val="622422"/>
                </a:solidFill>
              </a:rPr>
              <a:t> </a:t>
            </a:r>
            <a:r>
              <a:rPr sz="2000" spc="-10" dirty="0">
                <a:solidFill>
                  <a:srgbClr val="622422"/>
                </a:solidFill>
              </a:rPr>
              <a:t>dokumentacije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026363" y="1229944"/>
            <a:ext cx="2749550" cy="3001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299085" algn="l"/>
              </a:tabLst>
            </a:pPr>
            <a:r>
              <a:rPr sz="1600" dirty="0">
                <a:latin typeface="Arial MT"/>
                <a:cs typeface="Arial MT"/>
              </a:rPr>
              <a:t>Idejno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rješenje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20"/>
              </a:spcBef>
              <a:buFont typeface="Courier New"/>
              <a:buChar char="o"/>
            </a:pPr>
            <a:endParaRPr sz="16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1600" dirty="0">
                <a:latin typeface="Arial MT"/>
                <a:cs typeface="Arial MT"/>
              </a:rPr>
              <a:t>Idejni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projekat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20"/>
              </a:spcBef>
              <a:buFont typeface="Courier New"/>
              <a:buChar char="o"/>
            </a:pPr>
            <a:endParaRPr sz="16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1600" dirty="0">
                <a:latin typeface="Arial MT"/>
                <a:cs typeface="Arial MT"/>
              </a:rPr>
              <a:t>Glavni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projekat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14"/>
              </a:spcBef>
              <a:buFont typeface="Courier New"/>
              <a:buChar char="o"/>
            </a:pPr>
            <a:endParaRPr sz="16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1600" dirty="0">
                <a:latin typeface="Arial MT"/>
                <a:cs typeface="Arial MT"/>
              </a:rPr>
              <a:t>Projekat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izvedenog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objekta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20"/>
              </a:spcBef>
              <a:buFont typeface="Courier New"/>
              <a:buChar char="o"/>
            </a:pPr>
            <a:endParaRPr sz="16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1600" dirty="0">
                <a:latin typeface="Arial MT"/>
                <a:cs typeface="Arial MT"/>
              </a:rPr>
              <a:t>Ostali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projekti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elaborati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3638" y="1189482"/>
            <a:ext cx="0" cy="3268979"/>
          </a:xfrm>
          <a:custGeom>
            <a:avLst/>
            <a:gdLst/>
            <a:ahLst/>
            <a:cxnLst/>
            <a:rect l="l" t="t" r="r" b="b"/>
            <a:pathLst>
              <a:path h="3268979">
                <a:moveTo>
                  <a:pt x="0" y="0"/>
                </a:moveTo>
                <a:lnTo>
                  <a:pt x="0" y="3268383"/>
                </a:lnTo>
              </a:path>
            </a:pathLst>
          </a:custGeom>
          <a:ln w="19812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476755"/>
            <a:ext cx="4126992" cy="25862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67554" y="4149649"/>
            <a:ext cx="9277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Sl.3</a:t>
            </a:r>
            <a:r>
              <a:rPr sz="6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Idejni</a:t>
            </a:r>
            <a:r>
              <a:rPr sz="6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52525"/>
                </a:solidFill>
                <a:latin typeface="Arial MT"/>
                <a:cs typeface="Arial MT"/>
              </a:rPr>
              <a:t>projekat,</a:t>
            </a:r>
            <a:r>
              <a:rPr sz="6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52525"/>
                </a:solidFill>
                <a:latin typeface="Arial MT"/>
                <a:cs typeface="Arial MT"/>
              </a:rPr>
              <a:t>primjer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3259" y="619506"/>
            <a:ext cx="480060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 algn="r">
              <a:lnSpc>
                <a:spcPct val="140000"/>
              </a:lnSpc>
              <a:spcBef>
                <a:spcPts val="100"/>
              </a:spcBef>
            </a:pPr>
            <a:r>
              <a:rPr sz="2400" dirty="0">
                <a:solidFill>
                  <a:srgbClr val="171616"/>
                </a:solidFill>
              </a:rPr>
              <a:t>REVIZIJA</a:t>
            </a:r>
            <a:r>
              <a:rPr sz="2400" spc="-30" dirty="0">
                <a:solidFill>
                  <a:srgbClr val="171616"/>
                </a:solidFill>
              </a:rPr>
              <a:t> </a:t>
            </a:r>
            <a:r>
              <a:rPr sz="2400" dirty="0">
                <a:solidFill>
                  <a:srgbClr val="171616"/>
                </a:solidFill>
              </a:rPr>
              <a:t>GLAVNOG</a:t>
            </a:r>
            <a:r>
              <a:rPr sz="2400" spc="-25" dirty="0">
                <a:solidFill>
                  <a:srgbClr val="171616"/>
                </a:solidFill>
              </a:rPr>
              <a:t> </a:t>
            </a:r>
            <a:r>
              <a:rPr sz="2400" spc="-10" dirty="0">
                <a:solidFill>
                  <a:srgbClr val="171616"/>
                </a:solidFill>
              </a:rPr>
              <a:t>PROJEKTA </a:t>
            </a:r>
            <a:r>
              <a:rPr sz="2400" dirty="0">
                <a:solidFill>
                  <a:srgbClr val="171616"/>
                </a:solidFill>
              </a:rPr>
              <a:t>I</a:t>
            </a:r>
            <a:r>
              <a:rPr sz="2400" spc="-114" dirty="0">
                <a:solidFill>
                  <a:srgbClr val="171616"/>
                </a:solidFill>
              </a:rPr>
              <a:t> </a:t>
            </a:r>
            <a:r>
              <a:rPr sz="2400" dirty="0">
                <a:solidFill>
                  <a:srgbClr val="171616"/>
                </a:solidFill>
              </a:rPr>
              <a:t>PRIBAVLJANJE</a:t>
            </a:r>
            <a:r>
              <a:rPr sz="2400" spc="-55" dirty="0">
                <a:solidFill>
                  <a:srgbClr val="171616"/>
                </a:solidFill>
              </a:rPr>
              <a:t> </a:t>
            </a:r>
            <a:r>
              <a:rPr sz="2400" spc="-10" dirty="0">
                <a:solidFill>
                  <a:srgbClr val="171616"/>
                </a:solidFill>
              </a:rPr>
              <a:t>SAGLASNOSTI </a:t>
            </a:r>
            <a:r>
              <a:rPr sz="2400" dirty="0">
                <a:solidFill>
                  <a:srgbClr val="171616"/>
                </a:solidFill>
              </a:rPr>
              <a:t>OD</a:t>
            </a:r>
            <a:r>
              <a:rPr sz="2400" spc="-70" dirty="0">
                <a:solidFill>
                  <a:srgbClr val="171616"/>
                </a:solidFill>
              </a:rPr>
              <a:t> </a:t>
            </a:r>
            <a:r>
              <a:rPr sz="2400" dirty="0">
                <a:solidFill>
                  <a:srgbClr val="171616"/>
                </a:solidFill>
              </a:rPr>
              <a:t>TEHNIČKIH</a:t>
            </a:r>
            <a:r>
              <a:rPr sz="2400" spc="-35" dirty="0">
                <a:solidFill>
                  <a:srgbClr val="171616"/>
                </a:solidFill>
              </a:rPr>
              <a:t> </a:t>
            </a:r>
            <a:r>
              <a:rPr sz="2400" spc="-10" dirty="0">
                <a:solidFill>
                  <a:srgbClr val="171616"/>
                </a:solidFill>
              </a:rPr>
              <a:t>ORGANA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74775" y="694944"/>
            <a:ext cx="216535" cy="3449320"/>
            <a:chOff x="874775" y="694944"/>
            <a:chExt cx="216535" cy="3449320"/>
          </a:xfrm>
        </p:grpSpPr>
        <p:sp>
          <p:nvSpPr>
            <p:cNvPr id="4" name="object 4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207264" y="0"/>
                  </a:moveTo>
                  <a:lnTo>
                    <a:pt x="0" y="0"/>
                  </a:lnTo>
                  <a:lnTo>
                    <a:pt x="0" y="3439667"/>
                  </a:lnTo>
                  <a:lnTo>
                    <a:pt x="207264" y="3439667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622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9347" y="699516"/>
              <a:ext cx="207645" cy="3439795"/>
            </a:xfrm>
            <a:custGeom>
              <a:avLst/>
              <a:gdLst/>
              <a:ahLst/>
              <a:cxnLst/>
              <a:rect l="l" t="t" r="r" b="b"/>
              <a:pathLst>
                <a:path w="207644" h="3439795">
                  <a:moveTo>
                    <a:pt x="0" y="3439667"/>
                  </a:moveTo>
                  <a:lnTo>
                    <a:pt x="207264" y="3439667"/>
                  </a:lnTo>
                  <a:lnTo>
                    <a:pt x="207264" y="0"/>
                  </a:lnTo>
                  <a:lnTo>
                    <a:pt x="0" y="0"/>
                  </a:lnTo>
                  <a:lnTo>
                    <a:pt x="0" y="3439667"/>
                  </a:lnTo>
                  <a:close/>
                </a:path>
              </a:pathLst>
            </a:custGeom>
            <a:ln w="9144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8763" y="3340804"/>
            <a:ext cx="6546850" cy="53721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PONOVNA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REVIZIJA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41300" algn="l"/>
              </a:tabLst>
            </a:pPr>
            <a:r>
              <a:rPr sz="1200" b="1" dirty="0">
                <a:latin typeface="Arial"/>
                <a:cs typeface="Arial"/>
              </a:rPr>
              <a:t>REVIZIJA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TEHNIČKE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DOKUMENTACIJE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IZGRAĐENE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PROPISIMA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DRUGIH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DRŽAVA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20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622422"/>
                </a:solidFill>
              </a:rPr>
              <a:t>Tehnički</a:t>
            </a:r>
            <a:r>
              <a:rPr sz="2000" spc="-45" dirty="0">
                <a:solidFill>
                  <a:srgbClr val="622422"/>
                </a:solidFill>
              </a:rPr>
              <a:t> </a:t>
            </a:r>
            <a:r>
              <a:rPr sz="2000" dirty="0">
                <a:solidFill>
                  <a:srgbClr val="622422"/>
                </a:solidFill>
              </a:rPr>
              <a:t>organi</a:t>
            </a:r>
            <a:r>
              <a:rPr sz="2000" spc="-45" dirty="0">
                <a:solidFill>
                  <a:srgbClr val="622422"/>
                </a:solidFill>
              </a:rPr>
              <a:t> </a:t>
            </a:r>
            <a:r>
              <a:rPr sz="2000" dirty="0">
                <a:solidFill>
                  <a:srgbClr val="622422"/>
                </a:solidFill>
              </a:rPr>
              <a:t>za</a:t>
            </a:r>
            <a:r>
              <a:rPr sz="2000" spc="-35" dirty="0">
                <a:solidFill>
                  <a:srgbClr val="622422"/>
                </a:solidFill>
              </a:rPr>
              <a:t> </a:t>
            </a:r>
            <a:r>
              <a:rPr sz="2000" dirty="0">
                <a:solidFill>
                  <a:srgbClr val="622422"/>
                </a:solidFill>
              </a:rPr>
              <a:t>pribavljanje</a:t>
            </a:r>
            <a:r>
              <a:rPr sz="2000" spc="-25" dirty="0">
                <a:solidFill>
                  <a:srgbClr val="622422"/>
                </a:solidFill>
              </a:rPr>
              <a:t> </a:t>
            </a:r>
            <a:r>
              <a:rPr sz="2000" spc="-10" dirty="0">
                <a:solidFill>
                  <a:srgbClr val="622422"/>
                </a:solidFill>
              </a:rPr>
              <a:t>saglasnosti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123594" y="1221994"/>
            <a:ext cx="2548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Agencija za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zaštitu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životne</a:t>
            </a:r>
            <a:r>
              <a:rPr sz="1200" b="1" spc="-10" dirty="0">
                <a:latin typeface="Arial"/>
                <a:cs typeface="Arial"/>
              </a:rPr>
              <a:t> sredine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519" y="3238880"/>
            <a:ext cx="149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Uprava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saobraćaj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1519" y="2404109"/>
            <a:ext cx="242951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Sekreterijat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nadležan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za </a:t>
            </a:r>
            <a:r>
              <a:rPr sz="1200" b="1" spc="-10" dirty="0">
                <a:latin typeface="Arial"/>
                <a:cs typeface="Arial"/>
              </a:rPr>
              <a:t>propisivanje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saobraćajnih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uslova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8717" y="1668271"/>
            <a:ext cx="2703195" cy="5378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200" b="1" dirty="0">
                <a:latin typeface="Arial"/>
                <a:cs typeface="Arial"/>
              </a:rPr>
              <a:t>Uprava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katastar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državnu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imovinu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200" dirty="0">
                <a:latin typeface="Arial MT"/>
                <a:cs typeface="Arial MT"/>
              </a:rPr>
              <a:t>List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nepokretnosti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kopija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plana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8717" y="4367276"/>
            <a:ext cx="1139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Uprava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vode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1519" y="3803091"/>
            <a:ext cx="1656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Vodovod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kanalizacija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6789" y="1201674"/>
            <a:ext cx="0" cy="3454400"/>
          </a:xfrm>
          <a:custGeom>
            <a:avLst/>
            <a:gdLst/>
            <a:ahLst/>
            <a:cxnLst/>
            <a:rect l="l" t="t" r="r" b="b"/>
            <a:pathLst>
              <a:path h="3454400">
                <a:moveTo>
                  <a:pt x="0" y="0"/>
                </a:moveTo>
                <a:lnTo>
                  <a:pt x="0" y="3454260"/>
                </a:lnTo>
              </a:path>
            </a:pathLst>
          </a:custGeom>
          <a:ln w="19812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0317" y="1195577"/>
            <a:ext cx="0" cy="3454400"/>
          </a:xfrm>
          <a:custGeom>
            <a:avLst/>
            <a:gdLst/>
            <a:ahLst/>
            <a:cxnLst/>
            <a:rect l="l" t="t" r="r" b="b"/>
            <a:pathLst>
              <a:path h="3454400">
                <a:moveTo>
                  <a:pt x="0" y="0"/>
                </a:moveTo>
                <a:lnTo>
                  <a:pt x="0" y="3454260"/>
                </a:lnTo>
              </a:path>
            </a:pathLst>
          </a:custGeom>
          <a:ln w="19812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26278" y="1221994"/>
            <a:ext cx="278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Crnogorski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elektrodistributivni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sistem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0436" y="3184651"/>
            <a:ext cx="2515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Uprava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zaštitu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kulturnih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dobara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7803" y="2479294"/>
            <a:ext cx="2671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Agencija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civilno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vazduhoplovstvo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4788" y="1720722"/>
            <a:ext cx="2550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Crnogorski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elektroprenosni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sistem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7803" y="4367276"/>
            <a:ext cx="149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Uprava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željeznice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0436" y="3775964"/>
            <a:ext cx="241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Ministarstvo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unutrašnjih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poslova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1708</Words>
  <Application>Microsoft Office PowerPoint</Application>
  <PresentationFormat>On-screen Show (16:9)</PresentationFormat>
  <Paragraphs>197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MT</vt:lpstr>
      <vt:lpstr>Courier New</vt:lpstr>
      <vt:lpstr>Microsoft Sans Serif</vt:lpstr>
      <vt:lpstr>Times New Roman</vt:lpstr>
      <vt:lpstr>Wingdings</vt:lpstr>
      <vt:lpstr>Office Theme</vt:lpstr>
      <vt:lpstr>PowerPoint Presentation</vt:lpstr>
      <vt:lpstr>I Z G R A D NJ A O B J E K A T A</vt:lpstr>
      <vt:lpstr>Uslovi za pristup i kretanje lica smanjene pokretljivosti</vt:lpstr>
      <vt:lpstr>PowerPoint Presentation</vt:lpstr>
      <vt:lpstr>PowerPoint Presentation</vt:lpstr>
      <vt:lpstr>TEHNIČKA DOKUMENTACIJA</vt:lpstr>
      <vt:lpstr>Vrste tehničke dokumentacije</vt:lpstr>
      <vt:lpstr>REVIZIJA GLAVNOG PROJEKTA I PRIBAVLJANJE SAGLASNOSTI OD TEHNIČKIH ORGANA</vt:lpstr>
      <vt:lpstr>Tehnički organi za pribavljanje saglasnosti</vt:lpstr>
      <vt:lpstr>VRŠENJE STRUČNOG NADZORA</vt:lpstr>
      <vt:lpstr>Investitor je dužan da u toku građenja objekta obezbijedi vršenje stručnog nadzora koji obuhvata:</vt:lpstr>
      <vt:lpstr>PowerPoint Presentation</vt:lpstr>
      <vt:lpstr>Investitor gradi objekat na osnovu prijave građenja i sljedeće dokumentacije</vt:lpstr>
      <vt:lpstr>PowerPoint Presentation</vt:lpstr>
      <vt:lpstr>SLOŽENI INŽENJERSKI</vt:lpstr>
      <vt:lpstr>GRAĐEVINSKA DOZVOLA SE IZDAJE RJEŠENJEM MINISTARSTVA NA OSNOVU:</vt:lpstr>
      <vt:lpstr>ZAHTJEV ZA IZDAVANJE GRAĐEVINSKE DOZVOLE</vt:lpstr>
      <vt:lpstr>PowerPoint Presentation</vt:lpstr>
      <vt:lpstr>TEHNIČKI PREGLED SLOŽENOG INŽENJERSKOG OBJEKTA</vt:lpstr>
      <vt:lpstr>TEHNIČKI PREGLED SLOŽENOG INŽENJERSKOG OBJEKTA</vt:lpstr>
      <vt:lpstr>03 UPOTREBNA DOZVOLA ZA SLOŽENI INŽENJERSKI OBJEKAT</vt:lpstr>
      <vt:lpstr>ZAHTJEV DOZVOLE</vt:lpstr>
      <vt:lpstr>UPOTREBNA DOZVOLA SE IZDAJE RJEŠENJEM MINISTARSTVA NA OSNOVU:</vt:lpstr>
      <vt:lpstr>SUBJEKTI OBAVLJANJA DJELATNOSTI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Nišavić</dc:creator>
  <cp:lastModifiedBy>biserka.vujovic</cp:lastModifiedBy>
  <cp:revision>2</cp:revision>
  <dcterms:created xsi:type="dcterms:W3CDTF">2023-12-12T09:52:09Z</dcterms:created>
  <dcterms:modified xsi:type="dcterms:W3CDTF">2024-02-28T09:11:20Z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2023-12-12T00:00:00Z</vt:filetime>
  </property>
  <property fmtid="{D5CDD505-2E9C-101B-9397-08002B2CF9AE}" pid="5" name="Producer">
    <vt:lpwstr>Microsoft® PowerPoint® 2019</vt:lpwstr>
  </property>
</Properties>
</file>