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3" r:id="rId14"/>
    <p:sldId id="268" r:id="rId15"/>
    <p:sldId id="278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90" r:id="rId24"/>
    <p:sldId id="294" r:id="rId25"/>
    <p:sldId id="293" r:id="rId26"/>
    <p:sldId id="292" r:id="rId27"/>
    <p:sldId id="291" r:id="rId28"/>
    <p:sldId id="289" r:id="rId29"/>
    <p:sldId id="288" r:id="rId30"/>
    <p:sldId id="287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4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316" r:id="rId51"/>
    <p:sldId id="317" r:id="rId52"/>
    <p:sldId id="318" r:id="rId53"/>
    <p:sldId id="319" r:id="rId54"/>
    <p:sldId id="320" r:id="rId55"/>
    <p:sldId id="321" r:id="rId56"/>
    <p:sldId id="274" r:id="rId57"/>
    <p:sldId id="277" r:id="rId58"/>
    <p:sldId id="322" r:id="rId59"/>
    <p:sldId id="353" r:id="rId60"/>
    <p:sldId id="354" r:id="rId61"/>
    <p:sldId id="324" r:id="rId62"/>
    <p:sldId id="325" r:id="rId63"/>
    <p:sldId id="326" r:id="rId64"/>
    <p:sldId id="327" r:id="rId65"/>
    <p:sldId id="328" r:id="rId66"/>
    <p:sldId id="329" r:id="rId67"/>
    <p:sldId id="330" r:id="rId68"/>
    <p:sldId id="331" r:id="rId69"/>
    <p:sldId id="332" r:id="rId70"/>
    <p:sldId id="333" r:id="rId71"/>
    <p:sldId id="334" r:id="rId72"/>
    <p:sldId id="335" r:id="rId73"/>
    <p:sldId id="336" r:id="rId74"/>
    <p:sldId id="337" r:id="rId75"/>
    <p:sldId id="338" r:id="rId76"/>
    <p:sldId id="339" r:id="rId77"/>
    <p:sldId id="340" r:id="rId78"/>
    <p:sldId id="341" r:id="rId79"/>
    <p:sldId id="342" r:id="rId80"/>
    <p:sldId id="343" r:id="rId81"/>
    <p:sldId id="344" r:id="rId82"/>
    <p:sldId id="345" r:id="rId83"/>
    <p:sldId id="346" r:id="rId84"/>
    <p:sldId id="349" r:id="rId85"/>
    <p:sldId id="269" r:id="rId86"/>
    <p:sldId id="270" r:id="rId87"/>
    <p:sldId id="271" r:id="rId88"/>
    <p:sldId id="272" r:id="rId89"/>
    <p:sldId id="275" r:id="rId90"/>
    <p:sldId id="276" r:id="rId91"/>
    <p:sldId id="351" r:id="rId92"/>
    <p:sldId id="352" r:id="rId93"/>
    <p:sldId id="350" r:id="rId94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6" autoAdjust="0"/>
    <p:restoredTop sz="94728" autoAdjust="0"/>
  </p:normalViewPr>
  <p:slideViewPr>
    <p:cSldViewPr>
      <p:cViewPr>
        <p:scale>
          <a:sx n="100" d="100"/>
          <a:sy n="100" d="100"/>
        </p:scale>
        <p:origin x="-990" y="-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7D301-E8EF-446B-8A1B-098AC6A6D1C0}" type="datetimeFigureOut">
              <a:rPr lang="hr-HR" smtClean="0"/>
              <a:t>26.2.2014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6986C-A0FC-4ADB-B385-D8B1363019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35187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7D301-E8EF-446B-8A1B-098AC6A6D1C0}" type="datetimeFigureOut">
              <a:rPr lang="hr-HR" smtClean="0"/>
              <a:t>26.2.2014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6986C-A0FC-4ADB-B385-D8B1363019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63508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7D301-E8EF-446B-8A1B-098AC6A6D1C0}" type="datetimeFigureOut">
              <a:rPr lang="hr-HR" smtClean="0"/>
              <a:t>26.2.2014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6986C-A0FC-4ADB-B385-D8B1363019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85930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7D301-E8EF-446B-8A1B-098AC6A6D1C0}" type="datetimeFigureOut">
              <a:rPr lang="hr-HR" smtClean="0"/>
              <a:t>26.2.2014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6986C-A0FC-4ADB-B385-D8B1363019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50236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7D301-E8EF-446B-8A1B-098AC6A6D1C0}" type="datetimeFigureOut">
              <a:rPr lang="hr-HR" smtClean="0"/>
              <a:t>26.2.2014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6986C-A0FC-4ADB-B385-D8B1363019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2244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7D301-E8EF-446B-8A1B-098AC6A6D1C0}" type="datetimeFigureOut">
              <a:rPr lang="hr-HR" smtClean="0"/>
              <a:t>26.2.2014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6986C-A0FC-4ADB-B385-D8B1363019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1228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7D301-E8EF-446B-8A1B-098AC6A6D1C0}" type="datetimeFigureOut">
              <a:rPr lang="hr-HR" smtClean="0"/>
              <a:t>26.2.2014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6986C-A0FC-4ADB-B385-D8B1363019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26790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7D301-E8EF-446B-8A1B-098AC6A6D1C0}" type="datetimeFigureOut">
              <a:rPr lang="hr-HR" smtClean="0"/>
              <a:t>26.2.2014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6986C-A0FC-4ADB-B385-D8B1363019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64813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7D301-E8EF-446B-8A1B-098AC6A6D1C0}" type="datetimeFigureOut">
              <a:rPr lang="hr-HR" smtClean="0"/>
              <a:t>26.2.2014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6986C-A0FC-4ADB-B385-D8B1363019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77966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7D301-E8EF-446B-8A1B-098AC6A6D1C0}" type="datetimeFigureOut">
              <a:rPr lang="hr-HR" smtClean="0"/>
              <a:t>26.2.2014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6986C-A0FC-4ADB-B385-D8B1363019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8769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7D301-E8EF-446B-8A1B-098AC6A6D1C0}" type="datetimeFigureOut">
              <a:rPr lang="hr-HR" smtClean="0"/>
              <a:t>26.2.2014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6986C-A0FC-4ADB-B385-D8B1363019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22829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7D301-E8EF-446B-8A1B-098AC6A6D1C0}" type="datetimeFigureOut">
              <a:rPr lang="hr-HR" smtClean="0"/>
              <a:t>26.2.2014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6986C-A0FC-4ADB-B385-D8B1363019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79441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7.png"/><Relationship Id="rId4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11.gif"/><Relationship Id="rId4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13.gif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image" Target="../media/image4.png"/><Relationship Id="rId7" Type="http://schemas.openxmlformats.org/officeDocument/2006/relationships/oleObject" Target="../embeddings/Microsoft_Word_97_-_2003_Document1.doc"/><Relationship Id="rId12" Type="http://schemas.openxmlformats.org/officeDocument/2006/relationships/image" Target="../media/image4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9.png"/><Relationship Id="rId11" Type="http://schemas.openxmlformats.org/officeDocument/2006/relationships/oleObject" Target="../embeddings/Microsoft_Word_97_-_2003_Document3.doc"/><Relationship Id="rId5" Type="http://schemas.openxmlformats.org/officeDocument/2006/relationships/image" Target="../media/image38.png"/><Relationship Id="rId10" Type="http://schemas.openxmlformats.org/officeDocument/2006/relationships/image" Target="../media/image41.wmf"/><Relationship Id="rId4" Type="http://schemas.openxmlformats.org/officeDocument/2006/relationships/image" Target="../media/image37.png"/><Relationship Id="rId9" Type="http://schemas.openxmlformats.org/officeDocument/2006/relationships/oleObject" Target="../embeddings/Microsoft_Word_97_-_2003_Document2.doc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Word_97_-_2003_Document6.doc"/><Relationship Id="rId3" Type="http://schemas.openxmlformats.org/officeDocument/2006/relationships/image" Target="../media/image4.png"/><Relationship Id="rId7" Type="http://schemas.openxmlformats.org/officeDocument/2006/relationships/image" Target="../media/image4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Microsoft_Word_97_-_2003_Document5.doc"/><Relationship Id="rId5" Type="http://schemas.openxmlformats.org/officeDocument/2006/relationships/image" Target="../media/image40.wmf"/><Relationship Id="rId10" Type="http://schemas.openxmlformats.org/officeDocument/2006/relationships/image" Target="../media/image43.png"/><Relationship Id="rId4" Type="http://schemas.openxmlformats.org/officeDocument/2006/relationships/oleObject" Target="../embeddings/Microsoft_Word_97_-_2003_Document4.doc"/><Relationship Id="rId9" Type="http://schemas.openxmlformats.org/officeDocument/2006/relationships/image" Target="../media/image42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4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oleObject" Target="../embeddings/oleObject4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6.emf"/><Relationship Id="rId5" Type="http://schemas.openxmlformats.org/officeDocument/2006/relationships/oleObject" Target="../embeddings/Microsoft_Excel_97-2003_Worksheet7.xls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7.jpeg"/><Relationship Id="rId5" Type="http://schemas.openxmlformats.org/officeDocument/2006/relationships/image" Target="../media/image46.emf"/><Relationship Id="rId4" Type="http://schemas.openxmlformats.org/officeDocument/2006/relationships/oleObject" Target="../embeddings/Microsoft_Excel_97-2003_Worksheet8.xls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jpeg"/><Relationship Id="rId7" Type="http://schemas.openxmlformats.org/officeDocument/2006/relationships/image" Target="../media/image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4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3.jpeg"/><Relationship Id="rId7" Type="http://schemas.openxmlformats.org/officeDocument/2006/relationships/image" Target="../media/image75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67.pn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9.gif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8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83.jpeg"/><Relationship Id="rId4" Type="http://schemas.microsoft.com/office/2007/relationships/hdphoto" Target="../media/hdphoto3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microsoft.com/office/2007/relationships/hdphoto" Target="../media/hdphoto5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7" Type="http://schemas.openxmlformats.org/officeDocument/2006/relationships/image" Target="../media/image1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7.png"/><Relationship Id="rId4" Type="http://schemas.openxmlformats.org/officeDocument/2006/relationships/image" Target="../media/image9.gi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11.gif"/><Relationship Id="rId4" Type="http://schemas.openxmlformats.org/officeDocument/2006/relationships/image" Target="../media/image13.gi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1.wdp"/><Relationship Id="rId7" Type="http://schemas.openxmlformats.org/officeDocument/2006/relationships/image" Target="../media/image10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6.jpeg"/><Relationship Id="rId10" Type="http://schemas.openxmlformats.org/officeDocument/2006/relationships/image" Target="../media/image109.jpeg"/><Relationship Id="rId4" Type="http://schemas.openxmlformats.org/officeDocument/2006/relationships/image" Target="../media/image106.jpeg"/><Relationship Id="rId9" Type="http://schemas.openxmlformats.org/officeDocument/2006/relationships/image" Target="../media/image108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All Users\Documents\PREZENTACIJA\slike\001_IMG_2418_19_2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" t="-252" r="5894" b="1"/>
          <a:stretch/>
        </p:blipFill>
        <p:spPr bwMode="auto">
          <a:xfrm>
            <a:off x="1" y="0"/>
            <a:ext cx="9144000" cy="687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29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72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Documents and Settings\Korisnik\Desktop\grav-v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2" y="1124138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" descr="C:\Documents and Settings\Korisnik\Desktop\v3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3" b="6360"/>
          <a:stretch/>
        </p:blipFill>
        <p:spPr bwMode="auto">
          <a:xfrm>
            <a:off x="881624" y="984273"/>
            <a:ext cx="2093339" cy="140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2775975" y="-3"/>
            <a:ext cx="16152097" cy="604168"/>
            <a:chOff x="0" y="0"/>
            <a:chExt cx="16152097" cy="604168"/>
          </a:xfrm>
        </p:grpSpPr>
        <p:cxnSp>
          <p:nvCxnSpPr>
            <p:cNvPr id="7" name="Straight Connector 6"/>
            <p:cNvCxnSpPr>
              <a:stCxn id="17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9" idx="2"/>
              <a:endCxn id="18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23" idx="2"/>
              <a:endCxn id="19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7" name="Donut 16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9" name="Donut 18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25" idx="2"/>
              <a:endCxn id="24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25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Donut 22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5" name="Donut 24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156687" y="620688"/>
            <a:ext cx="1499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Predstavljanje</a:t>
            </a:r>
            <a:endParaRPr lang="hr-HR" dirty="0"/>
          </a:p>
        </p:txBody>
      </p:sp>
      <p:sp>
        <p:nvSpPr>
          <p:cNvPr id="27" name="Oval 26"/>
          <p:cNvSpPr/>
          <p:nvPr/>
        </p:nvSpPr>
        <p:spPr>
          <a:xfrm>
            <a:off x="1870536" y="476437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9" name="TextBox 28"/>
          <p:cNvSpPr txBox="1"/>
          <p:nvPr/>
        </p:nvSpPr>
        <p:spPr>
          <a:xfrm>
            <a:off x="4572000" y="5517232"/>
            <a:ext cx="401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b="1" dirty="0" smtClean="0">
                <a:solidFill>
                  <a:srgbClr val="FF0000"/>
                </a:solidFill>
              </a:rPr>
              <a:t>3.500.000,00 kn </a:t>
            </a:r>
            <a:r>
              <a:rPr lang="hr-HR" b="1" dirty="0" smtClean="0"/>
              <a:t>povećanje investicije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63851" y="5272743"/>
            <a:ext cx="3824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b="1" dirty="0" smtClean="0">
                <a:solidFill>
                  <a:srgbClr val="00CC00"/>
                </a:solidFill>
              </a:rPr>
              <a:t>1.000.000,00 kn </a:t>
            </a:r>
            <a:r>
              <a:rPr lang="hr-HR" b="1" dirty="0" smtClean="0"/>
              <a:t>ušteda energenata</a:t>
            </a:r>
            <a:endParaRPr lang="hr-HR" b="1" dirty="0">
              <a:solidFill>
                <a:srgbClr val="00CC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72000" y="1950520"/>
            <a:ext cx="3969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b="1" dirty="0" smtClean="0">
                <a:solidFill>
                  <a:srgbClr val="00CC00"/>
                </a:solidFill>
              </a:rPr>
              <a:t>73.000.000,00 kn </a:t>
            </a:r>
            <a:r>
              <a:rPr lang="hr-HR" b="1" dirty="0" smtClean="0"/>
              <a:t>ušteda u 30 godina</a:t>
            </a:r>
            <a:endParaRPr lang="hr-HR" b="1" dirty="0">
              <a:solidFill>
                <a:srgbClr val="00CC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27584" y="5666764"/>
            <a:ext cx="3903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 smtClean="0"/>
              <a:t>29    27    </a:t>
            </a:r>
            <a:r>
              <a:rPr lang="hr-HR" sz="1200" dirty="0" err="1" smtClean="0"/>
              <a:t>25</a:t>
            </a:r>
            <a:r>
              <a:rPr lang="hr-HR" sz="1200" dirty="0" smtClean="0"/>
              <a:t>    23    </a:t>
            </a:r>
            <a:r>
              <a:rPr lang="hr-HR" sz="1200" dirty="0" err="1" smtClean="0"/>
              <a:t>21</a:t>
            </a:r>
            <a:r>
              <a:rPr lang="hr-HR" sz="1200" dirty="0" smtClean="0"/>
              <a:t>    19    </a:t>
            </a:r>
            <a:r>
              <a:rPr lang="hr-HR" sz="1200" dirty="0" err="1" smtClean="0"/>
              <a:t>17</a:t>
            </a:r>
            <a:r>
              <a:rPr lang="hr-HR" sz="1200" dirty="0" smtClean="0"/>
              <a:t>    15    </a:t>
            </a:r>
            <a:r>
              <a:rPr lang="hr-HR" sz="1200" dirty="0" err="1" smtClean="0"/>
              <a:t>13</a:t>
            </a:r>
            <a:r>
              <a:rPr lang="hr-HR" sz="1200" dirty="0" smtClean="0"/>
              <a:t>    11    9    </a:t>
            </a:r>
            <a:r>
              <a:rPr lang="hr-HR" sz="1200" dirty="0" err="1" smtClean="0"/>
              <a:t>7</a:t>
            </a:r>
            <a:r>
              <a:rPr lang="hr-HR" sz="1200" dirty="0" smtClean="0"/>
              <a:t>    5    </a:t>
            </a:r>
            <a:r>
              <a:rPr lang="hr-HR" sz="1200" dirty="0" err="1" smtClean="0"/>
              <a:t>3</a:t>
            </a:r>
            <a:endParaRPr lang="hr-HR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1043608" y="1483668"/>
            <a:ext cx="3497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Razlika investicija + pogonski trošak</a:t>
            </a:r>
            <a:endParaRPr lang="hr-HR" dirty="0"/>
          </a:p>
        </p:txBody>
      </p:sp>
      <p:pic>
        <p:nvPicPr>
          <p:cNvPr id="35" name="Picture 34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618" y="908717"/>
            <a:ext cx="236981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22" y="908718"/>
            <a:ext cx="236981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C:\Documents and Settings\Korisnik\Desktop\v3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" t="4043" r="1632" b="291"/>
          <a:stretch/>
        </p:blipFill>
        <p:spPr bwMode="auto">
          <a:xfrm>
            <a:off x="3236186" y="971573"/>
            <a:ext cx="2088232" cy="138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545" y="908719"/>
            <a:ext cx="236981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Documents and Settings\Korisnik\Desktop\vr54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634" y="964517"/>
            <a:ext cx="2094710" cy="139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3367681" y="620688"/>
            <a:ext cx="1901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Završetak projekta</a:t>
            </a:r>
            <a:endParaRPr lang="hr-HR" dirty="0"/>
          </a:p>
        </p:txBody>
      </p:sp>
      <p:sp>
        <p:nvSpPr>
          <p:cNvPr id="42" name="TextBox 41"/>
          <p:cNvSpPr txBox="1"/>
          <p:nvPr/>
        </p:nvSpPr>
        <p:spPr>
          <a:xfrm>
            <a:off x="5629948" y="620688"/>
            <a:ext cx="1982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Realizacija projekta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7869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7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5549E-6 L -0.28524 -0.32185 " pathEditMode="relative" rAng="0" ptsTypes="AA">
                                      <p:cBhvr>
                                        <p:cTn id="26" dur="1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71" y="-1609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7" presetClass="exit" presetSubtype="1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100"/>
                            </p:stCondLst>
                            <p:childTnLst>
                              <p:par>
                                <p:cTn id="3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800"/>
                            </p:stCondLst>
                            <p:childTnLst>
                              <p:par>
                                <p:cTn id="5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400"/>
                            </p:stCondLst>
                            <p:childTnLst>
                              <p:par>
                                <p:cTn id="6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/>
      <p:bldP spid="30" grpId="0"/>
      <p:bldP spid="31" grpId="0"/>
      <p:bldP spid="32" grpId="0"/>
      <p:bldP spid="33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Documents and Settings\Korisnik\Desktop\v33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" t="9426" r="3598" b="9690"/>
          <a:stretch/>
        </p:blipFill>
        <p:spPr bwMode="auto">
          <a:xfrm>
            <a:off x="5289574" y="971573"/>
            <a:ext cx="2090738" cy="138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2775975" y="-3"/>
            <a:ext cx="16152097" cy="2420890"/>
            <a:chOff x="-2775975" y="-3"/>
            <a:chExt cx="16152097" cy="2420890"/>
          </a:xfrm>
        </p:grpSpPr>
        <p:pic>
          <p:nvPicPr>
            <p:cNvPr id="2" name="Picture 1" descr="C:\Documents and Settings\Korisnik\Desktop\New Folder\1\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8618" y="908717"/>
              <a:ext cx="2369815" cy="1512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 descr="C:\Documents and Settings\Korisnik\Desktop\v3.gif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4" t="4043" r="1632" b="291"/>
            <a:stretch/>
          </p:blipFill>
          <p:spPr bwMode="auto">
            <a:xfrm>
              <a:off x="3236186" y="971573"/>
              <a:ext cx="2088232" cy="1387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C:\Documents and Settings\Korisnik\Desktop\New Folder\1\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2545" y="908719"/>
              <a:ext cx="2369815" cy="1512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:\Documents and Settings\Korisnik\Desktop\vr54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3634" y="964517"/>
              <a:ext cx="2094710" cy="1394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-2775975" y="-3"/>
              <a:ext cx="16152097" cy="604168"/>
              <a:chOff x="0" y="0"/>
              <a:chExt cx="16152097" cy="604168"/>
            </a:xfrm>
          </p:grpSpPr>
          <p:cxnSp>
            <p:nvCxnSpPr>
              <p:cNvPr id="9" name="Straight Connector 8"/>
              <p:cNvCxnSpPr>
                <a:stCxn id="19" idx="2"/>
              </p:cNvCxnSpPr>
              <p:nvPr/>
            </p:nvCxnSpPr>
            <p:spPr>
              <a:xfrm flipH="1">
                <a:off x="0" y="501964"/>
                <a:ext cx="2254480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>
                <a:stCxn id="20" idx="2"/>
                <a:endCxn id="19" idx="6"/>
              </p:cNvCxnSpPr>
              <p:nvPr/>
            </p:nvCxnSpPr>
            <p:spPr>
              <a:xfrm flipH="1" flipV="1">
                <a:off x="2434480" y="501964"/>
                <a:ext cx="2158035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>
                <a:stCxn id="21" idx="2"/>
                <a:endCxn id="20" idx="6"/>
              </p:cNvCxnSpPr>
              <p:nvPr/>
            </p:nvCxnSpPr>
            <p:spPr>
              <a:xfrm flipH="1">
                <a:off x="4772515" y="508066"/>
                <a:ext cx="2162689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>
                <a:stCxn id="25" idx="2"/>
                <a:endCxn id="21" idx="6"/>
              </p:cNvCxnSpPr>
              <p:nvPr/>
            </p:nvCxnSpPr>
            <p:spPr>
              <a:xfrm flipH="1">
                <a:off x="7115204" y="490008"/>
                <a:ext cx="2088629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2018108" y="13088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dirty="0" smtClean="0"/>
                  <a:t>2002</a:t>
                </a:r>
                <a:endParaRPr lang="hr-HR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356143" y="30428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dirty="0" smtClean="0"/>
                  <a:t>2006</a:t>
                </a:r>
                <a:endParaRPr lang="hr-HR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698832" y="42880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dirty="0" smtClean="0"/>
                  <a:t>2007</a:t>
                </a:r>
                <a:endParaRPr lang="hr-HR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967461" y="30428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dirty="0" smtClean="0"/>
                  <a:t>2008</a:t>
                </a:r>
                <a:endParaRPr lang="hr-HR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1305496" y="0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dirty="0" smtClean="0"/>
                  <a:t>2011</a:t>
                </a:r>
                <a:endParaRPr lang="hr-HR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3648185" y="42880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dirty="0" smtClean="0"/>
                  <a:t>2012</a:t>
                </a:r>
                <a:endParaRPr lang="hr-HR" dirty="0"/>
              </a:p>
            </p:txBody>
          </p:sp>
          <p:sp>
            <p:nvSpPr>
              <p:cNvPr id="19" name="Donut 18"/>
              <p:cNvSpPr/>
              <p:nvPr/>
            </p:nvSpPr>
            <p:spPr>
              <a:xfrm>
                <a:off x="2254480" y="411964"/>
                <a:ext cx="180000" cy="180000"/>
              </a:xfrm>
              <a:prstGeom prst="donut">
                <a:avLst>
                  <a:gd name="adj" fmla="val 833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Donut 19"/>
              <p:cNvSpPr/>
              <p:nvPr/>
            </p:nvSpPr>
            <p:spPr>
              <a:xfrm>
                <a:off x="4592515" y="424168"/>
                <a:ext cx="180000" cy="180000"/>
              </a:xfrm>
              <a:prstGeom prst="donut">
                <a:avLst>
                  <a:gd name="adj" fmla="val 833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Donut 20"/>
              <p:cNvSpPr/>
              <p:nvPr/>
            </p:nvSpPr>
            <p:spPr>
              <a:xfrm>
                <a:off x="6935204" y="418066"/>
                <a:ext cx="180000" cy="180000"/>
              </a:xfrm>
              <a:prstGeom prst="donut">
                <a:avLst>
                  <a:gd name="adj" fmla="val 833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2" name="Straight Connector 21"/>
              <p:cNvCxnSpPr>
                <a:stCxn id="26" idx="2"/>
                <a:endCxn id="25" idx="6"/>
              </p:cNvCxnSpPr>
              <p:nvPr/>
            </p:nvCxnSpPr>
            <p:spPr>
              <a:xfrm flipH="1" flipV="1">
                <a:off x="9383833" y="490008"/>
                <a:ext cx="2158035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>
                <a:stCxn id="27" idx="2"/>
                <a:endCxn id="26" idx="6"/>
              </p:cNvCxnSpPr>
              <p:nvPr/>
            </p:nvCxnSpPr>
            <p:spPr>
              <a:xfrm flipH="1">
                <a:off x="11721868" y="496110"/>
                <a:ext cx="2162689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endCxn id="27" idx="6"/>
              </p:cNvCxnSpPr>
              <p:nvPr/>
            </p:nvCxnSpPr>
            <p:spPr>
              <a:xfrm flipH="1">
                <a:off x="14064557" y="477341"/>
                <a:ext cx="2087540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Donut 24"/>
              <p:cNvSpPr/>
              <p:nvPr/>
            </p:nvSpPr>
            <p:spPr>
              <a:xfrm>
                <a:off x="9203833" y="400008"/>
                <a:ext cx="180000" cy="180000"/>
              </a:xfrm>
              <a:prstGeom prst="donut">
                <a:avLst>
                  <a:gd name="adj" fmla="val 833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Donut 25"/>
              <p:cNvSpPr/>
              <p:nvPr/>
            </p:nvSpPr>
            <p:spPr>
              <a:xfrm>
                <a:off x="11541868" y="412212"/>
                <a:ext cx="180000" cy="180000"/>
              </a:xfrm>
              <a:prstGeom prst="donut">
                <a:avLst>
                  <a:gd name="adj" fmla="val 833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Donut 26"/>
              <p:cNvSpPr/>
              <p:nvPr/>
            </p:nvSpPr>
            <p:spPr>
              <a:xfrm>
                <a:off x="13884557" y="406110"/>
                <a:ext cx="180000" cy="180000"/>
              </a:xfrm>
              <a:prstGeom prst="donut">
                <a:avLst>
                  <a:gd name="adj" fmla="val 833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3367681" y="620688"/>
              <a:ext cx="19016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Završetak projekta</a:t>
              </a:r>
              <a:endParaRPr lang="hr-HR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629948" y="620688"/>
              <a:ext cx="19820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Realizacija projekta</a:t>
              </a:r>
              <a:endParaRPr lang="hr-HR" dirty="0"/>
            </a:p>
          </p:txBody>
        </p:sp>
      </p:grpSp>
      <p:pic>
        <p:nvPicPr>
          <p:cNvPr id="32" name="Picture 31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15092"/>
            <a:ext cx="236981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Documents and Settings\Korisnik\Desktop\v3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3" b="6360"/>
          <a:stretch/>
        </p:blipFill>
        <p:spPr bwMode="auto">
          <a:xfrm>
            <a:off x="881624" y="984273"/>
            <a:ext cx="2093339" cy="140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22" y="908718"/>
            <a:ext cx="236981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156687" y="620688"/>
            <a:ext cx="1499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Predstavljanje</a:t>
            </a:r>
            <a:endParaRPr lang="hr-HR" dirty="0"/>
          </a:p>
        </p:txBody>
      </p:sp>
      <p:sp>
        <p:nvSpPr>
          <p:cNvPr id="33" name="TextBox 32"/>
          <p:cNvSpPr txBox="1"/>
          <p:nvPr/>
        </p:nvSpPr>
        <p:spPr>
          <a:xfrm>
            <a:off x="5242548" y="611396"/>
            <a:ext cx="2209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Energetski pokazatelji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3618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7" presetClass="exit" presetSubtype="1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1111E-6 L -0.29218 1.11111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15092"/>
            <a:ext cx="236981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Documents and Settings\Korisnik\Desktop\v33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" t="9426" r="3598" b="9690"/>
          <a:stretch/>
        </p:blipFill>
        <p:spPr bwMode="auto">
          <a:xfrm>
            <a:off x="5289574" y="971573"/>
            <a:ext cx="2090738" cy="138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3" name="Straight Connector 2"/>
            <p:cNvCxnSpPr>
              <a:stCxn id="13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>
              <a:stCxn id="14" idx="2"/>
              <a:endCxn id="13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15" idx="2"/>
              <a:endCxn id="14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stCxn id="19" idx="2"/>
              <a:endCxn id="15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3" name="Donut 12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4" name="Donut 13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5" name="Donut 14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Connector 15"/>
            <p:cNvCxnSpPr>
              <a:stCxn id="20" idx="2"/>
              <a:endCxn id="19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21" idx="2"/>
              <a:endCxn id="20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endCxn id="21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Donut 18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0" name="Donut 19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1" name="Donut 20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pic>
        <p:nvPicPr>
          <p:cNvPr id="22" name="Picture 21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81" y="908717"/>
            <a:ext cx="236981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Documents and Settings\Korisnik\Desktop\v3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" t="4043" r="1632" b="291"/>
          <a:stretch/>
        </p:blipFill>
        <p:spPr bwMode="auto">
          <a:xfrm>
            <a:off x="575049" y="971573"/>
            <a:ext cx="2088232" cy="138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408" y="908719"/>
            <a:ext cx="236981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Documents and Settings\Korisnik\Desktop\vr54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497" y="964517"/>
            <a:ext cx="2094710" cy="139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706544" y="620688"/>
            <a:ext cx="1901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Završetak projekta</a:t>
            </a:r>
            <a:endParaRPr lang="hr-HR" dirty="0"/>
          </a:p>
        </p:txBody>
      </p:sp>
      <p:sp>
        <p:nvSpPr>
          <p:cNvPr id="27" name="TextBox 26"/>
          <p:cNvSpPr txBox="1"/>
          <p:nvPr/>
        </p:nvSpPr>
        <p:spPr>
          <a:xfrm>
            <a:off x="2968811" y="620688"/>
            <a:ext cx="1982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Realizacija projekta</a:t>
            </a:r>
            <a:endParaRPr lang="hr-HR" dirty="0"/>
          </a:p>
        </p:txBody>
      </p:sp>
      <p:sp>
        <p:nvSpPr>
          <p:cNvPr id="30" name="TextBox 29"/>
          <p:cNvSpPr txBox="1"/>
          <p:nvPr/>
        </p:nvSpPr>
        <p:spPr>
          <a:xfrm>
            <a:off x="5242548" y="611396"/>
            <a:ext cx="2209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Energetski pokazatelji</a:t>
            </a:r>
            <a:endParaRPr lang="hr-HR" dirty="0"/>
          </a:p>
        </p:txBody>
      </p:sp>
      <p:sp>
        <p:nvSpPr>
          <p:cNvPr id="34" name="Oval 33"/>
          <p:cNvSpPr/>
          <p:nvPr/>
        </p:nvSpPr>
        <p:spPr>
          <a:xfrm>
            <a:off x="3820717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6185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">
        <p:fade/>
      </p:transition>
    </mc:Choice>
    <mc:Fallback xmlns="">
      <p:transition spd="med" advClick="0" advTm="1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7" presetClass="exit" presetSubtype="1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7" presetClass="exit" presetSubtype="1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11111E-6 L 0.05121 0.3101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" y="1550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59259E-6 L 0.05052 0.3099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7" y="1548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374000" y="374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374000" y="374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All Users\Documents\PREZENTACIJA\slike\006_IMG_9962 Panoram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" t="3184" b="6899"/>
          <a:stretch/>
        </p:blipFill>
        <p:spPr bwMode="auto">
          <a:xfrm>
            <a:off x="520699" y="1181100"/>
            <a:ext cx="8106745" cy="539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All Users\Documents\PREZENTACIJA\slike\013_IMG_2310_1_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22"/>
          <a:stretch/>
        </p:blipFill>
        <p:spPr bwMode="auto">
          <a:xfrm>
            <a:off x="520699" y="1176908"/>
            <a:ext cx="8106745" cy="540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All Users\Documents\PREZENTACIJA\slike\5D3B4041 Panoram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" t="904" r="38608"/>
          <a:stretch/>
        </p:blipFill>
        <p:spPr bwMode="auto">
          <a:xfrm>
            <a:off x="520699" y="1181100"/>
            <a:ext cx="8016746" cy="539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968811" y="620688"/>
            <a:ext cx="1982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Realizacija projekta</a:t>
            </a:r>
            <a:endParaRPr lang="hr-HR" dirty="0"/>
          </a:p>
        </p:txBody>
      </p:sp>
      <p:sp>
        <p:nvSpPr>
          <p:cNvPr id="26" name="Oval 25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TextBox 26"/>
          <p:cNvSpPr txBox="1"/>
          <p:nvPr/>
        </p:nvSpPr>
        <p:spPr>
          <a:xfrm>
            <a:off x="2636567" y="1444714"/>
            <a:ext cx="4983031" cy="400110"/>
          </a:xfrm>
          <a:prstGeom prst="rect">
            <a:avLst/>
          </a:prstGeom>
          <a:solidFill>
            <a:schemeClr val="bg1">
              <a:alpha val="82000"/>
            </a:schemeClr>
          </a:solidFill>
          <a:effectLst>
            <a:glow>
              <a:schemeClr val="bg1">
                <a:alpha val="0"/>
              </a:schemeClr>
            </a:glow>
            <a:innerShdw>
              <a:prstClr val="black"/>
            </a:innerShdw>
            <a:reflection stA="0" endPos="0" dir="5400000" sy="-100000" algn="bl" rotWithShape="0"/>
            <a:softEdge rad="0"/>
          </a:effectLst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Investitor: Sveučilište J. J. </a:t>
            </a:r>
            <a:r>
              <a:rPr lang="hr-HR" sz="2000" b="1" dirty="0" err="1" smtClean="0"/>
              <a:t>Srossmayera</a:t>
            </a:r>
            <a:r>
              <a:rPr lang="hr-HR" sz="2000" b="1" dirty="0" smtClean="0"/>
              <a:t> Osijek</a:t>
            </a:r>
            <a:endParaRPr lang="hr-HR" sz="2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2636567" y="2236802"/>
            <a:ext cx="1601721" cy="40011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sz="2000" b="1" dirty="0"/>
              <a:t>18.700 m²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36567" y="2852936"/>
            <a:ext cx="2403287" cy="40011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sz="2000" b="1" dirty="0"/>
              <a:t>Prizemlje  + 4 </a:t>
            </a:r>
            <a:r>
              <a:rPr lang="hr-HR" sz="2000" b="1" dirty="0" smtClean="0"/>
              <a:t>kata</a:t>
            </a:r>
            <a:endParaRPr lang="hr-HR" sz="2000" b="1" dirty="0"/>
          </a:p>
        </p:txBody>
      </p:sp>
    </p:spTree>
    <p:extLst>
      <p:ext uri="{BB962C8B-B14F-4D97-AF65-F5344CB8AC3E}">
        <p14:creationId xmlns:p14="http://schemas.microsoft.com/office/powerpoint/2010/main" val="6076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5" descr="C:\Documents and Settings\All Users\Documents\PREZENTACIJA\slike\5D3B4041 Panoram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" t="904" r="38608"/>
          <a:stretch/>
        </p:blipFill>
        <p:spPr bwMode="auto">
          <a:xfrm>
            <a:off x="520699" y="1181100"/>
            <a:ext cx="8016746" cy="539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Documents and Settings\Korisnik\Desktop\Picture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" r="2532" b="13583"/>
          <a:stretch/>
        </p:blipFill>
        <p:spPr bwMode="auto">
          <a:xfrm>
            <a:off x="546099" y="1155699"/>
            <a:ext cx="7991345" cy="539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1"/>
          <a:stretch/>
        </p:blipFill>
        <p:spPr bwMode="auto">
          <a:xfrm>
            <a:off x="546099" y="1146696"/>
            <a:ext cx="7991346" cy="540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Korisnik\Desktop\Picture1211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79" y="2247972"/>
            <a:ext cx="5914839" cy="430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2" b="5071"/>
          <a:stretch/>
        </p:blipFill>
        <p:spPr bwMode="auto">
          <a:xfrm>
            <a:off x="522246" y="1146696"/>
            <a:ext cx="8015198" cy="540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2581371" y="1977896"/>
            <a:ext cx="1601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sz="2000" b="1" dirty="0"/>
              <a:t>18.700 m²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47605" y="2479596"/>
            <a:ext cx="2403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sz="2000" b="1" dirty="0"/>
              <a:t>Prizemlje  + 4 </a:t>
            </a:r>
            <a:r>
              <a:rPr lang="hr-HR" sz="2000" b="1" dirty="0" smtClean="0"/>
              <a:t>kata</a:t>
            </a:r>
            <a:endParaRPr lang="hr-HR" sz="20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2636567" y="1311702"/>
            <a:ext cx="4912499" cy="400110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glow rad="762000">
              <a:schemeClr val="bg1">
                <a:alpha val="32000"/>
              </a:schemeClr>
            </a:glow>
            <a:innerShdw>
              <a:prstClr val="black"/>
            </a:innerShdw>
            <a:reflection stA="0" endPos="65000" dir="5400000" sy="-100000" algn="bl" rotWithShape="0"/>
            <a:softEdge rad="0"/>
          </a:effectLst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Investitor Sveučilište J. J. </a:t>
            </a:r>
            <a:r>
              <a:rPr lang="hr-HR" sz="2000" b="1" dirty="0" err="1" smtClean="0"/>
              <a:t>Srossmayera</a:t>
            </a:r>
            <a:r>
              <a:rPr lang="hr-HR" sz="2000" b="1" dirty="0" smtClean="0"/>
              <a:t> Osijek</a:t>
            </a:r>
            <a:endParaRPr lang="hr-HR" sz="20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4" name="Straight Connector 3"/>
            <p:cNvCxnSpPr>
              <a:stCxn id="14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15" idx="2"/>
              <a:endCxn id="14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stCxn id="16" idx="2"/>
              <a:endCxn id="15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20" idx="2"/>
              <a:endCxn id="16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4" name="Donut 13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5" name="Donut 14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6" name="Donut 15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7" name="Straight Connector 16"/>
            <p:cNvCxnSpPr>
              <a:stCxn id="21" idx="2"/>
              <a:endCxn id="20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22" idx="2"/>
              <a:endCxn id="21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endCxn id="22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Donut 19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1" name="Donut 20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2" name="Donut 21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3" name="Oval 22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8" name="TextBox 27"/>
          <p:cNvSpPr txBox="1"/>
          <p:nvPr/>
        </p:nvSpPr>
        <p:spPr>
          <a:xfrm>
            <a:off x="2968811" y="620688"/>
            <a:ext cx="1982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Realizacija projekta</a:t>
            </a:r>
            <a:endParaRPr lang="hr-HR" dirty="0"/>
          </a:p>
        </p:txBody>
      </p:sp>
      <p:sp>
        <p:nvSpPr>
          <p:cNvPr id="29" name="TextBox 28"/>
          <p:cNvSpPr txBox="1"/>
          <p:nvPr/>
        </p:nvSpPr>
        <p:spPr>
          <a:xfrm>
            <a:off x="3712118" y="1311702"/>
            <a:ext cx="1685974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STROJARSTVO</a:t>
            </a:r>
            <a:endParaRPr lang="hr-HR" sz="20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691680" y="1977896"/>
            <a:ext cx="5557996" cy="70788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hr-HR" sz="2000" b="1" dirty="0" smtClean="0"/>
              <a:t>Dizalice </a:t>
            </a:r>
            <a:r>
              <a:rPr lang="hr-HR" sz="2000" b="1" dirty="0" err="1" smtClean="0"/>
              <a:t>topine</a:t>
            </a:r>
            <a:r>
              <a:rPr lang="hr-HR" sz="2000" b="1" dirty="0" smtClean="0"/>
              <a:t> na bunarsku vodu (voda – voda)</a:t>
            </a:r>
          </a:p>
          <a:p>
            <a:r>
              <a:rPr lang="hr-HR" sz="2000" b="1" dirty="0"/>
              <a:t> </a:t>
            </a:r>
            <a:r>
              <a:rPr lang="hr-HR" sz="2000" b="1" dirty="0" smtClean="0"/>
              <a:t>     2x300 kW TE 2x80 kW EE | COP &gt; 5 |</a:t>
            </a:r>
            <a:endParaRPr lang="hr-HR" sz="2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691680" y="2940913"/>
            <a:ext cx="4015266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hr-HR" sz="2000" b="1" dirty="0"/>
              <a:t>Aktivacija 3600 t betonske jezgre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78092" y="3573016"/>
            <a:ext cx="3528595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hr-HR" sz="2000" b="1" dirty="0" smtClean="0"/>
              <a:t>Zračni sustav (30% potreba)</a:t>
            </a:r>
            <a:endParaRPr lang="hr-HR" sz="20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1691680" y="2708920"/>
            <a:ext cx="3540777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hr-HR" sz="2000" b="1" dirty="0" smtClean="0"/>
              <a:t>IZVEDENE DIZALICE TOPLINE</a:t>
            </a:r>
            <a:endParaRPr lang="hr-HR" sz="2000" b="1" dirty="0"/>
          </a:p>
        </p:txBody>
      </p:sp>
    </p:spTree>
    <p:extLst>
      <p:ext uri="{BB962C8B-B14F-4D97-AF65-F5344CB8AC3E}">
        <p14:creationId xmlns:p14="http://schemas.microsoft.com/office/powerpoint/2010/main" val="119567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1"/>
      <p:bldP spid="34" grpId="1"/>
      <p:bldP spid="32" grpId="1" animBg="1"/>
      <p:bldP spid="29" grpId="0" animBg="1"/>
      <p:bldP spid="30" grpId="0" animBg="1"/>
      <p:bldP spid="24" grpId="0" animBg="1"/>
      <p:bldP spid="25" grpId="0" animBg="1"/>
      <p:bldP spid="45" grpId="0" animBg="1"/>
      <p:bldP spid="4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xtBox 25"/>
          <p:cNvSpPr txBox="1"/>
          <p:nvPr/>
        </p:nvSpPr>
        <p:spPr>
          <a:xfrm>
            <a:off x="3712118" y="1311702"/>
            <a:ext cx="1685974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STROJARSTVO</a:t>
            </a:r>
            <a:endParaRPr lang="hr-HR" sz="2000" b="1" dirty="0"/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03" y="1772816"/>
            <a:ext cx="7099300" cy="438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1"/>
          <a:stretch/>
        </p:blipFill>
        <p:spPr bwMode="auto">
          <a:xfrm>
            <a:off x="546099" y="1146696"/>
            <a:ext cx="7991346" cy="540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691680" y="1977896"/>
            <a:ext cx="5557996" cy="70788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hr-HR" sz="2000" b="1" dirty="0" smtClean="0"/>
              <a:t>Dizalice </a:t>
            </a:r>
            <a:r>
              <a:rPr lang="hr-HR" sz="2000" b="1" dirty="0" err="1" smtClean="0"/>
              <a:t>topine</a:t>
            </a:r>
            <a:r>
              <a:rPr lang="hr-HR" sz="2000" b="1" dirty="0" smtClean="0"/>
              <a:t> na bunarsku vodu (voda – voda)</a:t>
            </a:r>
          </a:p>
          <a:p>
            <a:r>
              <a:rPr lang="hr-HR" sz="2000" b="1" dirty="0"/>
              <a:t> </a:t>
            </a:r>
            <a:r>
              <a:rPr lang="hr-HR" sz="2000" b="1" dirty="0" smtClean="0"/>
              <a:t>     2x300 kW TE 2x80 kW EE | COP &gt; 5 |</a:t>
            </a:r>
            <a:endParaRPr lang="hr-HR" sz="20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691680" y="2940913"/>
            <a:ext cx="4015266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hr-HR" sz="2000" b="1" dirty="0"/>
              <a:t>Aktivacija 3600 t betonske jezgre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78092" y="3573016"/>
            <a:ext cx="3528595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hr-HR" sz="2000" b="1" dirty="0" smtClean="0"/>
              <a:t>Zračni sustav (30% potreba)</a:t>
            </a:r>
            <a:endParaRPr lang="hr-HR" sz="2000" b="1" dirty="0"/>
          </a:p>
        </p:txBody>
      </p:sp>
    </p:spTree>
    <p:extLst>
      <p:ext uri="{BB962C8B-B14F-4D97-AF65-F5344CB8AC3E}">
        <p14:creationId xmlns:p14="http://schemas.microsoft.com/office/powerpoint/2010/main" val="13134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1" animBg="1"/>
      <p:bldP spid="30" grpId="1" animBg="1"/>
      <p:bldP spid="3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03" y="1772816"/>
            <a:ext cx="7099300" cy="438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xtBox 25"/>
          <p:cNvSpPr txBox="1"/>
          <p:nvPr/>
        </p:nvSpPr>
        <p:spPr>
          <a:xfrm>
            <a:off x="3712118" y="1311702"/>
            <a:ext cx="1685974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STROJARSTVO</a:t>
            </a:r>
            <a:endParaRPr lang="hr-HR" sz="2000" b="1" dirty="0"/>
          </a:p>
        </p:txBody>
      </p:sp>
      <p:pic>
        <p:nvPicPr>
          <p:cNvPr id="2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366" y="2023947"/>
            <a:ext cx="7777080" cy="4034059"/>
          </a:xfrm>
          <a:noFill/>
        </p:spPr>
      </p:pic>
    </p:spTree>
    <p:extLst>
      <p:ext uri="{BB962C8B-B14F-4D97-AF65-F5344CB8AC3E}">
        <p14:creationId xmlns:p14="http://schemas.microsoft.com/office/powerpoint/2010/main" val="16431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xtBox 25"/>
          <p:cNvSpPr txBox="1"/>
          <p:nvPr/>
        </p:nvSpPr>
        <p:spPr>
          <a:xfrm>
            <a:off x="3712118" y="1311702"/>
            <a:ext cx="1685974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STROJARSTVO</a:t>
            </a:r>
            <a:endParaRPr lang="hr-HR" sz="2000" b="1" dirty="0"/>
          </a:p>
        </p:txBody>
      </p:sp>
      <p:pic>
        <p:nvPicPr>
          <p:cNvPr id="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366" y="2023947"/>
            <a:ext cx="7777080" cy="4034059"/>
          </a:xfrm>
          <a:noFill/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9240" y="1844824"/>
            <a:ext cx="5851721" cy="42604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239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xtBox 25"/>
          <p:cNvSpPr txBox="1"/>
          <p:nvPr/>
        </p:nvSpPr>
        <p:spPr>
          <a:xfrm>
            <a:off x="3712118" y="1311702"/>
            <a:ext cx="1685974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STROJARSTVO</a:t>
            </a:r>
            <a:endParaRPr lang="hr-HR" sz="2000" b="1" dirty="0"/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9240" y="1844824"/>
            <a:ext cx="5851721" cy="4260453"/>
          </a:xfrm>
          <a:prstGeom prst="rect">
            <a:avLst/>
          </a:prstGeom>
          <a:noFill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449" y="1844824"/>
            <a:ext cx="6007312" cy="4404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466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xtBox 25"/>
          <p:cNvSpPr txBox="1"/>
          <p:nvPr/>
        </p:nvSpPr>
        <p:spPr>
          <a:xfrm>
            <a:off x="3712118" y="1311702"/>
            <a:ext cx="1685974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STROJARSTVO</a:t>
            </a:r>
            <a:endParaRPr lang="hr-HR" sz="2000" b="1" dirty="0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449" y="1844824"/>
            <a:ext cx="6007312" cy="4404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719" y="1680892"/>
            <a:ext cx="6297041" cy="4659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50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Korisnik\Desktop\New Folder\1\small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79" y="548680"/>
            <a:ext cx="8234505" cy="167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7388" y="1095127"/>
            <a:ext cx="76254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Poljoprivredni fakultet Osijek – Zgrada visoke energetske učinkovitosti</a:t>
            </a:r>
            <a:endParaRPr lang="hr-HR" sz="2000" b="1" dirty="0"/>
          </a:p>
        </p:txBody>
      </p:sp>
      <p:pic>
        <p:nvPicPr>
          <p:cNvPr id="7" name="Picture 6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78" y="2492896"/>
            <a:ext cx="8234505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03648" y="3068960"/>
            <a:ext cx="850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i="1" dirty="0" smtClean="0"/>
              <a:t>Autori:</a:t>
            </a:r>
            <a:endParaRPr lang="hr-HR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475656" y="3717032"/>
            <a:ext cx="6322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/>
              <a:t>Darko </a:t>
            </a:r>
            <a:r>
              <a:rPr lang="hr-HR" b="1" dirty="0" err="1"/>
              <a:t>Angebrandt</a:t>
            </a:r>
            <a:r>
              <a:rPr lang="hr-HR" b="1" dirty="0"/>
              <a:t>, dipl.ing.el. </a:t>
            </a:r>
            <a:r>
              <a:rPr lang="hr-HR" dirty="0"/>
              <a:t>– ovlašteni inženjer elektrotehnike</a:t>
            </a:r>
            <a:endParaRPr lang="hr-HR" b="1" dirty="0"/>
          </a:p>
          <a:p>
            <a:r>
              <a:rPr lang="hr-HR" dirty="0" smtClean="0"/>
              <a:t>INEL </a:t>
            </a:r>
            <a:r>
              <a:rPr lang="hr-HR" dirty="0"/>
              <a:t>d.o.o. Đakovo</a:t>
            </a:r>
            <a:endParaRPr lang="hr-HR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475656" y="4691752"/>
            <a:ext cx="6013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/>
              <a:t>Silvano </a:t>
            </a:r>
            <a:r>
              <a:rPr lang="hr-HR" b="1" dirty="0" err="1"/>
              <a:t>Sušilović</a:t>
            </a:r>
            <a:r>
              <a:rPr lang="hr-HR" b="1" dirty="0"/>
              <a:t>, </a:t>
            </a:r>
            <a:r>
              <a:rPr lang="hr-HR" b="1" dirty="0" smtClean="0"/>
              <a:t>dipl.ing.stroj. </a:t>
            </a:r>
            <a:r>
              <a:rPr lang="hr-HR" dirty="0"/>
              <a:t>– ovlašteni inženjer strojarstva</a:t>
            </a:r>
            <a:endParaRPr lang="hr-HR" b="1" dirty="0"/>
          </a:p>
          <a:p>
            <a:r>
              <a:rPr lang="hr-HR" dirty="0" smtClean="0"/>
              <a:t>FLOGISTON </a:t>
            </a:r>
            <a:r>
              <a:rPr lang="hr-HR" dirty="0"/>
              <a:t>d.o.o. </a:t>
            </a:r>
            <a:r>
              <a:rPr lang="hr-HR" dirty="0" smtClean="0"/>
              <a:t>Osijek</a:t>
            </a:r>
            <a:endParaRPr lang="hr-HR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475656" y="5723964"/>
            <a:ext cx="2298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/>
              <a:t>Podgorica, </a:t>
            </a:r>
            <a:r>
              <a:rPr lang="hr-HR" dirty="0" smtClean="0"/>
              <a:t>28.02.2014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485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xtBox 25"/>
          <p:cNvSpPr txBox="1"/>
          <p:nvPr/>
        </p:nvSpPr>
        <p:spPr>
          <a:xfrm>
            <a:off x="3712118" y="1311702"/>
            <a:ext cx="1685974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STROJARSTVO</a:t>
            </a:r>
            <a:endParaRPr lang="hr-HR" sz="2000" b="1" dirty="0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719" y="1680892"/>
            <a:ext cx="6297041" cy="4659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966" y="1673582"/>
            <a:ext cx="6206277" cy="4796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903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xtBox 25"/>
          <p:cNvSpPr txBox="1"/>
          <p:nvPr/>
        </p:nvSpPr>
        <p:spPr>
          <a:xfrm>
            <a:off x="3712118" y="1311702"/>
            <a:ext cx="1685974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STROJARSTVO</a:t>
            </a:r>
            <a:endParaRPr lang="hr-HR" sz="2000" b="1" dirty="0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966" y="1673582"/>
            <a:ext cx="6206277" cy="4796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8779" y="1711812"/>
            <a:ext cx="7232650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62148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xtBox 25"/>
          <p:cNvSpPr txBox="1"/>
          <p:nvPr/>
        </p:nvSpPr>
        <p:spPr>
          <a:xfrm>
            <a:off x="3712118" y="1311702"/>
            <a:ext cx="1685974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STROJARSTVO</a:t>
            </a:r>
            <a:endParaRPr lang="hr-HR" sz="2000" b="1" dirty="0"/>
          </a:p>
        </p:txBody>
      </p:sp>
      <p:pic>
        <p:nvPicPr>
          <p:cNvPr id="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8779" y="1711812"/>
            <a:ext cx="7232650" cy="4525963"/>
          </a:xfrm>
          <a:noFill/>
        </p:spPr>
      </p:pic>
      <p:grpSp>
        <p:nvGrpSpPr>
          <p:cNvPr id="28" name="Group 3"/>
          <p:cNvGrpSpPr>
            <a:grpSpLocks/>
          </p:cNvGrpSpPr>
          <p:nvPr/>
        </p:nvGrpSpPr>
        <p:grpSpPr bwMode="auto">
          <a:xfrm>
            <a:off x="1588091" y="1628800"/>
            <a:ext cx="6018113" cy="4894452"/>
            <a:chOff x="1005" y="207"/>
            <a:chExt cx="4290" cy="3489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" y="207"/>
              <a:ext cx="4290" cy="3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lin ang="2700000" scaled="1"/>
                  </a:gra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Rectangle 5"/>
            <p:cNvSpPr>
              <a:spLocks noChangeArrowheads="1"/>
            </p:cNvSpPr>
            <p:nvPr/>
          </p:nvSpPr>
          <p:spPr bwMode="auto">
            <a:xfrm>
              <a:off x="1020" y="3516"/>
              <a:ext cx="1860" cy="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defRPr/>
              </a:pPr>
              <a:endParaRPr lang="hr-HR"/>
            </a:p>
          </p:txBody>
        </p:sp>
      </p:grpSp>
    </p:spTree>
    <p:extLst>
      <p:ext uri="{BB962C8B-B14F-4D97-AF65-F5344CB8AC3E}">
        <p14:creationId xmlns:p14="http://schemas.microsoft.com/office/powerpoint/2010/main" val="102335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xtBox 25"/>
          <p:cNvSpPr txBox="1"/>
          <p:nvPr/>
        </p:nvSpPr>
        <p:spPr>
          <a:xfrm>
            <a:off x="3712118" y="1311702"/>
            <a:ext cx="1685974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STROJARSTVO</a:t>
            </a:r>
            <a:endParaRPr lang="hr-HR" sz="2000" b="1" dirty="0"/>
          </a:p>
        </p:txBody>
      </p:sp>
      <p:grpSp>
        <p:nvGrpSpPr>
          <p:cNvPr id="27" name="Group 3"/>
          <p:cNvGrpSpPr>
            <a:grpSpLocks/>
          </p:cNvGrpSpPr>
          <p:nvPr/>
        </p:nvGrpSpPr>
        <p:grpSpPr bwMode="auto">
          <a:xfrm>
            <a:off x="1588091" y="1628800"/>
            <a:ext cx="6018113" cy="4894452"/>
            <a:chOff x="1005" y="207"/>
            <a:chExt cx="4290" cy="3489"/>
          </a:xfrm>
        </p:grpSpPr>
        <p:pic>
          <p:nvPicPr>
            <p:cNvPr id="2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" y="207"/>
              <a:ext cx="4290" cy="3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lin ang="2700000" scaled="1"/>
                  </a:gra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Rectangle 5"/>
            <p:cNvSpPr>
              <a:spLocks noChangeArrowheads="1"/>
            </p:cNvSpPr>
            <p:nvPr/>
          </p:nvSpPr>
          <p:spPr bwMode="auto">
            <a:xfrm>
              <a:off x="1020" y="3516"/>
              <a:ext cx="1860" cy="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defRPr/>
              </a:pPr>
              <a:endParaRPr lang="hr-HR"/>
            </a:p>
          </p:txBody>
        </p:sp>
      </p:grp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47" y="2086133"/>
            <a:ext cx="7391400" cy="390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083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xtBox 25"/>
          <p:cNvSpPr txBox="1"/>
          <p:nvPr/>
        </p:nvSpPr>
        <p:spPr>
          <a:xfrm>
            <a:off x="3712118" y="1311702"/>
            <a:ext cx="1685974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STROJARSTVO</a:t>
            </a:r>
            <a:endParaRPr lang="hr-HR" sz="2000" b="1" dirty="0"/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47" y="2086133"/>
            <a:ext cx="7391400" cy="390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0"/>
          <a:stretch>
            <a:fillRect/>
          </a:stretch>
        </p:blipFill>
        <p:spPr bwMode="auto">
          <a:xfrm>
            <a:off x="1917369" y="1854768"/>
            <a:ext cx="535955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766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xtBox 25"/>
          <p:cNvSpPr txBox="1"/>
          <p:nvPr/>
        </p:nvSpPr>
        <p:spPr>
          <a:xfrm>
            <a:off x="3712118" y="1311702"/>
            <a:ext cx="1685974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STROJARSTVO</a:t>
            </a:r>
            <a:endParaRPr lang="hr-HR" sz="2000" b="1" dirty="0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0"/>
          <a:stretch>
            <a:fillRect/>
          </a:stretch>
        </p:blipFill>
        <p:spPr bwMode="auto">
          <a:xfrm>
            <a:off x="1917369" y="1854768"/>
            <a:ext cx="535955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092" y="1721391"/>
            <a:ext cx="6072187" cy="444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388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xtBox 25"/>
          <p:cNvSpPr txBox="1"/>
          <p:nvPr/>
        </p:nvSpPr>
        <p:spPr>
          <a:xfrm>
            <a:off x="3712118" y="1311702"/>
            <a:ext cx="1685974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STROJARSTVO</a:t>
            </a:r>
            <a:endParaRPr lang="hr-HR" sz="2000" b="1" dirty="0"/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092" y="1721391"/>
            <a:ext cx="6072187" cy="444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55" y="2348880"/>
            <a:ext cx="6615460" cy="3445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566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xtBox 25"/>
          <p:cNvSpPr txBox="1"/>
          <p:nvPr/>
        </p:nvSpPr>
        <p:spPr>
          <a:xfrm>
            <a:off x="3712118" y="1311702"/>
            <a:ext cx="1685974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STROJARSTVO</a:t>
            </a:r>
            <a:endParaRPr lang="hr-HR" sz="2000" b="1" dirty="0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55" y="2348880"/>
            <a:ext cx="6615460" cy="3445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503" y="1879444"/>
            <a:ext cx="2641364" cy="43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05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xtBox 25"/>
          <p:cNvSpPr txBox="1"/>
          <p:nvPr/>
        </p:nvSpPr>
        <p:spPr>
          <a:xfrm>
            <a:off x="3712118" y="1311702"/>
            <a:ext cx="1685974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STROJARSTVO</a:t>
            </a:r>
            <a:endParaRPr lang="hr-HR" sz="2000" b="1" dirty="0"/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503" y="1879444"/>
            <a:ext cx="2641364" cy="43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0429557"/>
              </p:ext>
            </p:extLst>
          </p:nvPr>
        </p:nvGraphicFramePr>
        <p:xfrm>
          <a:off x="2191871" y="2037442"/>
          <a:ext cx="4726468" cy="4068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Photo Editor Photo" r:id="rId5" imgW="7400000" imgH="6373115" progId="MSPhotoEd.3">
                  <p:embed/>
                </p:oleObj>
              </mc:Choice>
              <mc:Fallback>
                <p:oleObj name="Photo Editor Photo" r:id="rId5" imgW="7400000" imgH="6373115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1871" y="2037442"/>
                        <a:ext cx="4726468" cy="40681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934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xtBox 25"/>
          <p:cNvSpPr txBox="1"/>
          <p:nvPr/>
        </p:nvSpPr>
        <p:spPr>
          <a:xfrm>
            <a:off x="3712118" y="1311702"/>
            <a:ext cx="1685974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STROJARSTVO</a:t>
            </a:r>
            <a:endParaRPr lang="hr-HR" sz="2000" b="1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0429557"/>
              </p:ext>
            </p:extLst>
          </p:nvPr>
        </p:nvGraphicFramePr>
        <p:xfrm>
          <a:off x="2192338" y="2036763"/>
          <a:ext cx="4725987" cy="406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Photo Editor Photo" r:id="rId4" imgW="7400000" imgH="6373115" progId="MSPhotoEd.3">
                  <p:embed/>
                </p:oleObj>
              </mc:Choice>
              <mc:Fallback>
                <p:oleObj name="Photo Editor Photo" r:id="rId4" imgW="7400000" imgH="6373115" progId="MSPhotoEd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2338" y="2036763"/>
                        <a:ext cx="4725987" cy="4068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3" descr="C:\Documents and Settings\Korisnik\Desktop\Strojrstvo\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2"/>
          <a:stretch/>
        </p:blipFill>
        <p:spPr bwMode="auto">
          <a:xfrm>
            <a:off x="1095309" y="1645493"/>
            <a:ext cx="6867525" cy="490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62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78" y="2492896"/>
            <a:ext cx="8234505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07388" y="1095127"/>
            <a:ext cx="76254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Poljoprivredni fakultet Osijek – Zgrada visoke energetske učinkovitosti</a:t>
            </a:r>
            <a:endParaRPr lang="hr-HR" sz="2000" b="1" dirty="0"/>
          </a:p>
        </p:txBody>
      </p:sp>
      <p:pic>
        <p:nvPicPr>
          <p:cNvPr id="4099" name="Picture 3" descr="C:\Documents and Settings\Korisnik\Desktop\New Folder\1\small3-desapir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0" y="547200"/>
            <a:ext cx="84391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03648" y="3068960"/>
            <a:ext cx="850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i="1" dirty="0" smtClean="0"/>
              <a:t>Autori:</a:t>
            </a:r>
            <a:endParaRPr lang="hr-HR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1475656" y="3717032"/>
            <a:ext cx="6322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/>
              <a:t>Darko </a:t>
            </a:r>
            <a:r>
              <a:rPr lang="hr-HR" b="1" dirty="0" err="1"/>
              <a:t>Angebrandt</a:t>
            </a:r>
            <a:r>
              <a:rPr lang="hr-HR" b="1" dirty="0"/>
              <a:t>, dipl.ing.el. </a:t>
            </a:r>
            <a:r>
              <a:rPr lang="hr-HR" dirty="0"/>
              <a:t>– ovlašteni inženjer elektrotehnike</a:t>
            </a:r>
            <a:endParaRPr lang="hr-HR" b="1" dirty="0"/>
          </a:p>
          <a:p>
            <a:r>
              <a:rPr lang="hr-HR" dirty="0" smtClean="0"/>
              <a:t>INEL </a:t>
            </a:r>
            <a:r>
              <a:rPr lang="hr-HR" dirty="0"/>
              <a:t>d.o.o. Đakovo</a:t>
            </a:r>
            <a:endParaRPr lang="hr-HR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475656" y="4691752"/>
            <a:ext cx="6013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/>
              <a:t>Silvano </a:t>
            </a:r>
            <a:r>
              <a:rPr lang="hr-HR" b="1" dirty="0" err="1"/>
              <a:t>Sušilović</a:t>
            </a:r>
            <a:r>
              <a:rPr lang="hr-HR" b="1" dirty="0"/>
              <a:t>, </a:t>
            </a:r>
            <a:r>
              <a:rPr lang="hr-HR" b="1" dirty="0" smtClean="0"/>
              <a:t>dipl.ing.stroj. </a:t>
            </a:r>
            <a:r>
              <a:rPr lang="hr-HR" dirty="0"/>
              <a:t>– ovlašteni inženjer strojarstva</a:t>
            </a:r>
            <a:endParaRPr lang="hr-HR" b="1" dirty="0"/>
          </a:p>
          <a:p>
            <a:r>
              <a:rPr lang="hr-HR" dirty="0" smtClean="0"/>
              <a:t>FLOGISTON </a:t>
            </a:r>
            <a:r>
              <a:rPr lang="hr-HR" dirty="0"/>
              <a:t>d.o.o. </a:t>
            </a:r>
            <a:r>
              <a:rPr lang="hr-HR" dirty="0" smtClean="0"/>
              <a:t>Osijek</a:t>
            </a:r>
            <a:endParaRPr lang="hr-HR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475656" y="5723964"/>
            <a:ext cx="2298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/>
              <a:t>Podgorica, </a:t>
            </a:r>
            <a:r>
              <a:rPr lang="hr-HR" dirty="0" smtClean="0"/>
              <a:t>28.02.2014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4566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  <p:bldP spid="10" grpId="0"/>
      <p:bldP spid="11" grpId="0"/>
      <p:bldP spid="13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xtBox 25"/>
          <p:cNvSpPr txBox="1"/>
          <p:nvPr/>
        </p:nvSpPr>
        <p:spPr>
          <a:xfrm>
            <a:off x="3712118" y="1311702"/>
            <a:ext cx="1685974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STROJARSTVO</a:t>
            </a:r>
            <a:endParaRPr lang="hr-HR" sz="2000" b="1" dirty="0"/>
          </a:p>
        </p:txBody>
      </p:sp>
      <p:pic>
        <p:nvPicPr>
          <p:cNvPr id="27" name="Picture 3" descr="C:\Documents and Settings\Korisnik\Desktop\Strojrstvo\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2"/>
          <a:stretch/>
        </p:blipFill>
        <p:spPr bwMode="auto">
          <a:xfrm>
            <a:off x="1095309" y="1645493"/>
            <a:ext cx="6867525" cy="490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30" y="2498576"/>
            <a:ext cx="7601282" cy="320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566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xtBox 25"/>
          <p:cNvSpPr txBox="1"/>
          <p:nvPr/>
        </p:nvSpPr>
        <p:spPr>
          <a:xfrm>
            <a:off x="3712118" y="1311702"/>
            <a:ext cx="1685974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STROJARSTVO</a:t>
            </a:r>
            <a:endParaRPr lang="hr-HR" sz="2000" b="1" dirty="0"/>
          </a:p>
        </p:txBody>
      </p:sp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30" y="2498576"/>
            <a:ext cx="7601282" cy="320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466" y="2060848"/>
            <a:ext cx="1547209" cy="391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037" y="2078310"/>
            <a:ext cx="1561991" cy="391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660" y="2025341"/>
            <a:ext cx="1571845" cy="397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019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xtBox 25"/>
          <p:cNvSpPr txBox="1"/>
          <p:nvPr/>
        </p:nvSpPr>
        <p:spPr>
          <a:xfrm>
            <a:off x="3712118" y="1311702"/>
            <a:ext cx="1685974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STROJARSTVO</a:t>
            </a:r>
            <a:endParaRPr lang="hr-HR" sz="2000" b="1" dirty="0"/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466" y="2060848"/>
            <a:ext cx="1547209" cy="391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037" y="2078310"/>
            <a:ext cx="1561991" cy="391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660" y="2025341"/>
            <a:ext cx="1571845" cy="397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2257536"/>
              </p:ext>
            </p:extLst>
          </p:nvPr>
        </p:nvGraphicFramePr>
        <p:xfrm>
          <a:off x="1914463" y="1916832"/>
          <a:ext cx="5749925" cy="1411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1" name="Dokument" r:id="rId7" imgW="5748528" imgH="1411224" progId="Word.Document.8">
                  <p:embed/>
                </p:oleObj>
              </mc:Choice>
              <mc:Fallback>
                <p:oleObj name="Dokument" r:id="rId7" imgW="5748528" imgH="1411224" progId="Word.Documen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4463" y="1916832"/>
                        <a:ext cx="5749925" cy="1411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chemeClr val="bg1"/>
                                </a:gs>
                                <a:gs pos="100000">
                                  <a:schemeClr val="accent1"/>
                                </a:gs>
                              </a:gsLst>
                              <a:lin ang="27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3244682"/>
              </p:ext>
            </p:extLst>
          </p:nvPr>
        </p:nvGraphicFramePr>
        <p:xfrm>
          <a:off x="1944626" y="3718644"/>
          <a:ext cx="5749925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2" name="Dokument" r:id="rId9" imgW="5748528" imgH="970788" progId="Word.Document.8">
                  <p:embed/>
                </p:oleObj>
              </mc:Choice>
              <mc:Fallback>
                <p:oleObj name="Dokument" r:id="rId9" imgW="5748528" imgH="970788" progId="Word.Document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4626" y="3718644"/>
                        <a:ext cx="5749925" cy="969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chemeClr val="bg1"/>
                                </a:gs>
                                <a:gs pos="100000">
                                  <a:schemeClr val="accent1"/>
                                </a:gs>
                              </a:gsLst>
                              <a:lin ang="27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8060391"/>
              </p:ext>
            </p:extLst>
          </p:nvPr>
        </p:nvGraphicFramePr>
        <p:xfrm>
          <a:off x="1881126" y="5464894"/>
          <a:ext cx="5749925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3" name="Dokument" r:id="rId11" imgW="5748528" imgH="960120" progId="Word.Document.8">
                  <p:embed/>
                </p:oleObj>
              </mc:Choice>
              <mc:Fallback>
                <p:oleObj name="Dokument" r:id="rId11" imgW="5748528" imgH="960120" progId="Word.Document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1126" y="5464894"/>
                        <a:ext cx="5749925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chemeClr val="bg1"/>
                                </a:gs>
                                <a:gs pos="100000">
                                  <a:schemeClr val="accent1"/>
                                </a:gs>
                              </a:gsLst>
                              <a:lin ang="27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115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xtBox 25"/>
          <p:cNvSpPr txBox="1"/>
          <p:nvPr/>
        </p:nvSpPr>
        <p:spPr>
          <a:xfrm>
            <a:off x="3712118" y="1311702"/>
            <a:ext cx="1685974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STROJARSTVO</a:t>
            </a:r>
            <a:endParaRPr lang="hr-HR" sz="2000" b="1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2257536"/>
              </p:ext>
            </p:extLst>
          </p:nvPr>
        </p:nvGraphicFramePr>
        <p:xfrm>
          <a:off x="1914525" y="1916113"/>
          <a:ext cx="5749925" cy="1411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2" name="Dokument" r:id="rId4" imgW="5748528" imgH="1411224" progId="Word.Document.8">
                  <p:embed/>
                </p:oleObj>
              </mc:Choice>
              <mc:Fallback>
                <p:oleObj name="Dokument" r:id="rId4" imgW="5748528" imgH="1411224" progId="Word.Document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4525" y="1916113"/>
                        <a:ext cx="5749925" cy="1411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chemeClr val="bg1"/>
                                </a:gs>
                                <a:gs pos="100000">
                                  <a:schemeClr val="accent1"/>
                                </a:gs>
                              </a:gsLst>
                              <a:lin ang="27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3244682"/>
              </p:ext>
            </p:extLst>
          </p:nvPr>
        </p:nvGraphicFramePr>
        <p:xfrm>
          <a:off x="1944688" y="3717925"/>
          <a:ext cx="5749925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3" name="Dokument" r:id="rId6" imgW="5748528" imgH="970788" progId="Word.Document.8">
                  <p:embed/>
                </p:oleObj>
              </mc:Choice>
              <mc:Fallback>
                <p:oleObj name="Dokument" r:id="rId6" imgW="5748528" imgH="970788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4688" y="3717925"/>
                        <a:ext cx="5749925" cy="969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chemeClr val="bg1"/>
                                </a:gs>
                                <a:gs pos="100000">
                                  <a:schemeClr val="accent1"/>
                                </a:gs>
                              </a:gsLst>
                              <a:lin ang="27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8060391"/>
              </p:ext>
            </p:extLst>
          </p:nvPr>
        </p:nvGraphicFramePr>
        <p:xfrm>
          <a:off x="1881188" y="5464175"/>
          <a:ext cx="5749925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4" name="Dokument" r:id="rId8" imgW="5748528" imgH="960120" progId="Word.Document.8">
                  <p:embed/>
                </p:oleObj>
              </mc:Choice>
              <mc:Fallback>
                <p:oleObj name="Dokument" r:id="rId8" imgW="5748528" imgH="960120" progId="Word.Document.8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1188" y="5464175"/>
                        <a:ext cx="5749925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chemeClr val="bg1"/>
                                </a:gs>
                                <a:gs pos="100000">
                                  <a:schemeClr val="accent1"/>
                                </a:gs>
                              </a:gsLst>
                              <a:lin ang="27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261" y="2636912"/>
            <a:ext cx="4103687" cy="257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354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xtBox 25"/>
          <p:cNvSpPr txBox="1"/>
          <p:nvPr/>
        </p:nvSpPr>
        <p:spPr>
          <a:xfrm>
            <a:off x="3712118" y="1311702"/>
            <a:ext cx="1685974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STROJARSTVO</a:t>
            </a:r>
            <a:endParaRPr lang="hr-HR" sz="2000" b="1" dirty="0"/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261" y="2636912"/>
            <a:ext cx="4103687" cy="257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8777717"/>
              </p:ext>
            </p:extLst>
          </p:nvPr>
        </p:nvGraphicFramePr>
        <p:xfrm>
          <a:off x="827584" y="2597155"/>
          <a:ext cx="7366100" cy="30640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" name="Photo Editor Photo" r:id="rId5" imgW="11676190" imgH="4858428" progId="MSPhotoEd.3">
                  <p:embed/>
                </p:oleObj>
              </mc:Choice>
              <mc:Fallback>
                <p:oleObj name="Photo Editor Photo" r:id="rId5" imgW="11676190" imgH="4858428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2597155"/>
                        <a:ext cx="7366100" cy="30640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026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xtBox 25"/>
          <p:cNvSpPr txBox="1"/>
          <p:nvPr/>
        </p:nvSpPr>
        <p:spPr>
          <a:xfrm>
            <a:off x="3712118" y="1311702"/>
            <a:ext cx="1685974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STROJARSTVO</a:t>
            </a:r>
            <a:endParaRPr lang="hr-HR" sz="2000" b="1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8777717"/>
              </p:ext>
            </p:extLst>
          </p:nvPr>
        </p:nvGraphicFramePr>
        <p:xfrm>
          <a:off x="827088" y="2597150"/>
          <a:ext cx="7366000" cy="306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" name="Photo Editor Photo" r:id="rId4" imgW="11676190" imgH="4858428" progId="MSPhotoEd.3">
                  <p:embed/>
                </p:oleObj>
              </mc:Choice>
              <mc:Fallback>
                <p:oleObj name="Photo Editor Photo" r:id="rId4" imgW="11676190" imgH="4858428" progId="MSPhotoEd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2597150"/>
                        <a:ext cx="7366000" cy="306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969" y="1717568"/>
            <a:ext cx="7020272" cy="4671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30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xtBox 25"/>
          <p:cNvSpPr txBox="1"/>
          <p:nvPr/>
        </p:nvSpPr>
        <p:spPr>
          <a:xfrm>
            <a:off x="3712118" y="1311702"/>
            <a:ext cx="1685974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STROJARSTVO</a:t>
            </a:r>
            <a:endParaRPr lang="hr-HR" sz="2000" b="1" dirty="0"/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969" y="1717568"/>
            <a:ext cx="7020272" cy="4671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7613134"/>
              </p:ext>
            </p:extLst>
          </p:nvPr>
        </p:nvGraphicFramePr>
        <p:xfrm>
          <a:off x="1330861" y="1688979"/>
          <a:ext cx="6448487" cy="4836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4" name="Tabelle" r:id="rId5" imgW="5067616" imgH="3801014" progId="Excel.Sheet.8">
                  <p:embed/>
                </p:oleObj>
              </mc:Choice>
              <mc:Fallback>
                <p:oleObj name="Tabelle" r:id="rId5" imgW="5067616" imgH="3801014" progId="Excel.Shee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0861" y="1688979"/>
                        <a:ext cx="6448487" cy="48363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4305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xtBox 25"/>
          <p:cNvSpPr txBox="1"/>
          <p:nvPr/>
        </p:nvSpPr>
        <p:spPr>
          <a:xfrm>
            <a:off x="3712118" y="1311702"/>
            <a:ext cx="1685974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STROJARSTVO</a:t>
            </a:r>
            <a:endParaRPr lang="hr-HR" sz="2000" b="1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7613134"/>
              </p:ext>
            </p:extLst>
          </p:nvPr>
        </p:nvGraphicFramePr>
        <p:xfrm>
          <a:off x="1330325" y="1689100"/>
          <a:ext cx="6448425" cy="483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7" name="Tabelle" r:id="rId4" imgW="5067616" imgH="3801014" progId="Excel.Sheet.8">
                  <p:embed/>
                </p:oleObj>
              </mc:Choice>
              <mc:Fallback>
                <p:oleObj name="Tabelle" r:id="rId4" imgW="5067616" imgH="3801014" progId="Excel.Sheet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0325" y="1689100"/>
                        <a:ext cx="6448425" cy="483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4" descr="Fotografija-004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720" y="1686037"/>
            <a:ext cx="6462062" cy="484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962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xtBox 25"/>
          <p:cNvSpPr txBox="1"/>
          <p:nvPr/>
        </p:nvSpPr>
        <p:spPr>
          <a:xfrm>
            <a:off x="3712118" y="1311702"/>
            <a:ext cx="1685974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STROJARSTVO</a:t>
            </a:r>
            <a:endParaRPr lang="hr-HR" sz="2000" b="1" dirty="0"/>
          </a:p>
        </p:txBody>
      </p:sp>
      <p:pic>
        <p:nvPicPr>
          <p:cNvPr id="27" name="Picture 4" descr="Fotografija-004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720" y="1686037"/>
            <a:ext cx="6462062" cy="484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 descr="Fotografija-01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720" y="1677273"/>
            <a:ext cx="6475755" cy="48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16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xtBox 25"/>
          <p:cNvSpPr txBox="1"/>
          <p:nvPr/>
        </p:nvSpPr>
        <p:spPr>
          <a:xfrm>
            <a:off x="3712118" y="1311702"/>
            <a:ext cx="1685974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STROJARSTVO</a:t>
            </a:r>
            <a:endParaRPr lang="hr-HR" sz="2000" b="1" dirty="0"/>
          </a:p>
        </p:txBody>
      </p:sp>
      <p:pic>
        <p:nvPicPr>
          <p:cNvPr id="27" name="Picture 4" descr="Fotografija-01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720" y="1677273"/>
            <a:ext cx="6475755" cy="48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33763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255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5" descr="C:\Documents and Settings\All Users\Documents\PREZENTACIJA\slike\018_IMG_2367 Panoram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20" y="2492896"/>
            <a:ext cx="7529390" cy="2992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1" name="Picture 6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572" y="908721"/>
            <a:ext cx="236981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Documents and Settings\Korisnik\Desktop\v2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41" y="984276"/>
            <a:ext cx="2044276" cy="136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Documents and Settings\Korisnik\Desktop\v3.gif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" t="4043" r="1632" b="291"/>
          <a:stretch/>
        </p:blipFill>
        <p:spPr bwMode="auto">
          <a:xfrm>
            <a:off x="6012161" y="971576"/>
            <a:ext cx="2088232" cy="138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Documents and Settings\Korisnik\Desktop\v3.gif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3" b="6360"/>
          <a:stretch/>
        </p:blipFill>
        <p:spPr bwMode="auto">
          <a:xfrm>
            <a:off x="3657599" y="984276"/>
            <a:ext cx="2093339" cy="140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497" y="908721"/>
            <a:ext cx="236981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593" y="908720"/>
            <a:ext cx="236981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16152097" cy="604168"/>
            <a:chOff x="0" y="0"/>
            <a:chExt cx="16152097" cy="604168"/>
          </a:xfrm>
        </p:grpSpPr>
        <p:cxnSp>
          <p:nvCxnSpPr>
            <p:cNvPr id="12" name="Straight Connector 11"/>
            <p:cNvCxnSpPr>
              <a:stCxn id="22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23" idx="2"/>
              <a:endCxn id="22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24" idx="2"/>
              <a:endCxn id="23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28" idx="2"/>
              <a:endCxn id="24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22" name="Donut 21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25" name="Straight Connector 24"/>
            <p:cNvCxnSpPr>
              <a:stCxn id="29" idx="2"/>
              <a:endCxn id="28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30" idx="2"/>
              <a:endCxn id="29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endCxn id="30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Donut 27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9" name="Donut 28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30" name="Donut 29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653424" y="650558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Projektiranje</a:t>
            </a:r>
            <a:endParaRPr lang="hr-HR" dirty="0"/>
          </a:p>
        </p:txBody>
      </p:sp>
      <p:sp>
        <p:nvSpPr>
          <p:cNvPr id="34" name="TextBox 33"/>
          <p:cNvSpPr txBox="1"/>
          <p:nvPr/>
        </p:nvSpPr>
        <p:spPr>
          <a:xfrm>
            <a:off x="3932661" y="659066"/>
            <a:ext cx="1499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Predstavljanje</a:t>
            </a:r>
            <a:endParaRPr lang="hr-HR" dirty="0"/>
          </a:p>
        </p:txBody>
      </p:sp>
      <p:sp>
        <p:nvSpPr>
          <p:cNvPr id="36" name="TextBox 35"/>
          <p:cNvSpPr txBox="1"/>
          <p:nvPr/>
        </p:nvSpPr>
        <p:spPr>
          <a:xfrm>
            <a:off x="6143655" y="659066"/>
            <a:ext cx="1901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Završetak projekta</a:t>
            </a:r>
            <a:endParaRPr lang="hr-HR" dirty="0"/>
          </a:p>
        </p:txBody>
      </p:sp>
      <p:sp>
        <p:nvSpPr>
          <p:cNvPr id="4" name="Oval 3"/>
          <p:cNvSpPr/>
          <p:nvPr/>
        </p:nvSpPr>
        <p:spPr>
          <a:xfrm>
            <a:off x="2308476" y="465960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7" name="TextBox 36"/>
          <p:cNvSpPr txBox="1"/>
          <p:nvPr/>
        </p:nvSpPr>
        <p:spPr>
          <a:xfrm>
            <a:off x="2146614" y="1844824"/>
            <a:ext cx="508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ARHITEKTURA + STROJARSTVO + ELEKTROTEHNIKA </a:t>
            </a:r>
            <a:endParaRPr lang="hr-HR" dirty="0"/>
          </a:p>
        </p:txBody>
      </p:sp>
      <p:sp>
        <p:nvSpPr>
          <p:cNvPr id="38" name="TextBox 37"/>
          <p:cNvSpPr txBox="1"/>
          <p:nvPr/>
        </p:nvSpPr>
        <p:spPr>
          <a:xfrm>
            <a:off x="3058990" y="1403484"/>
            <a:ext cx="3070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/>
              <a:t>MULTIDISCIPLINARNI PRISTUP</a:t>
            </a:r>
            <a:endParaRPr lang="hr-HR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2282527" y="5908630"/>
            <a:ext cx="454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= </a:t>
            </a:r>
            <a:r>
              <a:rPr lang="hr-HR" b="1" dirty="0" smtClean="0"/>
              <a:t>EKONOMIČNO GOSPODARENJE ENERGIJOM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351256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7" presetClass="exit" presetSubtype="1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"/>
                            </p:stCondLst>
                            <p:childTnLst>
                              <p:par>
                                <p:cTn id="6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7" presetClass="exit" presetSubtype="1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-2.59259E-6 L 0.24375 0.3203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1601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387000" y="387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387000" y="387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59259E-6 L 0.24358 0.3203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0" y="16019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4" presetClass="exit" presetSubtype="1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200"/>
                            </p:stCondLst>
                            <p:childTnLst>
                              <p:par>
                                <p:cTn id="8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700"/>
                            </p:stCondLst>
                            <p:childTnLst>
                              <p:par>
                                <p:cTn id="9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200"/>
                            </p:stCondLst>
                            <p:childTnLst>
                              <p:par>
                                <p:cTn id="9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4" grpId="1"/>
      <p:bldP spid="36" grpId="0"/>
      <p:bldP spid="36" grpId="1"/>
      <p:bldP spid="4" grpId="0" animBg="1"/>
      <p:bldP spid="37" grpId="0"/>
      <p:bldP spid="38" grpId="0"/>
      <p:bldP spid="3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xtBox 25"/>
          <p:cNvSpPr txBox="1"/>
          <p:nvPr/>
        </p:nvSpPr>
        <p:spPr>
          <a:xfrm>
            <a:off x="3712118" y="1311702"/>
            <a:ext cx="1685974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STROJARSTVO</a:t>
            </a:r>
            <a:endParaRPr lang="hr-HR" sz="2000" b="1" dirty="0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33763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4" descr="Fotografija-00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580" y="1676548"/>
            <a:ext cx="6369050" cy="477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69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xtBox 25"/>
          <p:cNvSpPr txBox="1"/>
          <p:nvPr/>
        </p:nvSpPr>
        <p:spPr>
          <a:xfrm>
            <a:off x="3712118" y="1311702"/>
            <a:ext cx="1685974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STROJARSTVO</a:t>
            </a:r>
            <a:endParaRPr lang="hr-HR" sz="2000" b="1" dirty="0"/>
          </a:p>
        </p:txBody>
      </p:sp>
      <p:pic>
        <p:nvPicPr>
          <p:cNvPr id="27" name="Picture 4" descr="Fotografija-00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580" y="1676548"/>
            <a:ext cx="6369050" cy="477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Slika04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648" y="1683896"/>
            <a:ext cx="6283101" cy="47153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969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xtBox 25"/>
          <p:cNvSpPr txBox="1"/>
          <p:nvPr/>
        </p:nvSpPr>
        <p:spPr>
          <a:xfrm>
            <a:off x="3712118" y="1311702"/>
            <a:ext cx="1685974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STROJARSTVO</a:t>
            </a:r>
            <a:endParaRPr lang="hr-HR" sz="2000" b="1" dirty="0"/>
          </a:p>
        </p:txBody>
      </p:sp>
      <p:pic>
        <p:nvPicPr>
          <p:cNvPr id="27" name="Picture 3" descr="Slika04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648" y="1683896"/>
            <a:ext cx="6283101" cy="47153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" name="Picture 4" descr="Slika0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8647" y="1711812"/>
            <a:ext cx="6229697" cy="4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969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xtBox 25"/>
          <p:cNvSpPr txBox="1"/>
          <p:nvPr/>
        </p:nvSpPr>
        <p:spPr>
          <a:xfrm>
            <a:off x="3712118" y="1311702"/>
            <a:ext cx="1685974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STROJARSTVO</a:t>
            </a:r>
            <a:endParaRPr lang="hr-HR" sz="2000" b="1" dirty="0"/>
          </a:p>
        </p:txBody>
      </p:sp>
      <p:pic>
        <p:nvPicPr>
          <p:cNvPr id="27" name="Picture 4" descr="Slika0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8647" y="1711812"/>
            <a:ext cx="6229697" cy="4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646" y="1711813"/>
            <a:ext cx="6230129" cy="467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969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xtBox 25"/>
          <p:cNvSpPr txBox="1"/>
          <p:nvPr/>
        </p:nvSpPr>
        <p:spPr>
          <a:xfrm>
            <a:off x="3712118" y="1311702"/>
            <a:ext cx="1685974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STROJARSTVO</a:t>
            </a:r>
            <a:endParaRPr lang="hr-HR" sz="2000" b="1" dirty="0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646" y="1711813"/>
            <a:ext cx="6230129" cy="467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265" y="1711813"/>
            <a:ext cx="6298092" cy="47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969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xtBox 25"/>
          <p:cNvSpPr txBox="1"/>
          <p:nvPr/>
        </p:nvSpPr>
        <p:spPr>
          <a:xfrm>
            <a:off x="3712118" y="1311702"/>
            <a:ext cx="1685974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STROJARSTVO</a:t>
            </a:r>
            <a:endParaRPr lang="hr-HR" sz="2000" b="1" dirty="0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265" y="1711813"/>
            <a:ext cx="6298092" cy="47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265" y="1765622"/>
            <a:ext cx="6250087" cy="468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969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xtBox 25"/>
          <p:cNvSpPr txBox="1"/>
          <p:nvPr/>
        </p:nvSpPr>
        <p:spPr>
          <a:xfrm>
            <a:off x="3712118" y="1311702"/>
            <a:ext cx="1685974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STROJARSTVO</a:t>
            </a:r>
            <a:endParaRPr lang="hr-HR" sz="2000" b="1" dirty="0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265" y="1765622"/>
            <a:ext cx="6250087" cy="468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4" descr="Fotografija-00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41170"/>
            <a:ext cx="6264696" cy="4698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69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xtBox 25"/>
          <p:cNvSpPr txBox="1"/>
          <p:nvPr/>
        </p:nvSpPr>
        <p:spPr>
          <a:xfrm>
            <a:off x="3712118" y="1311702"/>
            <a:ext cx="1685974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STROJARSTVO</a:t>
            </a:r>
            <a:endParaRPr lang="hr-HR" sz="2000" b="1" dirty="0"/>
          </a:p>
        </p:txBody>
      </p:sp>
      <p:pic>
        <p:nvPicPr>
          <p:cNvPr id="27" name="Picture 4" descr="Fotografija-00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41170"/>
            <a:ext cx="6264696" cy="4698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 descr="Fotografija-0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370" y="1717029"/>
            <a:ext cx="6294982" cy="472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69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xtBox 25"/>
          <p:cNvSpPr txBox="1"/>
          <p:nvPr/>
        </p:nvSpPr>
        <p:spPr>
          <a:xfrm>
            <a:off x="3712118" y="1311702"/>
            <a:ext cx="1685974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STROJARSTVO</a:t>
            </a:r>
            <a:endParaRPr lang="hr-HR" sz="2000" b="1" dirty="0"/>
          </a:p>
        </p:txBody>
      </p:sp>
      <p:pic>
        <p:nvPicPr>
          <p:cNvPr id="27" name="Picture 4" descr="Fotografija-01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370" y="1717029"/>
            <a:ext cx="6294982" cy="472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71789"/>
            <a:ext cx="6336704" cy="475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30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xtBox 25"/>
          <p:cNvSpPr txBox="1"/>
          <p:nvPr/>
        </p:nvSpPr>
        <p:spPr>
          <a:xfrm>
            <a:off x="3712118" y="1311702"/>
            <a:ext cx="1685974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STROJARSTVO</a:t>
            </a:r>
            <a:endParaRPr lang="hr-HR" sz="2000" b="1" dirty="0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71789"/>
            <a:ext cx="6336704" cy="475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424" y="1771789"/>
            <a:ext cx="6266928" cy="4701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30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0" name="Group 79"/>
          <p:cNvGrpSpPr/>
          <p:nvPr/>
        </p:nvGrpSpPr>
        <p:grpSpPr>
          <a:xfrm>
            <a:off x="0" y="0"/>
            <a:ext cx="16152097" cy="604168"/>
            <a:chOff x="0" y="0"/>
            <a:chExt cx="16152097" cy="604168"/>
          </a:xfrm>
        </p:grpSpPr>
        <p:cxnSp>
          <p:nvCxnSpPr>
            <p:cNvPr id="81" name="Straight Connector 80"/>
            <p:cNvCxnSpPr>
              <a:stCxn id="91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92" idx="2"/>
              <a:endCxn id="91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>
              <a:stCxn id="93" idx="2"/>
              <a:endCxn id="92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>
              <a:stCxn id="97" idx="2"/>
              <a:endCxn id="93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91" name="Donut 90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92" name="Donut 91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93" name="Donut 92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94" name="Straight Connector 93"/>
            <p:cNvCxnSpPr>
              <a:stCxn id="98" idx="2"/>
              <a:endCxn id="97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>
              <a:stCxn id="99" idx="2"/>
              <a:endCxn id="98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>
              <a:endCxn id="99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Donut 96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98" name="Donut 97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99" name="Donut 98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100" name="TextBox 99"/>
          <p:cNvSpPr txBox="1"/>
          <p:nvPr/>
        </p:nvSpPr>
        <p:spPr>
          <a:xfrm>
            <a:off x="1653424" y="650558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Projektiranje</a:t>
            </a:r>
            <a:endParaRPr lang="hr-HR" dirty="0"/>
          </a:p>
        </p:txBody>
      </p:sp>
      <p:sp>
        <p:nvSpPr>
          <p:cNvPr id="102" name="Oval 101"/>
          <p:cNvSpPr/>
          <p:nvPr/>
        </p:nvSpPr>
        <p:spPr>
          <a:xfrm>
            <a:off x="2308476" y="465960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2" name="TextBox 31"/>
          <p:cNvSpPr txBox="1"/>
          <p:nvPr/>
        </p:nvSpPr>
        <p:spPr>
          <a:xfrm>
            <a:off x="1301737" y="1844824"/>
            <a:ext cx="3981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b="1" dirty="0" smtClean="0"/>
              <a:t>ARHITETKTURA </a:t>
            </a:r>
            <a:r>
              <a:rPr lang="hr-HR" dirty="0" smtClean="0"/>
              <a:t>-</a:t>
            </a:r>
            <a:r>
              <a:rPr lang="hr-HR" b="1" dirty="0" smtClean="0"/>
              <a:t> Kvalitetna ovojnica</a:t>
            </a:r>
            <a:endParaRPr lang="hr-HR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1300755" y="2924944"/>
            <a:ext cx="6110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b="1" dirty="0" smtClean="0"/>
              <a:t>STROJARSTVO </a:t>
            </a:r>
            <a:r>
              <a:rPr lang="hr-HR" dirty="0" smtClean="0"/>
              <a:t>-</a:t>
            </a:r>
            <a:r>
              <a:rPr lang="hr-HR" b="1" dirty="0" smtClean="0"/>
              <a:t> Dizalice topline i aktivacija betonske jezgre</a:t>
            </a:r>
          </a:p>
          <a:p>
            <a:r>
              <a:rPr lang="hr-HR" b="1" dirty="0"/>
              <a:t>	 </a:t>
            </a:r>
            <a:r>
              <a:rPr lang="hr-HR" b="1" dirty="0" smtClean="0"/>
              <a:t>                 ( 70% betonska jezgra | 30% zračni sustav )</a:t>
            </a:r>
            <a:endParaRPr lang="hr-HR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1301737" y="4365104"/>
            <a:ext cx="50958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b="1" dirty="0" smtClean="0"/>
              <a:t>ELEKTOTEHNIKA  - Učinkovita regulirana rasvjeta</a:t>
            </a:r>
          </a:p>
          <a:p>
            <a:r>
              <a:rPr lang="hr-HR" b="1" dirty="0"/>
              <a:t> </a:t>
            </a:r>
            <a:r>
              <a:rPr lang="hr-HR" b="1" dirty="0" smtClean="0"/>
              <a:t>                                    - Zonska regulacija</a:t>
            </a:r>
          </a:p>
          <a:p>
            <a:r>
              <a:rPr lang="hr-HR" b="1" dirty="0"/>
              <a:t> </a:t>
            </a:r>
            <a:r>
              <a:rPr lang="hr-HR" b="1" dirty="0" smtClean="0"/>
              <a:t>                                    - Detekcija prisutnosti</a:t>
            </a:r>
          </a:p>
          <a:p>
            <a:r>
              <a:rPr lang="hr-HR" b="1" dirty="0"/>
              <a:t> </a:t>
            </a:r>
            <a:r>
              <a:rPr lang="hr-HR" b="1" dirty="0" smtClean="0"/>
              <a:t>                                    - CNUS s povratnom vezom</a:t>
            </a:r>
          </a:p>
          <a:p>
            <a:endParaRPr lang="hr-HR" b="1" dirty="0"/>
          </a:p>
        </p:txBody>
      </p:sp>
      <p:pic>
        <p:nvPicPr>
          <p:cNvPr id="28" name="Picture 5" descr="C:\Documents and Settings\All Users\Documents\PREZENTACIJA\slike\018_IMG_2367 Panoram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20" y="2492896"/>
            <a:ext cx="7529390" cy="2992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9" name="TextBox 28"/>
          <p:cNvSpPr txBox="1"/>
          <p:nvPr/>
        </p:nvSpPr>
        <p:spPr>
          <a:xfrm>
            <a:off x="2146614" y="1844824"/>
            <a:ext cx="508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ARHITEKTURA + STROJARSTVO + ELEKTROTEHNIKA </a:t>
            </a:r>
            <a:endParaRPr lang="hr-HR" dirty="0"/>
          </a:p>
        </p:txBody>
      </p:sp>
      <p:sp>
        <p:nvSpPr>
          <p:cNvPr id="30" name="TextBox 29"/>
          <p:cNvSpPr txBox="1"/>
          <p:nvPr/>
        </p:nvSpPr>
        <p:spPr>
          <a:xfrm>
            <a:off x="3058990" y="1403484"/>
            <a:ext cx="3070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/>
              <a:t>MULTIDISCIPLINARNI PRISTUP</a:t>
            </a:r>
            <a:endParaRPr lang="hr-HR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2282527" y="5908630"/>
            <a:ext cx="454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= </a:t>
            </a:r>
            <a:r>
              <a:rPr lang="hr-HR" b="1" dirty="0" smtClean="0"/>
              <a:t>EKONOMIČNO GOSPODARENJE ENERGIJOM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19146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29" grpId="0"/>
      <p:bldP spid="30" grpId="0"/>
      <p:bldP spid="3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xtBox 25"/>
          <p:cNvSpPr txBox="1"/>
          <p:nvPr/>
        </p:nvSpPr>
        <p:spPr>
          <a:xfrm>
            <a:off x="3712118" y="1311702"/>
            <a:ext cx="1685974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STROJARSTVO</a:t>
            </a:r>
            <a:endParaRPr lang="hr-HR" sz="2000" b="1" dirty="0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424" y="1771789"/>
            <a:ext cx="6266928" cy="4701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482" y="1771789"/>
            <a:ext cx="6129682" cy="4597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30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xtBox 25"/>
          <p:cNvSpPr txBox="1"/>
          <p:nvPr/>
        </p:nvSpPr>
        <p:spPr>
          <a:xfrm>
            <a:off x="3712118" y="1311702"/>
            <a:ext cx="1685974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STROJARSTVO</a:t>
            </a:r>
            <a:endParaRPr lang="hr-HR" sz="2000" b="1" dirty="0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482" y="1771789"/>
            <a:ext cx="6129682" cy="4597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5175" y="1808163"/>
            <a:ext cx="7613650" cy="4110037"/>
          </a:xfrm>
          <a:noFill/>
        </p:spPr>
      </p:pic>
    </p:spTree>
    <p:extLst>
      <p:ext uri="{BB962C8B-B14F-4D97-AF65-F5344CB8AC3E}">
        <p14:creationId xmlns:p14="http://schemas.microsoft.com/office/powerpoint/2010/main" val="323730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xtBox 25"/>
          <p:cNvSpPr txBox="1"/>
          <p:nvPr/>
        </p:nvSpPr>
        <p:spPr>
          <a:xfrm>
            <a:off x="3712118" y="1311702"/>
            <a:ext cx="1685974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STROJARSTVO</a:t>
            </a:r>
            <a:endParaRPr lang="hr-HR" sz="2000" b="1" dirty="0"/>
          </a:p>
        </p:txBody>
      </p:sp>
      <p:pic>
        <p:nvPicPr>
          <p:cNvPr id="2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5175" y="1808163"/>
            <a:ext cx="7613650" cy="4110037"/>
          </a:xfrm>
          <a:noFill/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75" y="2062299"/>
            <a:ext cx="7526860" cy="355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30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xtBox 25"/>
          <p:cNvSpPr txBox="1"/>
          <p:nvPr/>
        </p:nvSpPr>
        <p:spPr>
          <a:xfrm>
            <a:off x="3712118" y="1311702"/>
            <a:ext cx="1685974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STROJARSTVO</a:t>
            </a:r>
            <a:endParaRPr lang="hr-HR" sz="2000" b="1" dirty="0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75" y="2062299"/>
            <a:ext cx="7526860" cy="355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2133600"/>
            <a:ext cx="6985000" cy="3932238"/>
          </a:xfrm>
          <a:noFill/>
        </p:spPr>
      </p:pic>
    </p:spTree>
    <p:extLst>
      <p:ext uri="{BB962C8B-B14F-4D97-AF65-F5344CB8AC3E}">
        <p14:creationId xmlns:p14="http://schemas.microsoft.com/office/powerpoint/2010/main" val="323730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xtBox 25"/>
          <p:cNvSpPr txBox="1"/>
          <p:nvPr/>
        </p:nvSpPr>
        <p:spPr>
          <a:xfrm>
            <a:off x="3712118" y="1311702"/>
            <a:ext cx="1685974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STROJARSTVO</a:t>
            </a:r>
            <a:endParaRPr lang="hr-HR" sz="2000" b="1" dirty="0"/>
          </a:p>
        </p:txBody>
      </p:sp>
      <p:pic>
        <p:nvPicPr>
          <p:cNvPr id="2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2133600"/>
            <a:ext cx="6985000" cy="3932238"/>
          </a:xfrm>
          <a:noFill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7875" y="1711349"/>
            <a:ext cx="758825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730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xtBox 25"/>
          <p:cNvSpPr txBox="1"/>
          <p:nvPr/>
        </p:nvSpPr>
        <p:spPr>
          <a:xfrm>
            <a:off x="3712118" y="1311702"/>
            <a:ext cx="1685974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STROJARSTVO</a:t>
            </a:r>
            <a:endParaRPr lang="hr-HR" sz="2000" b="1" dirty="0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7875" y="1711349"/>
            <a:ext cx="7588250" cy="4525963"/>
          </a:xfrm>
          <a:prstGeom prst="rect">
            <a:avLst/>
          </a:prstGeom>
          <a:noFill/>
        </p:spPr>
      </p:pic>
      <p:pic>
        <p:nvPicPr>
          <p:cNvPr id="28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1650" y="1711349"/>
            <a:ext cx="5600700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323730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C:\Documents and Settings\All Users\Documents\PREZENTACIJA\slike\fotografija 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8"/>
          <a:stretch/>
        </p:blipFill>
        <p:spPr bwMode="auto">
          <a:xfrm>
            <a:off x="539551" y="1172746"/>
            <a:ext cx="8060769" cy="539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Documents and Settings\Korisnik\Desktop\Untitled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" r="438"/>
          <a:stretch/>
        </p:blipFill>
        <p:spPr bwMode="auto">
          <a:xfrm>
            <a:off x="539550" y="1146695"/>
            <a:ext cx="8060769" cy="539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6" descr="C:\Documents and Settings\All Users\Documents\PREZENTACIJA\slike\fotografija 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" t="12478" r="865" b="911"/>
          <a:stretch/>
        </p:blipFill>
        <p:spPr bwMode="auto">
          <a:xfrm>
            <a:off x="557733" y="1146695"/>
            <a:ext cx="7997664" cy="540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All Users\Documents\PREZENTACIJA\slike\5D3B4128 Panoram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t="33816" r="1549" b="16935"/>
          <a:stretch/>
        </p:blipFill>
        <p:spPr bwMode="auto">
          <a:xfrm>
            <a:off x="546099" y="1172746"/>
            <a:ext cx="7986340" cy="538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93"/>
          <a:stretch/>
        </p:blipFill>
        <p:spPr bwMode="auto">
          <a:xfrm>
            <a:off x="520699" y="1135658"/>
            <a:ext cx="8034698" cy="543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1200" y="1710000"/>
            <a:ext cx="5598563" cy="452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638879" y="1302604"/>
            <a:ext cx="2068067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ELEKTROTEHNIKA</a:t>
            </a:r>
            <a:endParaRPr lang="hr-HR" sz="20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48" name="TextBox 2047"/>
          <p:cNvSpPr txBox="1"/>
          <p:nvPr/>
        </p:nvSpPr>
        <p:spPr>
          <a:xfrm>
            <a:off x="1690048" y="2204864"/>
            <a:ext cx="3563861" cy="400110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hr-HR" sz="2000" b="1" dirty="0" smtClean="0"/>
              <a:t>El. energija – jedini energent</a:t>
            </a:r>
            <a:endParaRPr lang="hr-HR" sz="2000" b="1" dirty="0"/>
          </a:p>
        </p:txBody>
      </p:sp>
      <p:sp>
        <p:nvSpPr>
          <p:cNvPr id="2057" name="TextBox 2056"/>
          <p:cNvSpPr txBox="1"/>
          <p:nvPr/>
        </p:nvSpPr>
        <p:spPr>
          <a:xfrm>
            <a:off x="1678092" y="5405154"/>
            <a:ext cx="5294976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hr-HR" sz="2000" b="1" dirty="0" smtClean="0"/>
              <a:t>CNUS - Zonska regulacija s povratnom vezom</a:t>
            </a:r>
            <a:endParaRPr lang="hr-HR" sz="2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1691680" y="2940913"/>
            <a:ext cx="1835759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hr-HR" sz="2000" b="1" dirty="0" err="1"/>
              <a:t>Pv</a:t>
            </a:r>
            <a:r>
              <a:rPr lang="hr-HR" sz="2000" b="1" dirty="0"/>
              <a:t> = 350 kW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678092" y="3573016"/>
            <a:ext cx="6154826" cy="707886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hr-HR" sz="2000" b="1" dirty="0" smtClean="0"/>
              <a:t> </a:t>
            </a:r>
            <a:r>
              <a:rPr lang="hr-HR" sz="2000" b="1" dirty="0" err="1" smtClean="0"/>
              <a:t>Visokoučinska</a:t>
            </a:r>
            <a:r>
              <a:rPr lang="hr-HR" sz="2000" b="1" dirty="0" smtClean="0"/>
              <a:t> rasvjeta s  </a:t>
            </a:r>
            <a:r>
              <a:rPr lang="hr-HR" sz="2000" b="1" dirty="0" err="1" smtClean="0"/>
              <a:t>jednogrupnom</a:t>
            </a:r>
            <a:r>
              <a:rPr lang="hr-HR" sz="2000" b="1" dirty="0" smtClean="0"/>
              <a:t> regulacijom</a:t>
            </a:r>
          </a:p>
          <a:p>
            <a:r>
              <a:rPr lang="hr-HR" sz="2000" b="1" dirty="0"/>
              <a:t> </a:t>
            </a:r>
            <a:r>
              <a:rPr lang="hr-HR" sz="2000" b="1" dirty="0" smtClean="0"/>
              <a:t>       i CNUS-om rasvjete</a:t>
            </a:r>
            <a:endParaRPr lang="hr-HR" sz="2000" b="1" dirty="0"/>
          </a:p>
        </p:txBody>
      </p:sp>
      <p:sp>
        <p:nvSpPr>
          <p:cNvPr id="2055" name="TextBox 2054"/>
          <p:cNvSpPr txBox="1"/>
          <p:nvPr/>
        </p:nvSpPr>
        <p:spPr>
          <a:xfrm>
            <a:off x="1690048" y="4669105"/>
            <a:ext cx="6556667" cy="40011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hr-HR" sz="2000" b="1" dirty="0" smtClean="0"/>
              <a:t>Kontrola prisutnosti – kontrola rasvjete i cirkulacije zraka</a:t>
            </a:r>
            <a:endParaRPr lang="hr-HR" sz="2000" b="1" dirty="0"/>
          </a:p>
        </p:txBody>
      </p:sp>
    </p:spTree>
    <p:extLst>
      <p:ext uri="{BB962C8B-B14F-4D97-AF65-F5344CB8AC3E}">
        <p14:creationId xmlns:p14="http://schemas.microsoft.com/office/powerpoint/2010/main" val="149705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048" grpId="0" animBg="1"/>
      <p:bldP spid="2057" grpId="0" animBg="1"/>
      <p:bldP spid="29" grpId="1" animBg="1"/>
      <p:bldP spid="40" grpId="0" animBg="1"/>
      <p:bldP spid="205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Documents and Settings\Korisnik\Desktop\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0" r="780" b="1099"/>
          <a:stretch/>
        </p:blipFill>
        <p:spPr bwMode="auto">
          <a:xfrm>
            <a:off x="539549" y="1167641"/>
            <a:ext cx="7997895" cy="537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nevenka\d\Arhiva\PREZENTACIJA\slike\5D3B4158 Panoram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5" b="51988"/>
          <a:stretch/>
        </p:blipFill>
        <p:spPr bwMode="auto">
          <a:xfrm>
            <a:off x="539550" y="1167641"/>
            <a:ext cx="7997894" cy="537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Documents and Settings\Korisnik\Desktop\Untitled-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" r="438"/>
          <a:stretch/>
        </p:blipFill>
        <p:spPr bwMode="auto">
          <a:xfrm>
            <a:off x="539550" y="1146695"/>
            <a:ext cx="8060769" cy="539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C:\Documents and Settings\Korisnik\Desktop\111123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01602"/>
            <a:ext cx="7560840" cy="525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\\nevenka\d\Arhiva\PREZENTACIJA\slike\shema kontroler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63" y="1755240"/>
            <a:ext cx="7760422" cy="422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Documents and Settings\Korisnik\Desktop\1256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0"/>
          <a:stretch/>
        </p:blipFill>
        <p:spPr bwMode="auto">
          <a:xfrm>
            <a:off x="539550" y="1146694"/>
            <a:ext cx="7997894" cy="537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0716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xtBox 25"/>
          <p:cNvSpPr txBox="1"/>
          <p:nvPr/>
        </p:nvSpPr>
        <p:spPr>
          <a:xfrm>
            <a:off x="3638879" y="1302604"/>
            <a:ext cx="2068067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ELEKTROTEHNIKA</a:t>
            </a:r>
            <a:endParaRPr lang="hr-HR" sz="20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690048" y="2204864"/>
            <a:ext cx="3563861" cy="400110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hr-HR" sz="2000" b="1" dirty="0" smtClean="0"/>
              <a:t>El. energija – jedini energent</a:t>
            </a:r>
            <a:endParaRPr lang="hr-HR" sz="2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694590" y="2935426"/>
            <a:ext cx="1835759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hr-HR" sz="2000" b="1" dirty="0" err="1" smtClean="0"/>
              <a:t>Pv</a:t>
            </a:r>
            <a:r>
              <a:rPr lang="hr-HR" sz="2000" b="1" dirty="0" smtClean="0"/>
              <a:t> = 350 kW</a:t>
            </a:r>
            <a:endParaRPr lang="hr-HR" sz="2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1690048" y="4669105"/>
            <a:ext cx="6556667" cy="40011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hr-HR" sz="2000" b="1" dirty="0" smtClean="0"/>
              <a:t>Kontrola prisutnosti – kontrola rasvjete i cirkulacije zraka</a:t>
            </a:r>
            <a:endParaRPr lang="hr-HR" sz="20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678092" y="5405154"/>
            <a:ext cx="5294976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hr-HR" sz="2000" b="1" dirty="0" smtClean="0"/>
              <a:t>CNUS - Zonska regulacija s povratnom vezom</a:t>
            </a:r>
            <a:endParaRPr lang="hr-HR" sz="20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678092" y="3573016"/>
            <a:ext cx="6154826" cy="707886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hr-HR" sz="2000" b="1" dirty="0" smtClean="0"/>
              <a:t> </a:t>
            </a:r>
            <a:r>
              <a:rPr lang="hr-HR" sz="2000" b="1" dirty="0" err="1" smtClean="0"/>
              <a:t>Visokoučinska</a:t>
            </a:r>
            <a:r>
              <a:rPr lang="hr-HR" sz="2000" b="1" dirty="0" smtClean="0"/>
              <a:t> rasvjeta s  </a:t>
            </a:r>
            <a:r>
              <a:rPr lang="hr-HR" sz="2000" b="1" dirty="0" err="1" smtClean="0"/>
              <a:t>jednogrupnom</a:t>
            </a:r>
            <a:r>
              <a:rPr lang="hr-HR" sz="2000" b="1" dirty="0" smtClean="0"/>
              <a:t> regulacijom</a:t>
            </a:r>
          </a:p>
          <a:p>
            <a:r>
              <a:rPr lang="hr-HR" sz="2000" b="1" dirty="0"/>
              <a:t> </a:t>
            </a:r>
            <a:r>
              <a:rPr lang="hr-HR" sz="2000" b="1" dirty="0" smtClean="0"/>
              <a:t>       i CNUS-om rasvjete</a:t>
            </a:r>
            <a:endParaRPr lang="hr-HR" sz="2000" b="1" dirty="0"/>
          </a:p>
        </p:txBody>
      </p:sp>
    </p:spTree>
    <p:extLst>
      <p:ext uri="{BB962C8B-B14F-4D97-AF65-F5344CB8AC3E}">
        <p14:creationId xmlns:p14="http://schemas.microsoft.com/office/powerpoint/2010/main" val="172648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0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7" name="Straight Connector 6"/>
            <p:cNvCxnSpPr>
              <a:stCxn id="17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9" idx="2"/>
              <a:endCxn id="18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23" idx="2"/>
              <a:endCxn id="19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7" name="Donut 16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9" name="Donut 18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25" idx="2"/>
              <a:endCxn id="24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25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Donut 22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5" name="Donut 24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3822402" y="460103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1266" name="Picture 2" descr="\\ds\data server\DATA\10. RADNI\PREZENTACIJA\SLIKE ELEKTRO 1\fotografija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128" y="1717888"/>
            <a:ext cx="6217920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638879" y="1302604"/>
            <a:ext cx="2068067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ELEKTROTEHNIKA</a:t>
            </a:r>
            <a:endParaRPr lang="hr-HR" sz="2000" b="1" dirty="0"/>
          </a:p>
        </p:txBody>
      </p:sp>
      <p:pic>
        <p:nvPicPr>
          <p:cNvPr id="29" name="Picture 6" descr="C:\Documents and Settings\Korisnik\Desktop\125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0"/>
          <a:stretch/>
        </p:blipFill>
        <p:spPr bwMode="auto">
          <a:xfrm>
            <a:off x="539550" y="1146694"/>
            <a:ext cx="7997894" cy="537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34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\\ds\data server\DATA\10. RADNI\PREZENTACIJA\SLIKE ELEKTRO 1\fotografija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128" y="1717888"/>
            <a:ext cx="6217920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\\ds\data server\DATA\10. RADNI\PREZENTACIJA\ethernet kontrol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10" y="2000867"/>
            <a:ext cx="7630755" cy="416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0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2402" y="460103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xtBox 25"/>
          <p:cNvSpPr txBox="1"/>
          <p:nvPr/>
        </p:nvSpPr>
        <p:spPr>
          <a:xfrm>
            <a:off x="3638879" y="1302604"/>
            <a:ext cx="2068067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ELEKTROTEHNIKA</a:t>
            </a:r>
            <a:endParaRPr lang="hr-HR" sz="2000" b="1" dirty="0"/>
          </a:p>
        </p:txBody>
      </p:sp>
    </p:spTree>
    <p:extLst>
      <p:ext uri="{BB962C8B-B14F-4D97-AF65-F5344CB8AC3E}">
        <p14:creationId xmlns:p14="http://schemas.microsoft.com/office/powerpoint/2010/main" val="286843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C:\Documents and Settings\Korisnik\Desktop\v3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3" b="6360"/>
          <a:stretch/>
        </p:blipFill>
        <p:spPr bwMode="auto">
          <a:xfrm>
            <a:off x="3657599" y="984276"/>
            <a:ext cx="2093339" cy="140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497" y="908721"/>
            <a:ext cx="236981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C:\Documents and Settings\Korisnik\Desktop\v3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" t="4043" r="1632" b="291"/>
          <a:stretch/>
        </p:blipFill>
        <p:spPr bwMode="auto">
          <a:xfrm>
            <a:off x="6012161" y="971576"/>
            <a:ext cx="2088232" cy="138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0"/>
            <a:ext cx="16152097" cy="604168"/>
            <a:chOff x="0" y="0"/>
            <a:chExt cx="16152097" cy="604168"/>
          </a:xfrm>
        </p:grpSpPr>
        <p:cxnSp>
          <p:nvCxnSpPr>
            <p:cNvPr id="4" name="Straight Connector 3"/>
            <p:cNvCxnSpPr>
              <a:stCxn id="14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15" idx="2"/>
              <a:endCxn id="14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stCxn id="16" idx="2"/>
              <a:endCxn id="15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20" idx="2"/>
              <a:endCxn id="16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4" name="Donut 13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5" name="Donut 14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6" name="Donut 15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7" name="Straight Connector 16"/>
            <p:cNvCxnSpPr>
              <a:stCxn id="21" idx="2"/>
              <a:endCxn id="20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22" idx="2"/>
              <a:endCxn id="21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endCxn id="22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Donut 19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1" name="Donut 20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2" name="Donut 21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8" name="Oval 27"/>
          <p:cNvSpPr/>
          <p:nvPr/>
        </p:nvSpPr>
        <p:spPr>
          <a:xfrm>
            <a:off x="2308476" y="465960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31" name="Picture 6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572" y="908721"/>
            <a:ext cx="236981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653424" y="620688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Projektiranje</a:t>
            </a:r>
            <a:endParaRPr lang="hr-HR" dirty="0"/>
          </a:p>
        </p:txBody>
      </p:sp>
      <p:pic>
        <p:nvPicPr>
          <p:cNvPr id="33" name="Picture 2" descr="C:\Documents and Settings\Korisnik\Desktop\v2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41" y="984276"/>
            <a:ext cx="2044276" cy="136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593" y="908720"/>
            <a:ext cx="236981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3932661" y="620688"/>
            <a:ext cx="1499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Predstavljanje</a:t>
            </a:r>
            <a:endParaRPr lang="hr-HR" dirty="0"/>
          </a:p>
        </p:txBody>
      </p:sp>
      <p:sp>
        <p:nvSpPr>
          <p:cNvPr id="37" name="TextBox 36"/>
          <p:cNvSpPr txBox="1"/>
          <p:nvPr/>
        </p:nvSpPr>
        <p:spPr>
          <a:xfrm>
            <a:off x="6143655" y="620688"/>
            <a:ext cx="1901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Završetak projekta</a:t>
            </a:r>
            <a:endParaRPr lang="hr-HR" dirty="0"/>
          </a:p>
        </p:txBody>
      </p:sp>
      <p:sp>
        <p:nvSpPr>
          <p:cNvPr id="40" name="TextBox 39"/>
          <p:cNvSpPr txBox="1"/>
          <p:nvPr/>
        </p:nvSpPr>
        <p:spPr>
          <a:xfrm>
            <a:off x="1301737" y="1844824"/>
            <a:ext cx="3981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b="1" dirty="0" smtClean="0"/>
              <a:t>ARHITETKTURA </a:t>
            </a:r>
            <a:r>
              <a:rPr lang="hr-HR" dirty="0" smtClean="0"/>
              <a:t>-</a:t>
            </a:r>
            <a:r>
              <a:rPr lang="hr-HR" b="1" dirty="0" smtClean="0"/>
              <a:t> Kvalitetna ovojnica</a:t>
            </a:r>
            <a:endParaRPr lang="hr-HR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1300755" y="2924944"/>
            <a:ext cx="6110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b="1" dirty="0" smtClean="0"/>
              <a:t>STROJARSTVO </a:t>
            </a:r>
            <a:r>
              <a:rPr lang="hr-HR" dirty="0" smtClean="0"/>
              <a:t>-</a:t>
            </a:r>
            <a:r>
              <a:rPr lang="hr-HR" b="1" dirty="0" smtClean="0"/>
              <a:t> Dizalice topline i aktivacija betonske jezgre</a:t>
            </a:r>
          </a:p>
          <a:p>
            <a:r>
              <a:rPr lang="hr-HR" b="1" dirty="0"/>
              <a:t>	 </a:t>
            </a:r>
            <a:r>
              <a:rPr lang="hr-HR" b="1" dirty="0" smtClean="0"/>
              <a:t>                 ( 70% betonska jezgra | 30% zračni sustav )</a:t>
            </a:r>
            <a:endParaRPr lang="hr-HR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1301737" y="4365104"/>
            <a:ext cx="50958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b="1" dirty="0" smtClean="0"/>
              <a:t>ELEKTOTEHNIKA  - Učinkovita regulirana rasvjeta</a:t>
            </a:r>
          </a:p>
          <a:p>
            <a:r>
              <a:rPr lang="hr-HR" b="1" dirty="0"/>
              <a:t> </a:t>
            </a:r>
            <a:r>
              <a:rPr lang="hr-HR" b="1" dirty="0" smtClean="0"/>
              <a:t>                                    - Zonska regulacija</a:t>
            </a:r>
          </a:p>
          <a:p>
            <a:r>
              <a:rPr lang="hr-HR" b="1" dirty="0"/>
              <a:t> </a:t>
            </a:r>
            <a:r>
              <a:rPr lang="hr-HR" b="1" dirty="0" smtClean="0"/>
              <a:t>                                    - Detekcija prisutnosti</a:t>
            </a:r>
          </a:p>
          <a:p>
            <a:r>
              <a:rPr lang="hr-HR" b="1" dirty="0"/>
              <a:t> </a:t>
            </a:r>
            <a:r>
              <a:rPr lang="hr-HR" b="1" dirty="0" smtClean="0"/>
              <a:t>                                    - CNUS s povratnom vezom</a:t>
            </a:r>
          </a:p>
          <a:p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294845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22222E-6 L -0.24219 -0.3118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18" y="-1560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7" presetClass="exit" presetSubtype="1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00"/>
                            </p:stCondLst>
                            <p:childTnLst>
                              <p:par>
                                <p:cTn id="4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6" grpId="0"/>
      <p:bldP spid="37" grpId="0"/>
      <p:bldP spid="40" grpId="0"/>
      <p:bldP spid="41" grpId="0"/>
      <p:bldP spid="4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0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822402" y="460103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xtBox 25"/>
          <p:cNvSpPr txBox="1"/>
          <p:nvPr/>
        </p:nvSpPr>
        <p:spPr>
          <a:xfrm>
            <a:off x="3638879" y="1302604"/>
            <a:ext cx="2068067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ELEKTROTEHNIKA</a:t>
            </a:r>
            <a:endParaRPr lang="hr-HR" sz="2000" b="1" dirty="0"/>
          </a:p>
        </p:txBody>
      </p:sp>
      <p:pic>
        <p:nvPicPr>
          <p:cNvPr id="27" name="Picture 2" descr="\\ds\data server\DATA\10. RADNI\PREZENTACIJA\SLIKE ELEKTRO 1\fotografija 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052" y="1717888"/>
            <a:ext cx="6293842" cy="47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\\ds\data server\DATA\10. RADNI\PREZENTACIJA\ethernet kontrol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10" y="2000867"/>
            <a:ext cx="7630755" cy="416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18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\\ds\data server\DATA\10. RADNI\PREZENTACIJA\SLIKE ELEKTRO 1\Vanjska rasvjet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4" b="27204"/>
          <a:stretch/>
        </p:blipFill>
        <p:spPr bwMode="auto">
          <a:xfrm>
            <a:off x="1474375" y="1778781"/>
            <a:ext cx="6122537" cy="459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0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7" name="Straight Connector 6"/>
            <p:cNvCxnSpPr>
              <a:stCxn id="17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9" idx="2"/>
              <a:endCxn id="18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23" idx="2"/>
              <a:endCxn id="19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7" name="Donut 16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9" name="Donut 18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25" idx="2"/>
              <a:endCxn id="24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25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Donut 22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5" name="Donut 24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3822402" y="460103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TextBox 26"/>
          <p:cNvSpPr txBox="1"/>
          <p:nvPr/>
        </p:nvSpPr>
        <p:spPr>
          <a:xfrm>
            <a:off x="3638879" y="1302604"/>
            <a:ext cx="2068067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ELEKTROTEHNIKA</a:t>
            </a:r>
            <a:endParaRPr lang="hr-HR" sz="2000" b="1" dirty="0"/>
          </a:p>
        </p:txBody>
      </p:sp>
      <p:pic>
        <p:nvPicPr>
          <p:cNvPr id="28" name="Picture 2" descr="\\ds\data server\DATA\10. RADNI\PREZENTACIJA\SLIKE ELEKTRO 1\fotografija 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052" y="1717888"/>
            <a:ext cx="6293842" cy="47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67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0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7" name="Straight Connector 6"/>
            <p:cNvCxnSpPr>
              <a:stCxn id="17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9" idx="2"/>
              <a:endCxn id="18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23" idx="2"/>
              <a:endCxn id="19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7" name="Donut 16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9" name="Donut 18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25" idx="2"/>
              <a:endCxn id="24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25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Donut 22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5" name="Donut 24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3822402" y="460103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TextBox 26"/>
          <p:cNvSpPr txBox="1"/>
          <p:nvPr/>
        </p:nvSpPr>
        <p:spPr>
          <a:xfrm>
            <a:off x="3638879" y="1302604"/>
            <a:ext cx="2068067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ELEKTROTEHNIKA</a:t>
            </a:r>
            <a:endParaRPr lang="hr-HR" sz="2000" b="1" dirty="0"/>
          </a:p>
        </p:txBody>
      </p:sp>
      <p:pic>
        <p:nvPicPr>
          <p:cNvPr id="28" name="Picture 2" descr="\\ds\data server\DATA\10. RADNI\PREZENTACIJA\SLIKE ELEKTRO 1\Vanjska rasvjet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4" b="27204"/>
          <a:stretch/>
        </p:blipFill>
        <p:spPr bwMode="auto">
          <a:xfrm>
            <a:off x="1474375" y="1778781"/>
            <a:ext cx="6122537" cy="459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\\ds\data server\DATA\10. RADNI\PREZENTACIJA\SLIKE ELEKTRO 1\Rasvjeta dvorana_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0" b="34602"/>
          <a:stretch/>
        </p:blipFill>
        <p:spPr bwMode="auto">
          <a:xfrm>
            <a:off x="1438760" y="1702713"/>
            <a:ext cx="6211094" cy="480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67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0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7" name="Straight Connector 6"/>
            <p:cNvCxnSpPr>
              <a:stCxn id="17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9" idx="2"/>
              <a:endCxn id="18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23" idx="2"/>
              <a:endCxn id="19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7" name="Donut 16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9" name="Donut 18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25" idx="2"/>
              <a:endCxn id="24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25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Donut 22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5" name="Donut 24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3822402" y="460103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TextBox 26"/>
          <p:cNvSpPr txBox="1"/>
          <p:nvPr/>
        </p:nvSpPr>
        <p:spPr>
          <a:xfrm>
            <a:off x="3638879" y="1302604"/>
            <a:ext cx="2068067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ELEKTROTEHNIKA</a:t>
            </a:r>
            <a:endParaRPr lang="hr-HR" sz="2000" b="1" dirty="0"/>
          </a:p>
        </p:txBody>
      </p:sp>
      <p:pic>
        <p:nvPicPr>
          <p:cNvPr id="28" name="Picture 2" descr="\\ds\data server\DATA\10. RADNI\PREZENTACIJA\SLIKE ELEKTRO 1\Rasvjeta dvorana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0" b="34602"/>
          <a:stretch/>
        </p:blipFill>
        <p:spPr bwMode="auto">
          <a:xfrm>
            <a:off x="1438760" y="1702713"/>
            <a:ext cx="6211094" cy="480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\\ds\data server\DATA\10. RADNI\PREZENTACIJA\SLIKE ELEKTRO\DETEKTOR PRISUTNOSTI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6" t="19788" r="21290" b="26168"/>
          <a:stretch/>
        </p:blipFill>
        <p:spPr bwMode="auto">
          <a:xfrm>
            <a:off x="997065" y="2087672"/>
            <a:ext cx="7094483" cy="392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67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0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7" name="Straight Connector 6"/>
            <p:cNvCxnSpPr>
              <a:stCxn id="17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9" idx="2"/>
              <a:endCxn id="18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23" idx="2"/>
              <a:endCxn id="19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7" name="Donut 16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9" name="Donut 18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25" idx="2"/>
              <a:endCxn id="24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25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Donut 22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5" name="Donut 24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3822402" y="460103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TextBox 26"/>
          <p:cNvSpPr txBox="1"/>
          <p:nvPr/>
        </p:nvSpPr>
        <p:spPr>
          <a:xfrm>
            <a:off x="3638879" y="1302604"/>
            <a:ext cx="2068067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ELEKTROTEHNIKA</a:t>
            </a:r>
            <a:endParaRPr lang="hr-HR" sz="2000" b="1" dirty="0"/>
          </a:p>
        </p:txBody>
      </p:sp>
      <p:pic>
        <p:nvPicPr>
          <p:cNvPr id="28" name="Picture 2" descr="\\ds\data server\DATA\10. RADNI\PREZENTACIJA\SLIKE ELEKTRO\DETEKTOR PRISUTNOST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6" t="19788" r="21290" b="26168"/>
          <a:stretch/>
        </p:blipFill>
        <p:spPr bwMode="auto">
          <a:xfrm>
            <a:off x="997065" y="2087672"/>
            <a:ext cx="7094483" cy="392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\\ds\data server\DATA\10. RADNI\PREZENTACIJA\SLIKE ELEKTRO\DETEKTOR PRISUTNOSTI_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174" r="19149" b="9541"/>
          <a:stretch/>
        </p:blipFill>
        <p:spPr bwMode="auto">
          <a:xfrm>
            <a:off x="1119273" y="1981183"/>
            <a:ext cx="6909111" cy="418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67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0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7" name="Straight Connector 6"/>
            <p:cNvCxnSpPr>
              <a:stCxn id="17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9" idx="2"/>
              <a:endCxn id="18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23" idx="2"/>
              <a:endCxn id="19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7" name="Donut 16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9" name="Donut 18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25" idx="2"/>
              <a:endCxn id="24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25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Donut 22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5" name="Donut 24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3822402" y="460103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TextBox 26"/>
          <p:cNvSpPr txBox="1"/>
          <p:nvPr/>
        </p:nvSpPr>
        <p:spPr>
          <a:xfrm>
            <a:off x="3638879" y="1302604"/>
            <a:ext cx="2068067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ELEKTROTEHNIKA</a:t>
            </a:r>
            <a:endParaRPr lang="hr-HR" sz="2000" b="1" dirty="0"/>
          </a:p>
        </p:txBody>
      </p:sp>
      <p:pic>
        <p:nvPicPr>
          <p:cNvPr id="28" name="Picture 2" descr="\\ds\data server\DATA\10. RADNI\PREZENTACIJA\SLIKE ELEKTRO\DETEKTOR PRISUTNOSTI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174" r="19149" b="9541"/>
          <a:stretch/>
        </p:blipFill>
        <p:spPr bwMode="auto">
          <a:xfrm>
            <a:off x="1119273" y="1981183"/>
            <a:ext cx="6909111" cy="418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\\ds\data server\DATA\10. RADNI\PREZENTACIJA\SLIKE ELEKTRO\RASVJETA DOWNLIGH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3" t="35634" r="25033" b="25408"/>
          <a:stretch/>
        </p:blipFill>
        <p:spPr bwMode="auto">
          <a:xfrm>
            <a:off x="1059814" y="1916832"/>
            <a:ext cx="7203012" cy="43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67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0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7" name="Straight Connector 6"/>
            <p:cNvCxnSpPr>
              <a:stCxn id="17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9" idx="2"/>
              <a:endCxn id="18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23" idx="2"/>
              <a:endCxn id="19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7" name="Donut 16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9" name="Donut 18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25" idx="2"/>
              <a:endCxn id="24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25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Donut 22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5" name="Donut 24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3822402" y="460103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TextBox 26"/>
          <p:cNvSpPr txBox="1"/>
          <p:nvPr/>
        </p:nvSpPr>
        <p:spPr>
          <a:xfrm>
            <a:off x="3638879" y="1302604"/>
            <a:ext cx="2068067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ELEKTROTEHNIKA</a:t>
            </a:r>
            <a:endParaRPr lang="hr-HR" sz="2000" b="1" dirty="0"/>
          </a:p>
        </p:txBody>
      </p:sp>
      <p:pic>
        <p:nvPicPr>
          <p:cNvPr id="28" name="Picture 2" descr="\\ds\data server\DATA\10. RADNI\PREZENTACIJA\SLIKE ELEKTRO\RASVJETA DOWNLIGH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3" t="35634" r="25033" b="25408"/>
          <a:stretch/>
        </p:blipFill>
        <p:spPr bwMode="auto">
          <a:xfrm>
            <a:off x="1059814" y="1916832"/>
            <a:ext cx="7203012" cy="43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75854"/>
            <a:ext cx="6465987" cy="4849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067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0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7" name="Straight Connector 6"/>
            <p:cNvCxnSpPr>
              <a:stCxn id="17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9" idx="2"/>
              <a:endCxn id="18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23" idx="2"/>
              <a:endCxn id="19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7" name="Donut 16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9" name="Donut 18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25" idx="2"/>
              <a:endCxn id="24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25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Donut 22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5" name="Donut 24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3822402" y="460103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TextBox 26"/>
          <p:cNvSpPr txBox="1"/>
          <p:nvPr/>
        </p:nvSpPr>
        <p:spPr>
          <a:xfrm>
            <a:off x="3638879" y="1302604"/>
            <a:ext cx="2068067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ELEKTROTEHNIKA</a:t>
            </a:r>
            <a:endParaRPr lang="hr-HR" sz="2000" b="1" dirty="0"/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75854"/>
            <a:ext cx="6465987" cy="4849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 descr="\\ds\data server\DATA\10. RADNI\PREZENTACIJA\SLIKE ELEKTRO\ekran CNUS rasvje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58700"/>
            <a:ext cx="5248050" cy="469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6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0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7" name="Straight Connector 6"/>
            <p:cNvCxnSpPr>
              <a:stCxn id="17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9" idx="2"/>
              <a:endCxn id="18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23" idx="2"/>
              <a:endCxn id="19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7" name="Donut 16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9" name="Donut 18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25" idx="2"/>
              <a:endCxn id="24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25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Donut 22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5" name="Donut 24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3822402" y="460103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TextBox 26"/>
          <p:cNvSpPr txBox="1"/>
          <p:nvPr/>
        </p:nvSpPr>
        <p:spPr>
          <a:xfrm>
            <a:off x="3638879" y="1302604"/>
            <a:ext cx="2068067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ELEKTROTEHNIKA</a:t>
            </a:r>
            <a:endParaRPr lang="hr-HR" sz="2000" b="1" dirty="0"/>
          </a:p>
        </p:txBody>
      </p:sp>
      <p:pic>
        <p:nvPicPr>
          <p:cNvPr id="29" name="Picture 2" descr="\\ds\data server\DATA\10. RADNI\PREZENTACIJA\SLIKE ELEKTRO\ekran CNUS rasvje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58700"/>
            <a:ext cx="5248050" cy="469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\\ds\data server\DATA\10. RADNI\PREZENTACIJA\SLIKE ELEKTRO\Radne stanice rasvjeta i strojarstv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1" b="14187"/>
          <a:stretch/>
        </p:blipFill>
        <p:spPr bwMode="auto">
          <a:xfrm>
            <a:off x="755576" y="1924380"/>
            <a:ext cx="7633930" cy="424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59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0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7" name="Straight Connector 6"/>
            <p:cNvCxnSpPr>
              <a:stCxn id="17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9" idx="2"/>
              <a:endCxn id="18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23" idx="2"/>
              <a:endCxn id="19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7" name="Donut 16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9" name="Donut 18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25" idx="2"/>
              <a:endCxn id="24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25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Donut 22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5" name="Donut 24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3822402" y="460103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TextBox 26"/>
          <p:cNvSpPr txBox="1"/>
          <p:nvPr/>
        </p:nvSpPr>
        <p:spPr>
          <a:xfrm>
            <a:off x="3638879" y="1302604"/>
            <a:ext cx="2068067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ELEKTROTEHNIKA</a:t>
            </a:r>
            <a:endParaRPr lang="hr-HR" sz="2000" b="1" dirty="0"/>
          </a:p>
        </p:txBody>
      </p:sp>
      <p:pic>
        <p:nvPicPr>
          <p:cNvPr id="28" name="Picture 2" descr="\\ds\data server\DATA\10. RADNI\PREZENTACIJA\SLIKE ELEKTRO\Radne stanice rasvjeta i strojarstv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1" b="14187"/>
          <a:stretch/>
        </p:blipFill>
        <p:spPr bwMode="auto">
          <a:xfrm>
            <a:off x="755576" y="1924380"/>
            <a:ext cx="7633930" cy="424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\\ds\data server\DATA\10. RADNI\PREZENTACIJA\SLIKE ELEKTRO\INFO PUL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6" t="23130" r="8458" b="16568"/>
          <a:stretch/>
        </p:blipFill>
        <p:spPr bwMode="auto">
          <a:xfrm>
            <a:off x="899592" y="1894353"/>
            <a:ext cx="7347015" cy="398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59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0" y="0"/>
            <a:ext cx="16152097" cy="2420889"/>
            <a:chOff x="0" y="0"/>
            <a:chExt cx="16152097" cy="2420889"/>
          </a:xfrm>
        </p:grpSpPr>
        <p:pic>
          <p:nvPicPr>
            <p:cNvPr id="5" name="Picture 4" descr="C:\Documents and Settings\Korisnik\Desktop\v3.gif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4" t="4043" r="1632" b="291"/>
            <a:stretch/>
          </p:blipFill>
          <p:spPr bwMode="auto">
            <a:xfrm>
              <a:off x="6012161" y="971576"/>
              <a:ext cx="2088232" cy="1387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C:\Documents and Settings\Korisnik\Desktop\New Folder\1\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4593" y="908720"/>
              <a:ext cx="2369815" cy="1512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C:\Documents and Settings\Korisnik\Desktop\v3.gif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23" b="6360"/>
            <a:stretch/>
          </p:blipFill>
          <p:spPr bwMode="auto">
            <a:xfrm>
              <a:off x="3657599" y="984276"/>
              <a:ext cx="2093339" cy="1401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6" descr="C:\Documents and Settings\Korisnik\Desktop\New Folder\1\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3497" y="908721"/>
              <a:ext cx="2369815" cy="1512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0" y="0"/>
              <a:ext cx="16152097" cy="604168"/>
              <a:chOff x="0" y="0"/>
              <a:chExt cx="16152097" cy="604168"/>
            </a:xfrm>
          </p:grpSpPr>
          <p:cxnSp>
            <p:nvCxnSpPr>
              <p:cNvPr id="9" name="Straight Connector 8"/>
              <p:cNvCxnSpPr>
                <a:stCxn id="19" idx="2"/>
              </p:cNvCxnSpPr>
              <p:nvPr/>
            </p:nvCxnSpPr>
            <p:spPr>
              <a:xfrm flipH="1">
                <a:off x="0" y="501964"/>
                <a:ext cx="2254480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>
                <a:stCxn id="20" idx="2"/>
                <a:endCxn id="19" idx="6"/>
              </p:cNvCxnSpPr>
              <p:nvPr/>
            </p:nvCxnSpPr>
            <p:spPr>
              <a:xfrm flipH="1" flipV="1">
                <a:off x="2434480" y="501964"/>
                <a:ext cx="2158035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>
                <a:stCxn id="21" idx="2"/>
                <a:endCxn id="20" idx="6"/>
              </p:cNvCxnSpPr>
              <p:nvPr/>
            </p:nvCxnSpPr>
            <p:spPr>
              <a:xfrm flipH="1">
                <a:off x="4772515" y="508066"/>
                <a:ext cx="2162689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>
                <a:stCxn id="25" idx="2"/>
                <a:endCxn id="21" idx="6"/>
              </p:cNvCxnSpPr>
              <p:nvPr/>
            </p:nvCxnSpPr>
            <p:spPr>
              <a:xfrm flipH="1">
                <a:off x="7115204" y="490008"/>
                <a:ext cx="2088629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2018108" y="13088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dirty="0" smtClean="0"/>
                  <a:t>2002</a:t>
                </a:r>
                <a:endParaRPr lang="hr-HR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356143" y="30428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dirty="0" smtClean="0"/>
                  <a:t>2006</a:t>
                </a:r>
                <a:endParaRPr lang="hr-HR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698832" y="42880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dirty="0" smtClean="0"/>
                  <a:t>2007</a:t>
                </a:r>
                <a:endParaRPr lang="hr-HR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967461" y="30428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dirty="0" smtClean="0"/>
                  <a:t>2008</a:t>
                </a:r>
                <a:endParaRPr lang="hr-HR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1305496" y="0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dirty="0" smtClean="0"/>
                  <a:t>2011</a:t>
                </a:r>
                <a:endParaRPr lang="hr-HR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3648185" y="42880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dirty="0" smtClean="0"/>
                  <a:t>2012</a:t>
                </a:r>
                <a:endParaRPr lang="hr-HR" dirty="0"/>
              </a:p>
            </p:txBody>
          </p:sp>
          <p:sp>
            <p:nvSpPr>
              <p:cNvPr id="19" name="Donut 18"/>
              <p:cNvSpPr/>
              <p:nvPr/>
            </p:nvSpPr>
            <p:spPr>
              <a:xfrm>
                <a:off x="2254480" y="411964"/>
                <a:ext cx="180000" cy="180000"/>
              </a:xfrm>
              <a:prstGeom prst="donut">
                <a:avLst>
                  <a:gd name="adj" fmla="val 833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Donut 19"/>
              <p:cNvSpPr/>
              <p:nvPr/>
            </p:nvSpPr>
            <p:spPr>
              <a:xfrm>
                <a:off x="4592515" y="424168"/>
                <a:ext cx="180000" cy="180000"/>
              </a:xfrm>
              <a:prstGeom prst="donut">
                <a:avLst>
                  <a:gd name="adj" fmla="val 833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Donut 20"/>
              <p:cNvSpPr/>
              <p:nvPr/>
            </p:nvSpPr>
            <p:spPr>
              <a:xfrm>
                <a:off x="6935204" y="418066"/>
                <a:ext cx="180000" cy="180000"/>
              </a:xfrm>
              <a:prstGeom prst="donut">
                <a:avLst>
                  <a:gd name="adj" fmla="val 833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2" name="Straight Connector 21"/>
              <p:cNvCxnSpPr>
                <a:stCxn id="26" idx="2"/>
                <a:endCxn id="25" idx="6"/>
              </p:cNvCxnSpPr>
              <p:nvPr/>
            </p:nvCxnSpPr>
            <p:spPr>
              <a:xfrm flipH="1" flipV="1">
                <a:off x="9383833" y="490008"/>
                <a:ext cx="2158035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>
                <a:stCxn id="27" idx="2"/>
                <a:endCxn id="26" idx="6"/>
              </p:cNvCxnSpPr>
              <p:nvPr/>
            </p:nvCxnSpPr>
            <p:spPr>
              <a:xfrm flipH="1">
                <a:off x="11721868" y="496110"/>
                <a:ext cx="2162689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endCxn id="27" idx="6"/>
              </p:cNvCxnSpPr>
              <p:nvPr/>
            </p:nvCxnSpPr>
            <p:spPr>
              <a:xfrm flipH="1">
                <a:off x="14064557" y="477341"/>
                <a:ext cx="2087540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Donut 24"/>
              <p:cNvSpPr/>
              <p:nvPr/>
            </p:nvSpPr>
            <p:spPr>
              <a:xfrm>
                <a:off x="9203833" y="400008"/>
                <a:ext cx="180000" cy="180000"/>
              </a:xfrm>
              <a:prstGeom prst="donut">
                <a:avLst>
                  <a:gd name="adj" fmla="val 833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Donut 25"/>
              <p:cNvSpPr/>
              <p:nvPr/>
            </p:nvSpPr>
            <p:spPr>
              <a:xfrm>
                <a:off x="11541868" y="412212"/>
                <a:ext cx="180000" cy="180000"/>
              </a:xfrm>
              <a:prstGeom prst="donut">
                <a:avLst>
                  <a:gd name="adj" fmla="val 833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Donut 26"/>
              <p:cNvSpPr/>
              <p:nvPr/>
            </p:nvSpPr>
            <p:spPr>
              <a:xfrm>
                <a:off x="13884557" y="406110"/>
                <a:ext cx="180000" cy="180000"/>
              </a:xfrm>
              <a:prstGeom prst="donut">
                <a:avLst>
                  <a:gd name="adj" fmla="val 833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3932661" y="620688"/>
              <a:ext cx="14997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Predstavljanje</a:t>
              </a:r>
              <a:endParaRPr lang="hr-HR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43655" y="620688"/>
              <a:ext cx="19016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Završetak projekta</a:t>
              </a:r>
              <a:endParaRPr lang="hr-HR" dirty="0"/>
            </a:p>
          </p:txBody>
        </p:sp>
      </p:grpSp>
      <p:pic>
        <p:nvPicPr>
          <p:cNvPr id="36" name="Picture 35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545" y="908719"/>
            <a:ext cx="236981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Documents and Settings\Korisnik\Desktop\vr54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634" y="964517"/>
            <a:ext cx="2094710" cy="139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Documents and Settings\Korisnik\Desktop\v2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41" y="984276"/>
            <a:ext cx="2044276" cy="136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572" y="908721"/>
            <a:ext cx="236981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653424" y="620688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Projektiranje</a:t>
            </a:r>
            <a:endParaRPr lang="hr-HR" dirty="0"/>
          </a:p>
        </p:txBody>
      </p:sp>
      <p:sp>
        <p:nvSpPr>
          <p:cNvPr id="34" name="Oval 33"/>
          <p:cNvSpPr/>
          <p:nvPr/>
        </p:nvSpPr>
        <p:spPr>
          <a:xfrm>
            <a:off x="1864530" y="4734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8" name="TextBox 37"/>
          <p:cNvSpPr txBox="1"/>
          <p:nvPr/>
        </p:nvSpPr>
        <p:spPr>
          <a:xfrm>
            <a:off x="5629948" y="620688"/>
            <a:ext cx="1982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Realizacija projekta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7218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7" presetClass="exit" presetSubtype="1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11111E-6 L -0.30434 1.11111E-6 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4" grpId="0" animBg="1"/>
      <p:bldP spid="3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0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7" name="Straight Connector 6"/>
            <p:cNvCxnSpPr>
              <a:stCxn id="17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9" idx="2"/>
              <a:endCxn id="18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23" idx="2"/>
              <a:endCxn id="19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7" name="Donut 16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9" name="Donut 18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25" idx="2"/>
              <a:endCxn id="24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25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Donut 22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5" name="Donut 24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3822402" y="460103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TextBox 26"/>
          <p:cNvSpPr txBox="1"/>
          <p:nvPr/>
        </p:nvSpPr>
        <p:spPr>
          <a:xfrm>
            <a:off x="3638879" y="1302604"/>
            <a:ext cx="2068067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ELEKTROTEHNIKA</a:t>
            </a:r>
            <a:endParaRPr lang="hr-HR" sz="2000" b="1" dirty="0"/>
          </a:p>
        </p:txBody>
      </p:sp>
      <p:pic>
        <p:nvPicPr>
          <p:cNvPr id="28" name="Picture 2" descr="\\ds\data server\DATA\10. RADNI\PREZENTACIJA\SLIKE ELEKTRO\INFO PUL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6" t="23130" r="8458" b="16568"/>
          <a:stretch/>
        </p:blipFill>
        <p:spPr bwMode="auto">
          <a:xfrm>
            <a:off x="899592" y="1894353"/>
            <a:ext cx="7347015" cy="398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\\ds\data server\DATA\10. RADNI\PREZENTACIJA\SLIKE ELEKTRO\Prostor GR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82"/>
          <a:stretch/>
        </p:blipFill>
        <p:spPr bwMode="auto">
          <a:xfrm>
            <a:off x="818729" y="1691460"/>
            <a:ext cx="7549119" cy="447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59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0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7" name="Straight Connector 6"/>
            <p:cNvCxnSpPr>
              <a:stCxn id="17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9" idx="2"/>
              <a:endCxn id="18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23" idx="2"/>
              <a:endCxn id="19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7" name="Donut 16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9" name="Donut 18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25" idx="2"/>
              <a:endCxn id="24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25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Donut 22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5" name="Donut 24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3822402" y="460103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TextBox 26"/>
          <p:cNvSpPr txBox="1"/>
          <p:nvPr/>
        </p:nvSpPr>
        <p:spPr>
          <a:xfrm>
            <a:off x="3638879" y="1302604"/>
            <a:ext cx="2068067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ELEKTROTEHNIKA</a:t>
            </a:r>
            <a:endParaRPr lang="hr-HR" sz="2000" b="1" dirty="0"/>
          </a:p>
        </p:txBody>
      </p:sp>
      <p:pic>
        <p:nvPicPr>
          <p:cNvPr id="28" name="Picture 2" descr="\\ds\data server\DATA\10. RADNI\PREZENTACIJA\SLIKE ELEKTRO\Prostor GR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82"/>
          <a:stretch/>
        </p:blipFill>
        <p:spPr bwMode="auto">
          <a:xfrm>
            <a:off x="818729" y="1691460"/>
            <a:ext cx="7549119" cy="447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\\ds\data server\DATA\10. RADNI\PREZENTACIJA\SLIKE ELEKTRO\GR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5"/>
          <a:stretch/>
        </p:blipFill>
        <p:spPr bwMode="auto">
          <a:xfrm>
            <a:off x="773452" y="1707285"/>
            <a:ext cx="7673993" cy="431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59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0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7" name="Straight Connector 6"/>
            <p:cNvCxnSpPr>
              <a:stCxn id="17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9" idx="2"/>
              <a:endCxn id="18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23" idx="2"/>
              <a:endCxn id="19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7" name="Donut 16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9" name="Donut 18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25" idx="2"/>
              <a:endCxn id="24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25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Donut 22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5" name="Donut 24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3822402" y="460103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TextBox 26"/>
          <p:cNvSpPr txBox="1"/>
          <p:nvPr/>
        </p:nvSpPr>
        <p:spPr>
          <a:xfrm>
            <a:off x="3638879" y="1302604"/>
            <a:ext cx="2068067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ELEKTROTEHNIKA</a:t>
            </a:r>
            <a:endParaRPr lang="hr-HR" sz="2000" b="1" dirty="0"/>
          </a:p>
        </p:txBody>
      </p:sp>
      <p:pic>
        <p:nvPicPr>
          <p:cNvPr id="28" name="Picture 2" descr="\\ds\data server\DATA\10. RADNI\PREZENTACIJA\SLIKE ELEKTRO\GR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5"/>
          <a:stretch/>
        </p:blipFill>
        <p:spPr bwMode="auto">
          <a:xfrm>
            <a:off x="773452" y="1707285"/>
            <a:ext cx="7673993" cy="431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\\ds\data server\DATA\10. RADNI\PREZENTACIJA\SLIKE ELEKTRO\Glavno napajanj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2" t="-1012" r="13728" b="1012"/>
          <a:stretch/>
        </p:blipFill>
        <p:spPr bwMode="auto">
          <a:xfrm>
            <a:off x="3479449" y="1628799"/>
            <a:ext cx="2386925" cy="481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59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0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7" name="Straight Connector 6"/>
            <p:cNvCxnSpPr>
              <a:stCxn id="17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9" idx="2"/>
              <a:endCxn id="18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23" idx="2"/>
              <a:endCxn id="19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7" name="Donut 16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9" name="Donut 18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25" idx="2"/>
              <a:endCxn id="24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25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Donut 22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5" name="Donut 24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3822402" y="460103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TextBox 26"/>
          <p:cNvSpPr txBox="1"/>
          <p:nvPr/>
        </p:nvSpPr>
        <p:spPr>
          <a:xfrm>
            <a:off x="3638879" y="1302604"/>
            <a:ext cx="2068067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ELEKTROTEHNIKA</a:t>
            </a:r>
            <a:endParaRPr lang="hr-HR" sz="2000" b="1" dirty="0"/>
          </a:p>
        </p:txBody>
      </p:sp>
      <p:pic>
        <p:nvPicPr>
          <p:cNvPr id="24578" name="Picture 2" descr="\\ds\data server\DATA\10. RADNI\PREZENTACIJA\SLIKE ELEKTRO\Agregat 160 kV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677" y="1702715"/>
            <a:ext cx="6338683" cy="475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\\ds\data server\DATA\10. RADNI\PREZENTACIJA\SLIKE ELEKTRO\Glavno napajanj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2" t="-1012" r="13728" b="1012"/>
          <a:stretch/>
        </p:blipFill>
        <p:spPr bwMode="auto">
          <a:xfrm>
            <a:off x="3479449" y="1628799"/>
            <a:ext cx="2386925" cy="481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59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0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7" name="Straight Connector 6"/>
            <p:cNvCxnSpPr>
              <a:stCxn id="17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9" idx="2"/>
              <a:endCxn id="18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23" idx="2"/>
              <a:endCxn id="19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7" name="Donut 16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9" name="Donut 18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25" idx="2"/>
              <a:endCxn id="24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25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Donut 22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5" name="Donut 24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3822402" y="460103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TextBox 26"/>
          <p:cNvSpPr txBox="1"/>
          <p:nvPr/>
        </p:nvSpPr>
        <p:spPr>
          <a:xfrm>
            <a:off x="3638879" y="1302604"/>
            <a:ext cx="2068067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ELEKTROTEHNIKA</a:t>
            </a:r>
            <a:endParaRPr lang="hr-HR" sz="2000" b="1" dirty="0"/>
          </a:p>
        </p:txBody>
      </p:sp>
      <p:pic>
        <p:nvPicPr>
          <p:cNvPr id="28" name="Picture 2" descr="\\ds\data server\DATA\10. RADNI\PREZENTACIJA\SLIKE ELEKTRO\Agregat 160 kV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677" y="1702715"/>
            <a:ext cx="6338683" cy="475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\\ds\data server\DATA\10. RADNI\PREZENTACIJA\SLIKE ELEKTRO\RO Menerg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677" y="1702713"/>
            <a:ext cx="6338683" cy="475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59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0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7" name="Straight Connector 6"/>
            <p:cNvCxnSpPr>
              <a:stCxn id="17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9" idx="2"/>
              <a:endCxn id="18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23" idx="2"/>
              <a:endCxn id="19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7" name="Donut 16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9" name="Donut 18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25" idx="2"/>
              <a:endCxn id="24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25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Donut 22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5" name="Donut 24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3822402" y="460103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TextBox 26"/>
          <p:cNvSpPr txBox="1"/>
          <p:nvPr/>
        </p:nvSpPr>
        <p:spPr>
          <a:xfrm>
            <a:off x="3638879" y="1302604"/>
            <a:ext cx="2068067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ELEKTROTEHNIKA</a:t>
            </a:r>
            <a:endParaRPr lang="hr-HR" sz="2000" b="1" dirty="0"/>
          </a:p>
        </p:txBody>
      </p:sp>
      <p:pic>
        <p:nvPicPr>
          <p:cNvPr id="28" name="Picture 2" descr="\\ds\data server\DATA\10. RADNI\PREZENTACIJA\SLIKE ELEKTRO\RO Menerg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677" y="1702713"/>
            <a:ext cx="6338683" cy="475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\\ds\data server\DATA\10. RADNI\PREZENTACIJA\SLIKE ELEKTRO\Dizalice topline MENERGA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14849"/>
            <a:ext cx="6322503" cy="474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40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0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7" name="Straight Connector 6"/>
            <p:cNvCxnSpPr>
              <a:stCxn id="17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9" idx="2"/>
              <a:endCxn id="18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23" idx="2"/>
              <a:endCxn id="19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7" name="Donut 16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9" name="Donut 18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25" idx="2"/>
              <a:endCxn id="24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25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Donut 22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5" name="Donut 24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3822402" y="460103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TextBox 26"/>
          <p:cNvSpPr txBox="1"/>
          <p:nvPr/>
        </p:nvSpPr>
        <p:spPr>
          <a:xfrm>
            <a:off x="3638879" y="1302604"/>
            <a:ext cx="2068067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ELEKTROTEHNIKA</a:t>
            </a:r>
            <a:endParaRPr lang="hr-HR" sz="2000" b="1" dirty="0"/>
          </a:p>
        </p:txBody>
      </p:sp>
      <p:pic>
        <p:nvPicPr>
          <p:cNvPr id="28" name="Picture 2" descr="\\ds\data server\DATA\10. RADNI\PREZENTACIJA\SLIKE ELEKTRO\Dizalice topline MENERGA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14849"/>
            <a:ext cx="6322503" cy="474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\\ds\data server\DATA\10. RADNI\PREZENTACIJA\SLIKE ELEKTRO\DDC-Menerg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8202"/>
          <a:stretch/>
        </p:blipFill>
        <p:spPr bwMode="auto">
          <a:xfrm>
            <a:off x="1685521" y="1726943"/>
            <a:ext cx="5910815" cy="465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40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0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7" name="Straight Connector 6"/>
            <p:cNvCxnSpPr>
              <a:stCxn id="17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9" idx="2"/>
              <a:endCxn id="18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23" idx="2"/>
              <a:endCxn id="19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7" name="Donut 16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9" name="Donut 18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25" idx="2"/>
              <a:endCxn id="24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25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Donut 22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5" name="Donut 24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3822402" y="460103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TextBox 26"/>
          <p:cNvSpPr txBox="1"/>
          <p:nvPr/>
        </p:nvSpPr>
        <p:spPr>
          <a:xfrm>
            <a:off x="3638879" y="1302604"/>
            <a:ext cx="2068067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ELEKTROTEHNIKA</a:t>
            </a:r>
            <a:endParaRPr lang="hr-HR" sz="2000" b="1" dirty="0"/>
          </a:p>
        </p:txBody>
      </p:sp>
      <p:pic>
        <p:nvPicPr>
          <p:cNvPr id="28" name="Picture 2" descr="\\ds\data server\DATA\10. RADNI\PREZENTACIJA\SLIKE ELEKTRO\DDC-Menerg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8202"/>
          <a:stretch/>
        </p:blipFill>
        <p:spPr bwMode="auto">
          <a:xfrm>
            <a:off x="1685521" y="1726943"/>
            <a:ext cx="5910815" cy="465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\\ds\data server\DATA\10. RADNI\PREZENTACIJA\SLIKE ELEKTRO\ELEKTRO SOB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1" b="27950"/>
          <a:stretch/>
        </p:blipFill>
        <p:spPr bwMode="auto">
          <a:xfrm>
            <a:off x="1691680" y="1780173"/>
            <a:ext cx="5895063" cy="460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40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0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7" name="Straight Connector 6"/>
            <p:cNvCxnSpPr>
              <a:stCxn id="17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9" idx="2"/>
              <a:endCxn id="18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23" idx="2"/>
              <a:endCxn id="19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7" name="Donut 16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9" name="Donut 18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25" idx="2"/>
              <a:endCxn id="24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25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Donut 22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5" name="Donut 24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3822402" y="460103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TextBox 26"/>
          <p:cNvSpPr txBox="1"/>
          <p:nvPr/>
        </p:nvSpPr>
        <p:spPr>
          <a:xfrm>
            <a:off x="3638879" y="1302604"/>
            <a:ext cx="2068067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ELEKTROTEHNIKA</a:t>
            </a:r>
            <a:endParaRPr lang="hr-HR" sz="2000" b="1" dirty="0"/>
          </a:p>
        </p:txBody>
      </p:sp>
      <p:pic>
        <p:nvPicPr>
          <p:cNvPr id="28" name="Picture 2" descr="\\ds\data server\DATA\10. RADNI\PREZENTACIJA\SLIKE ELEKTRO\ELEKTRO SOB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1" b="27950"/>
          <a:stretch/>
        </p:blipFill>
        <p:spPr bwMode="auto">
          <a:xfrm>
            <a:off x="1691680" y="1780173"/>
            <a:ext cx="5895063" cy="460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\\ds\data server\DATA\10. RADNI\PREZENTACIJA\SLIKE ELEKTRO\Katni R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26"/>
          <a:stretch/>
        </p:blipFill>
        <p:spPr bwMode="auto">
          <a:xfrm>
            <a:off x="1043608" y="1772816"/>
            <a:ext cx="7126168" cy="456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40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0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7" name="Straight Connector 6"/>
            <p:cNvCxnSpPr>
              <a:stCxn id="17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9" idx="2"/>
              <a:endCxn id="18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23" idx="2"/>
              <a:endCxn id="19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7" name="Donut 16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9" name="Donut 18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25" idx="2"/>
              <a:endCxn id="24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25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Donut 22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5" name="Donut 24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3822402" y="460103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TextBox 26"/>
          <p:cNvSpPr txBox="1"/>
          <p:nvPr/>
        </p:nvSpPr>
        <p:spPr>
          <a:xfrm>
            <a:off x="3638879" y="1302604"/>
            <a:ext cx="2068067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ELEKTROTEHNIKA</a:t>
            </a:r>
            <a:endParaRPr lang="hr-HR" sz="2000" b="1" dirty="0"/>
          </a:p>
        </p:txBody>
      </p:sp>
      <p:pic>
        <p:nvPicPr>
          <p:cNvPr id="28" name="Picture 2" descr="\\ds\data server\DATA\10. RADNI\PREZENTACIJA\SLIKE ELEKTRO\Katni R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26"/>
          <a:stretch/>
        </p:blipFill>
        <p:spPr bwMode="auto">
          <a:xfrm>
            <a:off x="1043608" y="1772816"/>
            <a:ext cx="7126168" cy="456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\\ds\data server\DATA\10. RADNI\PREZENTACIJA\SLIKE ELEKTRO\Katni RO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3"/>
          <a:stretch/>
        </p:blipFill>
        <p:spPr bwMode="auto">
          <a:xfrm>
            <a:off x="789795" y="1702714"/>
            <a:ext cx="7421278" cy="469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40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Documents and Settings\Korisnik\Desktop\vr5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634" y="964517"/>
            <a:ext cx="2094710" cy="139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C:\Documents and Settings\Korisnik\Desktop\v3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" t="4043" r="1632" b="291"/>
          <a:stretch/>
        </p:blipFill>
        <p:spPr bwMode="auto">
          <a:xfrm>
            <a:off x="3236186" y="971573"/>
            <a:ext cx="2088232" cy="138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Documents and Settings\Korisnik\Desktop\v3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3" b="6360"/>
          <a:stretch/>
        </p:blipFill>
        <p:spPr bwMode="auto">
          <a:xfrm>
            <a:off x="881624" y="984273"/>
            <a:ext cx="2093339" cy="140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618" y="908717"/>
            <a:ext cx="236981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22" y="908718"/>
            <a:ext cx="236981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2775975" y="-3"/>
            <a:ext cx="16152097" cy="604168"/>
            <a:chOff x="0" y="0"/>
            <a:chExt cx="16152097" cy="604168"/>
          </a:xfrm>
        </p:grpSpPr>
        <p:cxnSp>
          <p:nvCxnSpPr>
            <p:cNvPr id="9" name="Straight Connector 8"/>
            <p:cNvCxnSpPr>
              <a:stCxn id="19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20" idx="2"/>
              <a:endCxn id="19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21" idx="2"/>
              <a:endCxn id="20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25" idx="2"/>
              <a:endCxn id="21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9" name="Donut 18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0" name="Donut 19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1" name="Donut 20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22" name="Straight Connector 21"/>
            <p:cNvCxnSpPr>
              <a:stCxn id="26" idx="2"/>
              <a:endCxn id="25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27" idx="2"/>
              <a:endCxn id="26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endCxn id="27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Donut 24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6" name="Donut 25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7" name="Donut 26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156687" y="620688"/>
            <a:ext cx="1499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Predstavljanje</a:t>
            </a:r>
            <a:endParaRPr lang="hr-HR" dirty="0"/>
          </a:p>
        </p:txBody>
      </p:sp>
      <p:sp>
        <p:nvSpPr>
          <p:cNvPr id="30" name="TextBox 29"/>
          <p:cNvSpPr txBox="1"/>
          <p:nvPr/>
        </p:nvSpPr>
        <p:spPr>
          <a:xfrm>
            <a:off x="3367681" y="620688"/>
            <a:ext cx="1901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Završetak projekta</a:t>
            </a:r>
            <a:endParaRPr lang="hr-HR" dirty="0"/>
          </a:p>
        </p:txBody>
      </p:sp>
      <p:sp>
        <p:nvSpPr>
          <p:cNvPr id="31" name="Oval 30"/>
          <p:cNvSpPr/>
          <p:nvPr/>
        </p:nvSpPr>
        <p:spPr>
          <a:xfrm>
            <a:off x="1870536" y="476437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35" name="Picture 34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545" y="908719"/>
            <a:ext cx="236981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5629948" y="620688"/>
            <a:ext cx="1982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Realizacija projekta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8430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7" presetClass="exit" presetSubtype="1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7" presetClass="exit" presetSubtype="1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"/>
                            </p:stCondLst>
                            <p:childTnLst>
                              <p:par>
                                <p:cTn id="26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85185E-6 L 0.27344 0.31736 " pathEditMode="relative" rAng="0" ptsTypes="AA">
                                      <p:cBhvr>
                                        <p:cTn id="27" dur="1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63" y="1585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59259E-6 L 0.27396 0.32037 " pathEditMode="relative" rAng="0" ptsTypes="AA">
                                      <p:cBhvr>
                                        <p:cTn id="29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98" y="1601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1700" fill="hold"/>
                                        <p:tgtEl>
                                          <p:spTgt spid="3"/>
                                        </p:tgtEl>
                                      </p:cBhvr>
                                      <p:by x="387000" y="387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1700" fill="hold"/>
                                        <p:tgtEl>
                                          <p:spTgt spid="6"/>
                                        </p:tgtEl>
                                      </p:cBhvr>
                                      <p:by x="387000" y="387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1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7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0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7" name="Straight Connector 6"/>
            <p:cNvCxnSpPr>
              <a:stCxn id="17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9" idx="2"/>
              <a:endCxn id="18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23" idx="2"/>
              <a:endCxn id="19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7" name="Donut 16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9" name="Donut 18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25" idx="2"/>
              <a:endCxn id="24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25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Donut 22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5" name="Donut 24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3822402" y="460103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TextBox 26"/>
          <p:cNvSpPr txBox="1"/>
          <p:nvPr/>
        </p:nvSpPr>
        <p:spPr>
          <a:xfrm>
            <a:off x="3638879" y="1302604"/>
            <a:ext cx="2068067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ELEKTROTEHNIKA</a:t>
            </a:r>
            <a:endParaRPr lang="hr-HR" sz="2000" b="1" dirty="0"/>
          </a:p>
        </p:txBody>
      </p:sp>
      <p:pic>
        <p:nvPicPr>
          <p:cNvPr id="28" name="Picture 2" descr="\\ds\data server\DATA\10. RADNI\PREZENTACIJA\SLIKE ELEKTRO\Katni RO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3"/>
          <a:stretch/>
        </p:blipFill>
        <p:spPr bwMode="auto">
          <a:xfrm>
            <a:off x="789795" y="1702714"/>
            <a:ext cx="7421278" cy="469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\\ds\data server\DATA\10. RADNI\PREZENTACIJA\SLIKE ELEKTRO\VRATA R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65"/>
          <a:stretch/>
        </p:blipFill>
        <p:spPr bwMode="auto">
          <a:xfrm>
            <a:off x="1891437" y="1633407"/>
            <a:ext cx="6094797" cy="480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40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0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7" name="Straight Connector 6"/>
            <p:cNvCxnSpPr>
              <a:stCxn id="17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9" idx="2"/>
              <a:endCxn id="18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23" idx="2"/>
              <a:endCxn id="19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7" name="Donut 16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9" name="Donut 18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25" idx="2"/>
              <a:endCxn id="24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25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Donut 22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5" name="Donut 24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3822402" y="460103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TextBox 26"/>
          <p:cNvSpPr txBox="1"/>
          <p:nvPr/>
        </p:nvSpPr>
        <p:spPr>
          <a:xfrm>
            <a:off x="3638879" y="1302604"/>
            <a:ext cx="2068067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ELEKTROTEHNIKA</a:t>
            </a:r>
            <a:endParaRPr lang="hr-HR" sz="2000" b="1" dirty="0"/>
          </a:p>
        </p:txBody>
      </p:sp>
      <p:pic>
        <p:nvPicPr>
          <p:cNvPr id="29" name="Picture 2" descr="\\ds\data server\DATA\10. RADNI\PREZENTACIJA\SLIKE ELEKTRO\VRATA R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65"/>
          <a:stretch/>
        </p:blipFill>
        <p:spPr bwMode="auto">
          <a:xfrm>
            <a:off x="1891437" y="1633407"/>
            <a:ext cx="6094797" cy="480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\\ds\data server\DATA\10. RADNI\PREZENTACIJA\SLIKE ELEKTRO\DDC ORM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829" y="1700808"/>
            <a:ext cx="6221523" cy="466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00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0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7" name="Straight Connector 6"/>
            <p:cNvCxnSpPr>
              <a:stCxn id="17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9" idx="2"/>
              <a:endCxn id="18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23" idx="2"/>
              <a:endCxn id="19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7" name="Donut 16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9" name="Donut 18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25" idx="2"/>
              <a:endCxn id="24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25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Donut 22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5" name="Donut 24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3822402" y="460103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TextBox 26"/>
          <p:cNvSpPr txBox="1"/>
          <p:nvPr/>
        </p:nvSpPr>
        <p:spPr>
          <a:xfrm>
            <a:off x="3638879" y="1302604"/>
            <a:ext cx="2068067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ELEKTROTEHNIKA</a:t>
            </a:r>
            <a:endParaRPr lang="hr-HR" sz="2000" b="1" dirty="0"/>
          </a:p>
        </p:txBody>
      </p:sp>
      <p:pic>
        <p:nvPicPr>
          <p:cNvPr id="29" name="Picture 2" descr="\\ds\data server\DATA\10. RADNI\PREZENTACIJA\SLIKE ELEKTRO\DDC ORM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829" y="1700808"/>
            <a:ext cx="6221523" cy="466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\\ds\data server\DATA\10. RADNI\PREZENTACIJA\SLIKE ELEKTRO\DDC OPREM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8" b="22062"/>
          <a:stretch/>
        </p:blipFill>
        <p:spPr bwMode="auto">
          <a:xfrm>
            <a:off x="1947803" y="1718463"/>
            <a:ext cx="5450218" cy="463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67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0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7" name="Straight Connector 6"/>
            <p:cNvCxnSpPr>
              <a:stCxn id="17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9" idx="2"/>
              <a:endCxn id="18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23" idx="2"/>
              <a:endCxn id="19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7" name="Donut 16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9" name="Donut 18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25" idx="2"/>
              <a:endCxn id="24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25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Donut 22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5" name="Donut 24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3822402" y="460103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TextBox 26"/>
          <p:cNvSpPr txBox="1"/>
          <p:nvPr/>
        </p:nvSpPr>
        <p:spPr>
          <a:xfrm>
            <a:off x="3638879" y="1302604"/>
            <a:ext cx="2068067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ELEKTROTEHNIKA</a:t>
            </a:r>
            <a:endParaRPr lang="hr-HR" sz="2000" b="1" dirty="0"/>
          </a:p>
        </p:txBody>
      </p:sp>
      <p:pic>
        <p:nvPicPr>
          <p:cNvPr id="28" name="Picture 2" descr="\\ds\data server\DATA\10. RADNI\PREZENTACIJA\SLIKE ELEKTRO\DDC OPREM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8" b="22062"/>
          <a:stretch/>
        </p:blipFill>
        <p:spPr bwMode="auto">
          <a:xfrm>
            <a:off x="1947803" y="1718463"/>
            <a:ext cx="5450218" cy="463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\\ds\data server\DATA\10. RADNI\PREZENTACIJA\SLIKE ELEKTRO\A-D KONVENTE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09"/>
          <a:stretch/>
        </p:blipFill>
        <p:spPr bwMode="auto">
          <a:xfrm>
            <a:off x="1764312" y="1736829"/>
            <a:ext cx="5688008" cy="457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46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124744"/>
            <a:ext cx="8059664" cy="542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0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7" name="Straight Connector 6"/>
            <p:cNvCxnSpPr>
              <a:stCxn id="17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9" idx="2"/>
              <a:endCxn id="18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23" idx="2"/>
              <a:endCxn id="19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7" name="Donut 16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9" name="Donut 18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25" idx="2"/>
              <a:endCxn id="24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25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Donut 22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5" name="Donut 24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3822402" y="460103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TextBox 26"/>
          <p:cNvSpPr txBox="1"/>
          <p:nvPr/>
        </p:nvSpPr>
        <p:spPr>
          <a:xfrm>
            <a:off x="3638879" y="1302604"/>
            <a:ext cx="2068067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ELEKTROTEHNIKA</a:t>
            </a:r>
            <a:endParaRPr lang="hr-HR" sz="2000" b="1" dirty="0"/>
          </a:p>
        </p:txBody>
      </p:sp>
      <p:pic>
        <p:nvPicPr>
          <p:cNvPr id="28" name="Picture 2" descr="\\ds\data server\DATA\10. RADNI\PREZENTACIJA\SLIKE ELEKTRO\A-D KONVENTE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09"/>
          <a:stretch/>
        </p:blipFill>
        <p:spPr bwMode="auto">
          <a:xfrm>
            <a:off x="1764312" y="1736829"/>
            <a:ext cx="5688008" cy="457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46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0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124744"/>
            <a:ext cx="8059664" cy="542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Documents and Settings\Korisnik\Desktop\v3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" t="4043" r="1632" b="291"/>
          <a:stretch/>
        </p:blipFill>
        <p:spPr bwMode="auto">
          <a:xfrm>
            <a:off x="575049" y="971573"/>
            <a:ext cx="2088232" cy="138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81" y="908717"/>
            <a:ext cx="236981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26" name="Straight Connector 25"/>
            <p:cNvCxnSpPr>
              <a:stCxn id="3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37" idx="2"/>
              <a:endCxn id="3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38" idx="2"/>
              <a:endCxn id="3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42" idx="2"/>
              <a:endCxn id="3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36" name="Donut 3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37" name="Donut 3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38" name="Donut 3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39" name="Straight Connector 38"/>
            <p:cNvCxnSpPr>
              <a:stCxn id="43" idx="2"/>
              <a:endCxn id="4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44" idx="2"/>
              <a:endCxn id="4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endCxn id="4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Donut 4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43" name="Donut 4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44" name="Donut 4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45" name="Oval 44"/>
          <p:cNvSpPr/>
          <p:nvPr/>
        </p:nvSpPr>
        <p:spPr>
          <a:xfrm>
            <a:off x="3822402" y="460103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0" name="TextBox 49"/>
          <p:cNvSpPr txBox="1"/>
          <p:nvPr/>
        </p:nvSpPr>
        <p:spPr>
          <a:xfrm>
            <a:off x="706544" y="620688"/>
            <a:ext cx="1901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Završetak projekta</a:t>
            </a:r>
            <a:endParaRPr lang="hr-HR" dirty="0"/>
          </a:p>
        </p:txBody>
      </p:sp>
      <p:pic>
        <p:nvPicPr>
          <p:cNvPr id="51" name="Picture 50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15092"/>
            <a:ext cx="236981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" descr="C:\Documents and Settings\Korisnik\Desktop\v33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" t="9426" r="3598" b="9690"/>
          <a:stretch/>
        </p:blipFill>
        <p:spPr bwMode="auto">
          <a:xfrm>
            <a:off x="5289574" y="971573"/>
            <a:ext cx="2090738" cy="138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408" y="908719"/>
            <a:ext cx="236981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C:\Documents and Settings\Korisnik\Desktop\vr54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497" y="964517"/>
            <a:ext cx="2094710" cy="139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2968811" y="620688"/>
            <a:ext cx="1982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Realizacija projekta</a:t>
            </a:r>
            <a:endParaRPr lang="hr-HR" dirty="0"/>
          </a:p>
        </p:txBody>
      </p:sp>
      <p:sp>
        <p:nvSpPr>
          <p:cNvPr id="56" name="TextBox 55"/>
          <p:cNvSpPr txBox="1"/>
          <p:nvPr/>
        </p:nvSpPr>
        <p:spPr>
          <a:xfrm>
            <a:off x="5242548" y="611396"/>
            <a:ext cx="2209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Energetski pokazatelji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2337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0.00046 L -0.06475 -0.311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7" y="-15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96296E-6 L -0.06753 -0.3245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-16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7" presetClass="exit" presetSubtype="1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600"/>
                            </p:stCondLst>
                            <p:childTnLst>
                              <p:par>
                                <p:cTn id="3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300"/>
                            </p:stCondLst>
                            <p:childTnLst>
                              <p:par>
                                <p:cTn id="4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900"/>
                            </p:stCondLst>
                            <p:childTnLst>
                              <p:par>
                                <p:cTn id="5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0" grpId="0"/>
      <p:bldP spid="55" grpId="0"/>
      <p:bldP spid="56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3822402" y="460103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3" name="Picture 2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81" y="908717"/>
            <a:ext cx="236981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6544" y="620688"/>
            <a:ext cx="1901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Završetak projekta</a:t>
            </a:r>
            <a:endParaRPr lang="hr-HR" dirty="0"/>
          </a:p>
        </p:txBody>
      </p:sp>
      <p:pic>
        <p:nvPicPr>
          <p:cNvPr id="5" name="Picture 4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15092"/>
            <a:ext cx="236981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Documents and Settings\Korisnik\Desktop\v33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" t="9426" r="3598" b="9690"/>
          <a:stretch/>
        </p:blipFill>
        <p:spPr bwMode="auto">
          <a:xfrm>
            <a:off x="5289574" y="971573"/>
            <a:ext cx="2090738" cy="138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408" y="908719"/>
            <a:ext cx="236981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Documents and Settings\Korisnik\Desktop\vr54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497" y="964517"/>
            <a:ext cx="2094710" cy="139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68811" y="620688"/>
            <a:ext cx="1982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Realizacija projekta</a:t>
            </a:r>
            <a:endParaRPr lang="hr-HR" dirty="0"/>
          </a:p>
        </p:txBody>
      </p:sp>
      <p:sp>
        <p:nvSpPr>
          <p:cNvPr id="10" name="TextBox 9"/>
          <p:cNvSpPr txBox="1"/>
          <p:nvPr/>
        </p:nvSpPr>
        <p:spPr>
          <a:xfrm>
            <a:off x="5242548" y="611396"/>
            <a:ext cx="2209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Energetski pokazatelji</a:t>
            </a:r>
            <a:endParaRPr lang="hr-HR" dirty="0"/>
          </a:p>
        </p:txBody>
      </p:sp>
      <p:pic>
        <p:nvPicPr>
          <p:cNvPr id="11" name="Picture 4" descr="C:\Documents and Settings\Korisnik\Desktop\v3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" t="4043" r="1632" b="291"/>
          <a:stretch/>
        </p:blipFill>
        <p:spPr bwMode="auto">
          <a:xfrm>
            <a:off x="575049" y="971573"/>
            <a:ext cx="2088232" cy="138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13" name="Straight Connector 12"/>
            <p:cNvCxnSpPr>
              <a:stCxn id="23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24" idx="2"/>
              <a:endCxn id="23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25" idx="2"/>
              <a:endCxn id="24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29" idx="2"/>
              <a:endCxn id="25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23" name="Donut 22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5" name="Donut 24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26" name="Straight Connector 25"/>
            <p:cNvCxnSpPr>
              <a:stCxn id="30" idx="2"/>
              <a:endCxn id="29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31" idx="2"/>
              <a:endCxn id="30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endCxn id="31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Donut 28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30" name="Donut 29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31" name="Donut 30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32" name="Oval 31"/>
          <p:cNvSpPr/>
          <p:nvPr/>
        </p:nvSpPr>
        <p:spPr>
          <a:xfrm>
            <a:off x="6158751" y="466205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6326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7" presetClass="exit" presetSubtype="1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"/>
                            </p:stCondLst>
                            <p:childTnLst>
                              <p:par>
                                <p:cTn id="2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7" presetClass="exit" presetSubtype="1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48148E-6 L -0.20833 0.2983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7" y="1490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20851 0.2990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4" y="1495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373000" y="373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373000" y="373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9" grpId="0"/>
      <p:bldP spid="32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Korisnik\Desktop\fotografija-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21107"/>
            <a:ext cx="691276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42548" y="611396"/>
            <a:ext cx="2209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Energetski pokazatelji</a:t>
            </a:r>
            <a:endParaRPr lang="hr-HR" dirty="0"/>
          </a:p>
        </p:txBody>
      </p:sp>
      <p:grpSp>
        <p:nvGrpSpPr>
          <p:cNvPr id="4" name="Group 3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5" name="Straight Connector 4"/>
            <p:cNvCxnSpPr>
              <a:stCxn id="15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stCxn id="16" idx="2"/>
              <a:endCxn id="15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21" idx="2"/>
              <a:endCxn id="17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5" name="Donut 14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6" name="Donut 15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8" name="Straight Connector 17"/>
            <p:cNvCxnSpPr>
              <a:stCxn id="22" idx="2"/>
              <a:endCxn id="21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endCxn id="23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Donut 20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2" name="Donut 21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4" name="Oval 23"/>
          <p:cNvSpPr/>
          <p:nvPr/>
        </p:nvSpPr>
        <p:spPr>
          <a:xfrm>
            <a:off x="6158751" y="466205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5" name="TextBox 24"/>
          <p:cNvSpPr txBox="1"/>
          <p:nvPr/>
        </p:nvSpPr>
        <p:spPr>
          <a:xfrm>
            <a:off x="2749675" y="1476652"/>
            <a:ext cx="3610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 smtClean="0"/>
              <a:t>Pokazatelji unutar 2 godine rada</a:t>
            </a:r>
            <a:endParaRPr lang="hr-HR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1498092" y="2596842"/>
            <a:ext cx="5011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hr-HR" sz="2000" b="1" dirty="0" smtClean="0"/>
              <a:t>57,08 </a:t>
            </a:r>
            <a:r>
              <a:rPr lang="hr-HR" sz="2000" dirty="0" err="1" smtClean="0"/>
              <a:t>kWh</a:t>
            </a:r>
            <a:r>
              <a:rPr lang="hr-HR" sz="2000" dirty="0" smtClean="0"/>
              <a:t>/m²a –</a:t>
            </a:r>
            <a:r>
              <a:rPr lang="hr-HR" sz="2000" b="1" dirty="0" smtClean="0"/>
              <a:t> potrošnja za sve sustave</a:t>
            </a:r>
            <a:endParaRPr lang="hr-HR" sz="2000" b="1" dirty="0"/>
          </a:p>
        </p:txBody>
      </p:sp>
      <p:sp>
        <p:nvSpPr>
          <p:cNvPr id="27" name="Rectangle 26"/>
          <p:cNvSpPr/>
          <p:nvPr/>
        </p:nvSpPr>
        <p:spPr>
          <a:xfrm>
            <a:off x="1498092" y="3091606"/>
            <a:ext cx="63500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hr-HR" sz="2000" b="1" dirty="0" smtClean="0"/>
              <a:t>39,91 </a:t>
            </a:r>
            <a:r>
              <a:rPr lang="hr-HR" sz="2000" dirty="0" err="1" smtClean="0"/>
              <a:t>kWh</a:t>
            </a:r>
            <a:r>
              <a:rPr lang="hr-HR" sz="2000" dirty="0" smtClean="0"/>
              <a:t>/m²a –</a:t>
            </a:r>
            <a:r>
              <a:rPr lang="hr-HR" sz="2000" b="1" dirty="0" smtClean="0"/>
              <a:t> grijanje &amp; hlađenje &amp; PTV &amp; rasvjeta </a:t>
            </a:r>
            <a:endParaRPr lang="hr-HR" sz="2000" b="1" dirty="0"/>
          </a:p>
        </p:txBody>
      </p:sp>
      <p:sp>
        <p:nvSpPr>
          <p:cNvPr id="28" name="Rectangle 27"/>
          <p:cNvSpPr/>
          <p:nvPr/>
        </p:nvSpPr>
        <p:spPr>
          <a:xfrm>
            <a:off x="1508263" y="3564884"/>
            <a:ext cx="57516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hr-HR" sz="2000" b="1" dirty="0" smtClean="0"/>
              <a:t>~ 80   </a:t>
            </a:r>
            <a:r>
              <a:rPr lang="hr-HR" sz="2000" dirty="0" err="1" smtClean="0"/>
              <a:t>kWh</a:t>
            </a:r>
            <a:r>
              <a:rPr lang="hr-HR" sz="2000" dirty="0" smtClean="0"/>
              <a:t>/m²a –</a:t>
            </a:r>
            <a:r>
              <a:rPr lang="hr-HR" sz="2000" b="1" dirty="0" smtClean="0"/>
              <a:t> PRIMARNE ENERGIJE (faktor 2) </a:t>
            </a:r>
            <a:endParaRPr lang="hr-HR" sz="2000" b="1" dirty="0"/>
          </a:p>
        </p:txBody>
      </p:sp>
      <p:sp>
        <p:nvSpPr>
          <p:cNvPr id="29" name="Rectangle 28"/>
          <p:cNvSpPr/>
          <p:nvPr/>
        </p:nvSpPr>
        <p:spPr>
          <a:xfrm>
            <a:off x="1508263" y="3985046"/>
            <a:ext cx="7125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hr-HR" sz="2000" b="1" spc="-150" dirty="0" err="1"/>
              <a:t>Passivhaus</a:t>
            </a:r>
            <a:r>
              <a:rPr lang="hr-HR" sz="2000" b="1" spc="-150" dirty="0"/>
              <a:t> Institut </a:t>
            </a:r>
            <a:r>
              <a:rPr lang="hr-HR" sz="2000" b="1" spc="-150" dirty="0" err="1"/>
              <a:t>Darmstadt</a:t>
            </a:r>
            <a:r>
              <a:rPr lang="hr-HR" sz="2000" b="1" spc="-150" dirty="0"/>
              <a:t> </a:t>
            </a:r>
            <a:r>
              <a:rPr lang="hr-HR" sz="2000" b="1" dirty="0" smtClean="0"/>
              <a:t>PHI &lt; 120 </a:t>
            </a:r>
            <a:r>
              <a:rPr lang="hr-HR" sz="2000" dirty="0" smtClean="0"/>
              <a:t>kWh/m²a –</a:t>
            </a:r>
            <a:r>
              <a:rPr lang="hr-HR" sz="2000" b="1" dirty="0" smtClean="0"/>
              <a:t> PASIVNA KUĆA </a:t>
            </a:r>
            <a:endParaRPr lang="hr-HR" sz="2000" b="1" dirty="0"/>
          </a:p>
        </p:txBody>
      </p:sp>
      <p:sp>
        <p:nvSpPr>
          <p:cNvPr id="30" name="Rectangle 29"/>
          <p:cNvSpPr/>
          <p:nvPr/>
        </p:nvSpPr>
        <p:spPr>
          <a:xfrm>
            <a:off x="1498092" y="4500988"/>
            <a:ext cx="66188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hr-HR" sz="2000" dirty="0" smtClean="0"/>
              <a:t>TÜV – Energetski certifikat PFO =&gt; </a:t>
            </a:r>
            <a:r>
              <a:rPr lang="hr-HR" sz="2000" b="1" dirty="0" smtClean="0"/>
              <a:t>Klasa A </a:t>
            </a:r>
            <a:r>
              <a:rPr lang="hr-HR" sz="2000" b="1" smtClean="0"/>
              <a:t>=&gt; Q</a:t>
            </a:r>
            <a:r>
              <a:rPr lang="hr-HR" sz="1400" b="1" smtClean="0"/>
              <a:t>H,</a:t>
            </a:r>
            <a:r>
              <a:rPr lang="hr-HR" sz="1400" b="1" dirty="0" err="1" smtClean="0"/>
              <a:t>nd</a:t>
            </a:r>
            <a:r>
              <a:rPr lang="hr-HR" sz="1400" b="1" dirty="0" smtClean="0"/>
              <a:t>,</a:t>
            </a:r>
            <a:r>
              <a:rPr lang="hr-HR" sz="1400" b="1" dirty="0" err="1" smtClean="0"/>
              <a:t>rel</a:t>
            </a:r>
            <a:r>
              <a:rPr lang="hr-HR" sz="2000" b="1" dirty="0" smtClean="0"/>
              <a:t>= 19%</a:t>
            </a:r>
            <a:endParaRPr lang="hr-HR" sz="2000" b="1" dirty="0"/>
          </a:p>
        </p:txBody>
      </p:sp>
      <p:sp>
        <p:nvSpPr>
          <p:cNvPr id="31" name="Rectangle 30"/>
          <p:cNvSpPr/>
          <p:nvPr/>
        </p:nvSpPr>
        <p:spPr>
          <a:xfrm>
            <a:off x="1498092" y="4973106"/>
            <a:ext cx="50383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hr-HR" sz="2000" dirty="0" smtClean="0"/>
              <a:t>Po kriteriju primarne energije – </a:t>
            </a:r>
            <a:r>
              <a:rPr lang="hr-HR" sz="2000" b="1" dirty="0" smtClean="0"/>
              <a:t>RAZRED A+</a:t>
            </a:r>
            <a:endParaRPr lang="hr-HR" sz="2000" b="1" dirty="0"/>
          </a:p>
        </p:txBody>
      </p:sp>
    </p:spTree>
    <p:extLst>
      <p:ext uri="{BB962C8B-B14F-4D97-AF65-F5344CB8AC3E}">
        <p14:creationId xmlns:p14="http://schemas.microsoft.com/office/powerpoint/2010/main" val="294066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" descr="C:\Documents and Settings\Korisnik\Desktop\fotografija-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21107"/>
            <a:ext cx="691276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1494970" y="4973106"/>
            <a:ext cx="51537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hr-HR" sz="2000" dirty="0" smtClean="0"/>
              <a:t>U </a:t>
            </a:r>
            <a:r>
              <a:rPr lang="hr-HR" sz="2000" b="1" dirty="0" smtClean="0"/>
              <a:t>30 godina </a:t>
            </a:r>
            <a:r>
              <a:rPr lang="hr-HR" sz="2000" dirty="0" smtClean="0"/>
              <a:t>više od </a:t>
            </a:r>
            <a:r>
              <a:rPr lang="hr-HR" sz="2000" b="1" dirty="0" smtClean="0"/>
              <a:t>1/2 </a:t>
            </a:r>
            <a:r>
              <a:rPr lang="hr-HR" sz="2000" dirty="0" smtClean="0"/>
              <a:t>ukupne</a:t>
            </a:r>
            <a:r>
              <a:rPr lang="hr-HR" sz="2000" b="1" dirty="0" smtClean="0"/>
              <a:t> investicije </a:t>
            </a:r>
          </a:p>
          <a:p>
            <a:r>
              <a:rPr lang="hr-HR" sz="2000" b="1" dirty="0" smtClean="0"/>
              <a:t>      </a:t>
            </a:r>
            <a:r>
              <a:rPr lang="hr-HR" sz="2000" dirty="0" smtClean="0"/>
              <a:t>će se </a:t>
            </a:r>
            <a:r>
              <a:rPr lang="hr-HR" sz="2000" b="1" dirty="0" smtClean="0"/>
              <a:t>vratiti </a:t>
            </a:r>
            <a:r>
              <a:rPr lang="hr-HR" sz="2000" dirty="0" smtClean="0"/>
              <a:t>kroz</a:t>
            </a:r>
            <a:r>
              <a:rPr lang="hr-HR" sz="2000" b="1" dirty="0" smtClean="0"/>
              <a:t> ENERGETSKU UŠTEDU</a:t>
            </a:r>
            <a:endParaRPr lang="hr-HR" sz="2000" b="1" dirty="0"/>
          </a:p>
        </p:txBody>
      </p:sp>
      <p:sp>
        <p:nvSpPr>
          <p:cNvPr id="37" name="Rectangle 36"/>
          <p:cNvSpPr/>
          <p:nvPr/>
        </p:nvSpPr>
        <p:spPr>
          <a:xfrm>
            <a:off x="1494970" y="4509120"/>
            <a:ext cx="57440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hr-HR" sz="2000" dirty="0" smtClean="0"/>
              <a:t>Ukupna ušteda kroz 30 godina </a:t>
            </a:r>
            <a:r>
              <a:rPr lang="hr-HR" sz="2000" b="1" dirty="0" smtClean="0"/>
              <a:t>&gt;73.000.000,00 kn</a:t>
            </a:r>
            <a:endParaRPr lang="hr-HR" sz="2000" b="1" dirty="0"/>
          </a:p>
        </p:txBody>
      </p:sp>
      <p:sp>
        <p:nvSpPr>
          <p:cNvPr id="34" name="Rectangle 33"/>
          <p:cNvSpPr/>
          <p:nvPr/>
        </p:nvSpPr>
        <p:spPr>
          <a:xfrm>
            <a:off x="1475656" y="3100898"/>
            <a:ext cx="61779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hr-HR" sz="2000" b="1" dirty="0" smtClean="0"/>
              <a:t>30% </a:t>
            </a:r>
            <a:r>
              <a:rPr lang="hr-HR" sz="2000" dirty="0" smtClean="0"/>
              <a:t>investicije otpada na strojarstvo i elektrotehniku</a:t>
            </a:r>
            <a:endParaRPr lang="hr-HR" sz="2000" dirty="0"/>
          </a:p>
        </p:txBody>
      </p:sp>
      <p:sp>
        <p:nvSpPr>
          <p:cNvPr id="33" name="TextBox 32"/>
          <p:cNvSpPr txBox="1"/>
          <p:nvPr/>
        </p:nvSpPr>
        <p:spPr>
          <a:xfrm>
            <a:off x="1475656" y="2596842"/>
            <a:ext cx="5848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hr-HR" sz="2000" dirty="0" smtClean="0"/>
              <a:t>136.000.000,00 kn =&gt; 7.300,00 kn/m² </a:t>
            </a:r>
            <a:r>
              <a:rPr lang="hr-HR" sz="2000" b="1" dirty="0" smtClean="0"/>
              <a:t>&lt; 1000 €/m²</a:t>
            </a:r>
            <a:endParaRPr lang="hr-HR" sz="2000" b="1" dirty="0"/>
          </a:p>
        </p:txBody>
      </p:sp>
      <p:sp>
        <p:nvSpPr>
          <p:cNvPr id="35" name="Rectangle 34"/>
          <p:cNvSpPr/>
          <p:nvPr/>
        </p:nvSpPr>
        <p:spPr>
          <a:xfrm>
            <a:off x="1475656" y="3573016"/>
            <a:ext cx="46698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hr-HR" sz="2000" dirty="0" smtClean="0"/>
              <a:t>Povećanje investicije </a:t>
            </a:r>
            <a:r>
              <a:rPr lang="hr-HR" sz="2000" b="1" dirty="0" smtClean="0"/>
              <a:t>&lt; 3.500.000,00 kn</a:t>
            </a:r>
            <a:endParaRPr lang="hr-HR" sz="2000" b="1" dirty="0"/>
          </a:p>
        </p:txBody>
      </p:sp>
      <p:sp>
        <p:nvSpPr>
          <p:cNvPr id="36" name="Rectangle 35"/>
          <p:cNvSpPr/>
          <p:nvPr/>
        </p:nvSpPr>
        <p:spPr>
          <a:xfrm>
            <a:off x="1500797" y="4037002"/>
            <a:ext cx="50932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hr-HR" sz="2000" dirty="0" smtClean="0"/>
              <a:t>Energetske uštede </a:t>
            </a:r>
            <a:r>
              <a:rPr lang="hr-HR" sz="2000" b="1" dirty="0" smtClean="0"/>
              <a:t>&gt; 1.000.000,00 kn /god. </a:t>
            </a:r>
            <a:endParaRPr lang="hr-HR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242548" y="611396"/>
            <a:ext cx="2209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Energetski pokazatelji</a:t>
            </a:r>
            <a:endParaRPr lang="hr-HR" dirty="0"/>
          </a:p>
        </p:txBody>
      </p:sp>
      <p:grpSp>
        <p:nvGrpSpPr>
          <p:cNvPr id="4" name="Group 3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5" name="Straight Connector 4"/>
            <p:cNvCxnSpPr>
              <a:stCxn id="15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stCxn id="16" idx="2"/>
              <a:endCxn id="15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21" idx="2"/>
              <a:endCxn id="17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5" name="Donut 14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6" name="Donut 15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8" name="Straight Connector 17"/>
            <p:cNvCxnSpPr>
              <a:stCxn id="22" idx="2"/>
              <a:endCxn id="21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endCxn id="23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Donut 20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2" name="Donut 21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4" name="Oval 23"/>
          <p:cNvSpPr/>
          <p:nvPr/>
        </p:nvSpPr>
        <p:spPr>
          <a:xfrm>
            <a:off x="6158751" y="466205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2" name="TextBox 31"/>
          <p:cNvSpPr txBox="1"/>
          <p:nvPr/>
        </p:nvSpPr>
        <p:spPr>
          <a:xfrm>
            <a:off x="3492859" y="1476652"/>
            <a:ext cx="2124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 smtClean="0"/>
              <a:t>CIJENA IZGRADNJE</a:t>
            </a:r>
            <a:endParaRPr lang="hr-HR" sz="2000" dirty="0"/>
          </a:p>
        </p:txBody>
      </p:sp>
      <p:sp>
        <p:nvSpPr>
          <p:cNvPr id="39" name="Oval 38"/>
          <p:cNvSpPr/>
          <p:nvPr/>
        </p:nvSpPr>
        <p:spPr>
          <a:xfrm>
            <a:off x="8501440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36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7" grpId="0"/>
      <p:bldP spid="34" grpId="1"/>
      <p:bldP spid="33" grpId="1"/>
      <p:bldP spid="35" grpId="1"/>
      <p:bldP spid="36" grpId="0"/>
      <p:bldP spid="32" grpId="1"/>
      <p:bldP spid="39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42548" y="611396"/>
            <a:ext cx="2209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Energetski pokazatelji</a:t>
            </a:r>
            <a:endParaRPr lang="hr-HR" dirty="0"/>
          </a:p>
        </p:txBody>
      </p:sp>
      <p:grpSp>
        <p:nvGrpSpPr>
          <p:cNvPr id="4" name="Group 3"/>
          <p:cNvGrpSpPr/>
          <p:nvPr/>
        </p:nvGrpSpPr>
        <p:grpSpPr>
          <a:xfrm>
            <a:off x="-5437112" y="-3"/>
            <a:ext cx="16152097" cy="604168"/>
            <a:chOff x="0" y="0"/>
            <a:chExt cx="16152097" cy="604168"/>
          </a:xfrm>
        </p:grpSpPr>
        <p:cxnSp>
          <p:nvCxnSpPr>
            <p:cNvPr id="5" name="Straight Connector 4"/>
            <p:cNvCxnSpPr>
              <a:stCxn id="15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stCxn id="16" idx="2"/>
              <a:endCxn id="15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21" idx="2"/>
              <a:endCxn id="17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5" name="Donut 14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6" name="Donut 15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8" name="Straight Connector 17"/>
            <p:cNvCxnSpPr>
              <a:stCxn id="22" idx="2"/>
              <a:endCxn id="21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endCxn id="23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Donut 20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2" name="Donut 21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4" name="Oval 23"/>
          <p:cNvSpPr/>
          <p:nvPr/>
        </p:nvSpPr>
        <p:spPr>
          <a:xfrm>
            <a:off x="6158751" y="466205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5" name="TextBox 24"/>
          <p:cNvSpPr txBox="1"/>
          <p:nvPr/>
        </p:nvSpPr>
        <p:spPr>
          <a:xfrm>
            <a:off x="3492859" y="1476652"/>
            <a:ext cx="2124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 smtClean="0"/>
              <a:t>CIJENA IZGRADNJE</a:t>
            </a:r>
            <a:endParaRPr lang="hr-HR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1475656" y="2596842"/>
            <a:ext cx="5848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hr-HR" sz="2000" dirty="0" smtClean="0"/>
              <a:t>136.000.000,00 kn =&gt; 7.300,00 kn/m² </a:t>
            </a:r>
            <a:r>
              <a:rPr lang="hr-HR" sz="2000" b="1" dirty="0" smtClean="0"/>
              <a:t>&lt; 1000 €/m²</a:t>
            </a:r>
            <a:endParaRPr lang="hr-HR" sz="2000" b="1" dirty="0"/>
          </a:p>
        </p:txBody>
      </p:sp>
      <p:sp>
        <p:nvSpPr>
          <p:cNvPr id="27" name="Rectangle 26"/>
          <p:cNvSpPr/>
          <p:nvPr/>
        </p:nvSpPr>
        <p:spPr>
          <a:xfrm>
            <a:off x="1475656" y="3100898"/>
            <a:ext cx="61779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hr-HR" sz="2000" b="1" dirty="0" smtClean="0"/>
              <a:t>30% </a:t>
            </a:r>
            <a:r>
              <a:rPr lang="hr-HR" sz="2000" dirty="0" smtClean="0"/>
              <a:t>investicije otpada na strojarstvo i elektrotehniku</a:t>
            </a:r>
            <a:endParaRPr lang="hr-HR" sz="2000" dirty="0"/>
          </a:p>
        </p:txBody>
      </p:sp>
      <p:sp>
        <p:nvSpPr>
          <p:cNvPr id="28" name="Rectangle 27"/>
          <p:cNvSpPr/>
          <p:nvPr/>
        </p:nvSpPr>
        <p:spPr>
          <a:xfrm>
            <a:off x="1475656" y="3573016"/>
            <a:ext cx="46698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hr-HR" sz="2000" dirty="0" smtClean="0"/>
              <a:t>Povećanje investicije </a:t>
            </a:r>
            <a:r>
              <a:rPr lang="hr-HR" sz="2000" b="1" dirty="0" smtClean="0"/>
              <a:t>&lt; 3.500.000,00 kn</a:t>
            </a:r>
            <a:endParaRPr lang="hr-HR" sz="2000" b="1" dirty="0"/>
          </a:p>
        </p:txBody>
      </p:sp>
      <p:sp>
        <p:nvSpPr>
          <p:cNvPr id="29" name="Rectangle 28"/>
          <p:cNvSpPr/>
          <p:nvPr/>
        </p:nvSpPr>
        <p:spPr>
          <a:xfrm>
            <a:off x="1500797" y="4037002"/>
            <a:ext cx="50932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hr-HR" sz="2000" dirty="0" smtClean="0"/>
              <a:t>Energetske uštede </a:t>
            </a:r>
            <a:r>
              <a:rPr lang="hr-HR" sz="2000" b="1" dirty="0" smtClean="0"/>
              <a:t>&gt; 1.000.000,00 kn /god. </a:t>
            </a:r>
            <a:endParaRPr lang="hr-HR" sz="2000" b="1" dirty="0"/>
          </a:p>
        </p:txBody>
      </p:sp>
      <p:sp>
        <p:nvSpPr>
          <p:cNvPr id="30" name="Rectangle 29"/>
          <p:cNvSpPr/>
          <p:nvPr/>
        </p:nvSpPr>
        <p:spPr>
          <a:xfrm>
            <a:off x="1494970" y="4509120"/>
            <a:ext cx="57440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hr-HR" sz="2000" dirty="0" smtClean="0"/>
              <a:t>Ukupna ušteda kroz 30 godina </a:t>
            </a:r>
            <a:r>
              <a:rPr lang="hr-HR" sz="2000" b="1" dirty="0" smtClean="0"/>
              <a:t>&gt;73.000.000,00 kn</a:t>
            </a:r>
            <a:endParaRPr lang="hr-HR" sz="2000" b="1" dirty="0"/>
          </a:p>
        </p:txBody>
      </p:sp>
      <p:sp>
        <p:nvSpPr>
          <p:cNvPr id="31" name="Rectangle 30"/>
          <p:cNvSpPr/>
          <p:nvPr/>
        </p:nvSpPr>
        <p:spPr>
          <a:xfrm>
            <a:off x="1494970" y="4973106"/>
            <a:ext cx="50672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hr-HR" sz="2000" dirty="0" smtClean="0"/>
              <a:t>U </a:t>
            </a:r>
            <a:r>
              <a:rPr lang="hr-HR" sz="2000" b="1" dirty="0" smtClean="0"/>
              <a:t>30 godina </a:t>
            </a:r>
            <a:r>
              <a:rPr lang="hr-HR" sz="2000" dirty="0" smtClean="0"/>
              <a:t>više od </a:t>
            </a:r>
            <a:r>
              <a:rPr lang="hr-HR" sz="2000" b="1" dirty="0" smtClean="0"/>
              <a:t>1/2 </a:t>
            </a:r>
            <a:r>
              <a:rPr lang="hr-HR" sz="2000" dirty="0" smtClean="0"/>
              <a:t>ukupne</a:t>
            </a:r>
            <a:r>
              <a:rPr lang="hr-HR" sz="2000" b="1" dirty="0" smtClean="0"/>
              <a:t> investicije </a:t>
            </a:r>
          </a:p>
          <a:p>
            <a:r>
              <a:rPr lang="hr-HR" sz="2000" b="1" dirty="0" smtClean="0"/>
              <a:t>      </a:t>
            </a:r>
            <a:r>
              <a:rPr lang="hr-HR" sz="2000" dirty="0" smtClean="0"/>
              <a:t>će se </a:t>
            </a:r>
            <a:r>
              <a:rPr lang="hr-HR" sz="2000" b="1" dirty="0" smtClean="0"/>
              <a:t>vratiti </a:t>
            </a:r>
            <a:r>
              <a:rPr lang="hr-HR" sz="2000" dirty="0" smtClean="0"/>
              <a:t>kroz</a:t>
            </a:r>
            <a:r>
              <a:rPr lang="hr-HR" sz="2000" b="1" dirty="0" smtClean="0"/>
              <a:t> ENERGETSKU UŠTEDU</a:t>
            </a:r>
            <a:endParaRPr lang="hr-HR" sz="2000" b="1" dirty="0"/>
          </a:p>
        </p:txBody>
      </p:sp>
      <p:sp>
        <p:nvSpPr>
          <p:cNvPr id="32" name="Oval 31"/>
          <p:cNvSpPr/>
          <p:nvPr/>
        </p:nvSpPr>
        <p:spPr>
          <a:xfrm>
            <a:off x="8501440" y="454001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7623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 animBg="1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Korisnik\Desktop\New Folder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3" y="908721"/>
            <a:ext cx="9184176" cy="58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Documents and Settings\Korisnik\Desktop\grav-v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2" y="1124138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2775975" y="-3"/>
            <a:ext cx="16152097" cy="604168"/>
            <a:chOff x="0" y="0"/>
            <a:chExt cx="16152097" cy="604168"/>
          </a:xfrm>
        </p:grpSpPr>
        <p:cxnSp>
          <p:nvCxnSpPr>
            <p:cNvPr id="6" name="Straight Connector 5"/>
            <p:cNvCxnSpPr>
              <a:stCxn id="16" idx="2"/>
            </p:cNvCxnSpPr>
            <p:nvPr/>
          </p:nvCxnSpPr>
          <p:spPr>
            <a:xfrm flipH="1">
              <a:off x="0" y="501964"/>
              <a:ext cx="22544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7" idx="2"/>
              <a:endCxn id="16" idx="6"/>
            </p:cNvCxnSpPr>
            <p:nvPr/>
          </p:nvCxnSpPr>
          <p:spPr>
            <a:xfrm flipH="1" flipV="1">
              <a:off x="2434480" y="501964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2"/>
              <a:endCxn id="17" idx="6"/>
            </p:cNvCxnSpPr>
            <p:nvPr/>
          </p:nvCxnSpPr>
          <p:spPr>
            <a:xfrm flipH="1">
              <a:off x="4772515" y="508066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22" idx="2"/>
              <a:endCxn id="18" idx="6"/>
            </p:cNvCxnSpPr>
            <p:nvPr/>
          </p:nvCxnSpPr>
          <p:spPr>
            <a:xfrm flipH="1">
              <a:off x="7115204" y="490008"/>
              <a:ext cx="208862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8108" y="130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2002</a:t>
              </a:r>
              <a:endParaRPr lang="hr-H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6143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2006</a:t>
              </a:r>
              <a:endParaRPr lang="hr-H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8832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2007</a:t>
              </a:r>
              <a:endParaRPr lang="hr-HR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7461" y="304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2008</a:t>
              </a:r>
              <a:endParaRPr lang="hr-HR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5496" y="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2011</a:t>
              </a:r>
              <a:endParaRPr lang="hr-H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8185" y="428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2012</a:t>
              </a:r>
              <a:endParaRPr lang="hr-HR" dirty="0"/>
            </a:p>
          </p:txBody>
        </p:sp>
        <p:sp>
          <p:nvSpPr>
            <p:cNvPr id="16" name="Donut 15"/>
            <p:cNvSpPr/>
            <p:nvPr/>
          </p:nvSpPr>
          <p:spPr>
            <a:xfrm>
              <a:off x="2254480" y="411964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4592515" y="42416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6935204" y="418066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23" idx="2"/>
              <a:endCxn id="22" idx="6"/>
            </p:cNvCxnSpPr>
            <p:nvPr/>
          </p:nvCxnSpPr>
          <p:spPr>
            <a:xfrm flipH="1" flipV="1">
              <a:off x="9383833" y="490008"/>
              <a:ext cx="215803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4" idx="2"/>
              <a:endCxn id="23" idx="6"/>
            </p:cNvCxnSpPr>
            <p:nvPr/>
          </p:nvCxnSpPr>
          <p:spPr>
            <a:xfrm flipH="1">
              <a:off x="11721868" y="496110"/>
              <a:ext cx="216268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4" idx="6"/>
            </p:cNvCxnSpPr>
            <p:nvPr/>
          </p:nvCxnSpPr>
          <p:spPr>
            <a:xfrm flipH="1">
              <a:off x="14064557" y="477341"/>
              <a:ext cx="208754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nut 21"/>
            <p:cNvSpPr/>
            <p:nvPr/>
          </p:nvSpPr>
          <p:spPr>
            <a:xfrm>
              <a:off x="9203833" y="400008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11541868" y="412212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3884557" y="406110"/>
              <a:ext cx="180000" cy="180000"/>
            </a:xfrm>
            <a:prstGeom prst="donut">
              <a:avLst>
                <a:gd name="adj" fmla="val 8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156687" y="620688"/>
            <a:ext cx="1499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Predstavljanje</a:t>
            </a:r>
            <a:endParaRPr lang="hr-HR" dirty="0"/>
          </a:p>
        </p:txBody>
      </p:sp>
      <p:sp>
        <p:nvSpPr>
          <p:cNvPr id="26" name="Oval 25"/>
          <p:cNvSpPr/>
          <p:nvPr/>
        </p:nvSpPr>
        <p:spPr>
          <a:xfrm>
            <a:off x="1870536" y="476437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TextBox 26"/>
          <p:cNvSpPr txBox="1"/>
          <p:nvPr/>
        </p:nvSpPr>
        <p:spPr>
          <a:xfrm>
            <a:off x="917453" y="1196752"/>
            <a:ext cx="7275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b="1" dirty="0" smtClean="0"/>
              <a:t>12. Međunarodni simpozij ¨ELEKTRIČNE INSTALACIJE¨ Dani Josipa Lončara </a:t>
            </a:r>
          </a:p>
          <a:p>
            <a:pPr algn="ctr"/>
            <a:r>
              <a:rPr lang="hr-HR" b="1" dirty="0" smtClean="0"/>
              <a:t>Šibenik 04-06.05.2006.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68094" y="2275592"/>
            <a:ext cx="2974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Prikaz projektnih pretpostavki</a:t>
            </a:r>
            <a:endParaRPr lang="hr-HR" dirty="0"/>
          </a:p>
        </p:txBody>
      </p:sp>
      <p:sp>
        <p:nvSpPr>
          <p:cNvPr id="29" name="TextBox 28"/>
          <p:cNvSpPr txBox="1"/>
          <p:nvPr/>
        </p:nvSpPr>
        <p:spPr>
          <a:xfrm>
            <a:off x="2031976" y="3563724"/>
            <a:ext cx="401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b="1" dirty="0" smtClean="0">
                <a:solidFill>
                  <a:srgbClr val="FF0000"/>
                </a:solidFill>
              </a:rPr>
              <a:t>3.500.000,00 kn </a:t>
            </a:r>
            <a:r>
              <a:rPr lang="hr-HR" b="1" dirty="0" smtClean="0"/>
              <a:t>povećanje investicije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31975" y="3995772"/>
            <a:ext cx="3824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b="1" dirty="0" smtClean="0">
                <a:solidFill>
                  <a:srgbClr val="00CC00"/>
                </a:solidFill>
              </a:rPr>
              <a:t>1.000.000,00 kn </a:t>
            </a:r>
            <a:r>
              <a:rPr lang="hr-HR" b="1" dirty="0" smtClean="0"/>
              <a:t>ušteda energenata</a:t>
            </a:r>
            <a:endParaRPr lang="hr-HR" b="1" dirty="0">
              <a:solidFill>
                <a:srgbClr val="00CC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31976" y="4437806"/>
            <a:ext cx="3969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b="1" dirty="0" smtClean="0">
                <a:solidFill>
                  <a:srgbClr val="00CC00"/>
                </a:solidFill>
              </a:rPr>
              <a:t>73.000.000,00 kn </a:t>
            </a:r>
            <a:r>
              <a:rPr lang="hr-HR" b="1" dirty="0" smtClean="0"/>
              <a:t>ušteda u 30 godina</a:t>
            </a:r>
            <a:endParaRPr lang="hr-HR" b="1" dirty="0">
              <a:solidFill>
                <a:srgbClr val="00CC00"/>
              </a:solidFill>
            </a:endParaRPr>
          </a:p>
        </p:txBody>
      </p:sp>
      <p:sp>
        <p:nvSpPr>
          <p:cNvPr id="7168" name="TextBox 7167"/>
          <p:cNvSpPr txBox="1"/>
          <p:nvPr/>
        </p:nvSpPr>
        <p:spPr>
          <a:xfrm>
            <a:off x="827584" y="5666764"/>
            <a:ext cx="3903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 smtClean="0"/>
              <a:t>29    27    </a:t>
            </a:r>
            <a:r>
              <a:rPr lang="hr-HR" sz="1200" dirty="0" err="1" smtClean="0"/>
              <a:t>25</a:t>
            </a:r>
            <a:r>
              <a:rPr lang="hr-HR" sz="1200" dirty="0" smtClean="0"/>
              <a:t>    23    </a:t>
            </a:r>
            <a:r>
              <a:rPr lang="hr-HR" sz="1200" dirty="0" err="1" smtClean="0"/>
              <a:t>21</a:t>
            </a:r>
            <a:r>
              <a:rPr lang="hr-HR" sz="1200" dirty="0" smtClean="0"/>
              <a:t>    19    </a:t>
            </a:r>
            <a:r>
              <a:rPr lang="hr-HR" sz="1200" dirty="0" err="1" smtClean="0"/>
              <a:t>17</a:t>
            </a:r>
            <a:r>
              <a:rPr lang="hr-HR" sz="1200" dirty="0" smtClean="0"/>
              <a:t>    15    </a:t>
            </a:r>
            <a:r>
              <a:rPr lang="hr-HR" sz="1200" dirty="0" err="1" smtClean="0"/>
              <a:t>13</a:t>
            </a:r>
            <a:r>
              <a:rPr lang="hr-HR" sz="1200" dirty="0" smtClean="0"/>
              <a:t>    11    9    </a:t>
            </a:r>
            <a:r>
              <a:rPr lang="hr-HR" sz="1200" dirty="0" err="1" smtClean="0"/>
              <a:t>7</a:t>
            </a:r>
            <a:r>
              <a:rPr lang="hr-HR" sz="1200" dirty="0" smtClean="0"/>
              <a:t>    5    </a:t>
            </a:r>
            <a:r>
              <a:rPr lang="hr-HR" sz="1200" dirty="0" err="1" smtClean="0"/>
              <a:t>3</a:t>
            </a:r>
            <a:endParaRPr lang="hr-HR" sz="1200" dirty="0"/>
          </a:p>
        </p:txBody>
      </p:sp>
      <p:sp>
        <p:nvSpPr>
          <p:cNvPr id="7172" name="TextBox 7171"/>
          <p:cNvSpPr txBox="1"/>
          <p:nvPr/>
        </p:nvSpPr>
        <p:spPr>
          <a:xfrm>
            <a:off x="1043608" y="1483668"/>
            <a:ext cx="3497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Razlika investicija + pogonski trošak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1756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22222E-6 L 0.279 0.2789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41" y="1393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.28142 0.1844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3" y="921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59259E-6 L 0.28125 -0.3627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3" y="-1814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7168" grpId="0"/>
      <p:bldP spid="717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 descr="C:\Documents and Settings\All Users\Documents\PREZENTACIJA\slike\001_IMG_2418_19_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" t="-252" r="5894" b="1"/>
          <a:stretch/>
        </p:blipFill>
        <p:spPr bwMode="auto">
          <a:xfrm>
            <a:off x="1" y="0"/>
            <a:ext cx="9144000" cy="687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Documents and Settings\All Users\Documents\PREZENTACIJA\slike\5D3B4056 Panoram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5660" y="-177682"/>
            <a:ext cx="20653319" cy="799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Documents and Settings\All Users\Documents\PREZENTACIJA\slike\5D3B4041 Panoram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0969" y="-69056"/>
            <a:ext cx="20245289" cy="803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Documents and Settings\All Users\Documents\PREZENTACIJA\slike\006_IMG_9962 Panoram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773" y="-69854"/>
            <a:ext cx="9499774" cy="694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Documents and Settings\All Users\Documents\PREZENTACIJA\slike\015_IMG_2277_8_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577" y="-50068"/>
            <a:ext cx="10467358" cy="697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Documents and Settings\All Users\Documents\PREZENTACIJA\slike\013_IMG_2310_1_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-99392"/>
            <a:ext cx="10999505" cy="733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ocuments and Settings\All Users\Documents\PREZENTACIJA\slike\011_IMG_2214 Panoram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2" cy="796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All Users\Documents\PREZENTACIJA\slike\006_IMG_2523 Panorama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869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68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4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700"/>
                            </p:stCondLst>
                            <p:childTnLst>
                              <p:par>
                                <p:cTn id="16" presetID="14" presetClass="exit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500"/>
                            </p:stCondLst>
                            <p:childTnLst>
                              <p:par>
                                <p:cTn id="23" presetID="14" presetClass="exit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200"/>
                            </p:stCondLst>
                            <p:childTnLst>
                              <p:par>
                                <p:cTn id="30" presetID="14" presetClass="exit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900"/>
                            </p:stCondLst>
                            <p:childTnLst>
                              <p:par>
                                <p:cTn id="37" presetID="14" presetClass="exit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600"/>
                            </p:stCondLst>
                            <p:childTnLst>
                              <p:par>
                                <p:cTn id="44" presetID="14" presetClass="exit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4400"/>
                            </p:stCondLst>
                            <p:childTnLst>
                              <p:par>
                                <p:cTn id="51" presetID="14" presetClass="exit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All Users\Documents\PREZENTACIJA\slike\006_IMG_2523 Panora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869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slov 4"/>
          <p:cNvSpPr txBox="1">
            <a:spLocks noGrp="1"/>
          </p:cNvSpPr>
          <p:nvPr>
            <p:ph type="title"/>
          </p:nvPr>
        </p:nvSpPr>
        <p:spPr>
          <a:xfrm>
            <a:off x="457200" y="492125"/>
            <a:ext cx="8229600" cy="708025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hr-HR" sz="2000" dirty="0">
                <a:solidFill>
                  <a:schemeClr val="bg1"/>
                </a:solidFill>
                <a:latin typeface="+mn-lt"/>
              </a:rPr>
              <a:t>UČINAK SUDIONIKA GRADNJE  </a:t>
            </a:r>
            <a:r>
              <a:rPr lang="hr-HR" sz="20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hr-HR" sz="2000" dirty="0" smtClean="0">
                <a:solidFill>
                  <a:schemeClr val="bg1"/>
                </a:solidFill>
                <a:latin typeface="+mn-lt"/>
              </a:rPr>
            </a:br>
            <a:r>
              <a:rPr lang="hr-HR" sz="2000" dirty="0" smtClean="0">
                <a:solidFill>
                  <a:schemeClr val="bg1"/>
                </a:solidFill>
                <a:latin typeface="+mn-lt"/>
              </a:rPr>
              <a:t>RAZLIČITE MOGUĆNOSTI IZ </a:t>
            </a:r>
            <a:r>
              <a:rPr lang="hr-HR" sz="2000" dirty="0">
                <a:solidFill>
                  <a:schemeClr val="bg1"/>
                </a:solidFill>
                <a:latin typeface="+mn-lt"/>
              </a:rPr>
              <a:t>ISTOG GRAĐEVNOG </a:t>
            </a:r>
            <a:r>
              <a:rPr lang="hr-HR" sz="2000" dirty="0" smtClean="0">
                <a:solidFill>
                  <a:schemeClr val="bg1"/>
                </a:solidFill>
                <a:latin typeface="+mn-lt"/>
              </a:rPr>
              <a:t>ELEMENTA</a:t>
            </a:r>
            <a:endParaRPr lang="hr-HR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5842" name="Picture 2" descr="C:\Documents and Settings\Administrator\Desktop\diama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8" y="1431845"/>
            <a:ext cx="4000501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C:\Documents and Settings\Administrator\Desktop\uglji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56992"/>
            <a:ext cx="4276725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42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All Users\Documents\PREZENTACIJA\slike\006_IMG_2523 Panora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869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slov 4"/>
          <p:cNvSpPr txBox="1">
            <a:spLocks noGrp="1"/>
          </p:cNvSpPr>
          <p:nvPr>
            <p:ph type="title"/>
          </p:nvPr>
        </p:nvSpPr>
        <p:spPr>
          <a:xfrm>
            <a:off x="457200" y="492125"/>
            <a:ext cx="8229600" cy="708025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hr-HR" sz="2000" dirty="0">
                <a:solidFill>
                  <a:schemeClr val="bg1"/>
                </a:solidFill>
                <a:latin typeface="+mn-lt"/>
              </a:rPr>
              <a:t>UČINAK SUDIONIKA GRADNJE  </a:t>
            </a:r>
            <a:r>
              <a:rPr lang="hr-HR" sz="20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hr-HR" sz="2000" dirty="0" smtClean="0">
                <a:solidFill>
                  <a:schemeClr val="bg1"/>
                </a:solidFill>
                <a:latin typeface="+mn-lt"/>
              </a:rPr>
            </a:br>
            <a:r>
              <a:rPr lang="hr-HR" sz="2000" dirty="0" smtClean="0">
                <a:solidFill>
                  <a:schemeClr val="bg1"/>
                </a:solidFill>
                <a:latin typeface="+mn-lt"/>
              </a:rPr>
              <a:t>RAZLIČITE MOGUĆNOSTI IZ </a:t>
            </a:r>
            <a:r>
              <a:rPr lang="hr-HR" sz="2000" dirty="0">
                <a:solidFill>
                  <a:schemeClr val="bg1"/>
                </a:solidFill>
                <a:latin typeface="+mn-lt"/>
              </a:rPr>
              <a:t>ISTOG GRAĐEVNOG </a:t>
            </a:r>
            <a:r>
              <a:rPr lang="hr-HR" sz="2000" dirty="0" smtClean="0">
                <a:solidFill>
                  <a:schemeClr val="bg1"/>
                </a:solidFill>
                <a:latin typeface="+mn-lt"/>
              </a:rPr>
              <a:t>ELEMENTA</a:t>
            </a:r>
            <a:endParaRPr lang="hr-HR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4" descr="C:\Documents and Settings\Administrator\Desktop\wall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28800"/>
            <a:ext cx="6624736" cy="4048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slov 4"/>
          <p:cNvSpPr txBox="1">
            <a:spLocks/>
          </p:cNvSpPr>
          <p:nvPr/>
        </p:nvSpPr>
        <p:spPr>
          <a:xfrm>
            <a:off x="595520" y="599852"/>
            <a:ext cx="5776680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r-HR" sz="2400" b="1" dirty="0" smtClean="0">
                <a:solidFill>
                  <a:schemeClr val="bg1"/>
                </a:solidFill>
                <a:latin typeface="+mn-lt"/>
              </a:rPr>
              <a:t>… ALI CIJENA JE UVIJEK PREVISOKA …</a:t>
            </a:r>
            <a:endParaRPr lang="hr-HR" sz="2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Naslov 4"/>
          <p:cNvSpPr txBox="1">
            <a:spLocks/>
          </p:cNvSpPr>
          <p:nvPr/>
        </p:nvSpPr>
        <p:spPr>
          <a:xfrm>
            <a:off x="2771800" y="6093296"/>
            <a:ext cx="6372200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r-HR" sz="2400" b="1" dirty="0" smtClean="0">
                <a:solidFill>
                  <a:schemeClr val="bg1"/>
                </a:solidFill>
                <a:latin typeface="+mn-lt"/>
              </a:rPr>
              <a:t>… AKO ČOVJEK NEPOZNA VRIJEDNOST ROBE !</a:t>
            </a:r>
            <a:endParaRPr lang="hr-HR" sz="24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Picture 2" descr="C:\Documents and Settings\Administrator\Desktop\diama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8" y="1431845"/>
            <a:ext cx="4000501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Documents and Settings\Administrator\Desktop\uglji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56992"/>
            <a:ext cx="4276725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26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All Users\Documents\PREZENTACIJA\slike\006_IMG_2523 Panora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869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Documents and Settings\Administrator\Desktop\wall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28800"/>
            <a:ext cx="6624736" cy="4048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slov 4"/>
          <p:cNvSpPr txBox="1">
            <a:spLocks/>
          </p:cNvSpPr>
          <p:nvPr/>
        </p:nvSpPr>
        <p:spPr>
          <a:xfrm>
            <a:off x="595520" y="599852"/>
            <a:ext cx="5776680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r-HR" sz="2400" b="1" dirty="0" smtClean="0">
                <a:solidFill>
                  <a:schemeClr val="bg1"/>
                </a:solidFill>
                <a:latin typeface="+mn-lt"/>
              </a:rPr>
              <a:t>… ALI CIJNA JE UVIJEK PREVISOKA …</a:t>
            </a:r>
            <a:endParaRPr lang="hr-HR" sz="2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Naslov 4"/>
          <p:cNvSpPr txBox="1">
            <a:spLocks/>
          </p:cNvSpPr>
          <p:nvPr/>
        </p:nvSpPr>
        <p:spPr>
          <a:xfrm>
            <a:off x="2771800" y="6093296"/>
            <a:ext cx="6372200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r-HR" sz="2400" b="1" dirty="0" smtClean="0">
                <a:solidFill>
                  <a:schemeClr val="bg1"/>
                </a:solidFill>
                <a:latin typeface="+mn-lt"/>
              </a:rPr>
              <a:t>… AKO ČOVJEK NEPOZNA VRIJEDNOST ROBE !</a:t>
            </a:r>
            <a:endParaRPr lang="hr-HR" sz="2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56000" y="3057786"/>
            <a:ext cx="6110775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hr-HR" sz="6000" b="1" spc="150" dirty="0" smtClean="0">
                <a:ln w="11430">
                  <a:solidFill>
                    <a:schemeClr val="tx1"/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HVALA NA PAŽNJI</a:t>
            </a:r>
            <a:endParaRPr lang="hr-HR" sz="6000" b="1" spc="150" dirty="0">
              <a:ln w="11430">
                <a:solidFill>
                  <a:schemeClr val="tx1"/>
                </a:solidFill>
              </a:ln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710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2490</TotalTime>
  <Words>1275</Words>
  <Application>Microsoft Office PowerPoint</Application>
  <PresentationFormat>On-screen Show (4:3)</PresentationFormat>
  <Paragraphs>727</Paragraphs>
  <Slides>93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93</vt:i4>
      </vt:variant>
    </vt:vector>
  </HeadingPairs>
  <TitlesOfParts>
    <vt:vector size="97" baseType="lpstr">
      <vt:lpstr>Office Theme</vt:lpstr>
      <vt:lpstr>Photo Editor Photo</vt:lpstr>
      <vt:lpstr>Dokument</vt:lpstr>
      <vt:lpstr>Tabelle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UČINAK SUDIONIKA GRADNJE   RAZLIČITE MOGUĆNOSTI IZ ISTOG GRAĐEVNOG ELEMENTA</vt:lpstr>
      <vt:lpstr>UČINAK SUDIONIKA GRADNJE   RAZLIČITE MOGUĆNOSTI IZ ISTOG GRAĐEVNOG ELEMENTA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Korisnik</dc:creator>
  <cp:lastModifiedBy>Admin</cp:lastModifiedBy>
  <cp:revision>151</cp:revision>
  <dcterms:created xsi:type="dcterms:W3CDTF">2013-09-09T08:52:44Z</dcterms:created>
  <dcterms:modified xsi:type="dcterms:W3CDTF">2014-02-26T14:27:54Z</dcterms:modified>
</cp:coreProperties>
</file>