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308" r:id="rId2"/>
    <p:sldId id="407" r:id="rId3"/>
    <p:sldId id="409" r:id="rId4"/>
    <p:sldId id="372" r:id="rId5"/>
    <p:sldId id="350" r:id="rId6"/>
    <p:sldId id="408" r:id="rId7"/>
    <p:sldId id="541" r:id="rId8"/>
    <p:sldId id="502" r:id="rId9"/>
    <p:sldId id="534" r:id="rId10"/>
    <p:sldId id="511" r:id="rId11"/>
    <p:sldId id="536" r:id="rId12"/>
    <p:sldId id="521" r:id="rId13"/>
    <p:sldId id="525" r:id="rId14"/>
    <p:sldId id="527" r:id="rId15"/>
    <p:sldId id="537" r:id="rId16"/>
    <p:sldId id="538" r:id="rId17"/>
    <p:sldId id="528" r:id="rId18"/>
    <p:sldId id="530" r:id="rId19"/>
    <p:sldId id="531" r:id="rId20"/>
    <p:sldId id="532" r:id="rId21"/>
    <p:sldId id="410" r:id="rId22"/>
    <p:sldId id="411" r:id="rId23"/>
    <p:sldId id="413" r:id="rId24"/>
    <p:sldId id="414" r:id="rId25"/>
    <p:sldId id="415" r:id="rId26"/>
    <p:sldId id="416" r:id="rId27"/>
    <p:sldId id="412" r:id="rId28"/>
    <p:sldId id="418" r:id="rId29"/>
    <p:sldId id="419" r:id="rId30"/>
    <p:sldId id="420" r:id="rId31"/>
    <p:sldId id="423" r:id="rId32"/>
    <p:sldId id="424" r:id="rId33"/>
    <p:sldId id="434" r:id="rId34"/>
    <p:sldId id="436" r:id="rId35"/>
    <p:sldId id="440" r:id="rId36"/>
    <p:sldId id="441" r:id="rId37"/>
    <p:sldId id="443" r:id="rId38"/>
    <p:sldId id="444" r:id="rId39"/>
    <p:sldId id="445" r:id="rId40"/>
    <p:sldId id="446" r:id="rId41"/>
    <p:sldId id="447" r:id="rId42"/>
    <p:sldId id="448" r:id="rId43"/>
    <p:sldId id="451" r:id="rId44"/>
    <p:sldId id="452" r:id="rId45"/>
    <p:sldId id="453" r:id="rId46"/>
    <p:sldId id="454" r:id="rId47"/>
    <p:sldId id="455" r:id="rId48"/>
    <p:sldId id="456" r:id="rId49"/>
    <p:sldId id="417" r:id="rId50"/>
    <p:sldId id="380" r:id="rId51"/>
    <p:sldId id="384" r:id="rId52"/>
    <p:sldId id="458" r:id="rId53"/>
    <p:sldId id="459" r:id="rId54"/>
    <p:sldId id="457" r:id="rId55"/>
    <p:sldId id="460" r:id="rId56"/>
    <p:sldId id="461" r:id="rId57"/>
    <p:sldId id="462" r:id="rId58"/>
    <p:sldId id="463" r:id="rId59"/>
    <p:sldId id="464" r:id="rId60"/>
    <p:sldId id="381" r:id="rId61"/>
    <p:sldId id="382" r:id="rId62"/>
    <p:sldId id="385" r:id="rId63"/>
    <p:sldId id="386" r:id="rId64"/>
    <p:sldId id="387" r:id="rId65"/>
    <p:sldId id="388" r:id="rId66"/>
    <p:sldId id="391" r:id="rId67"/>
    <p:sldId id="392" r:id="rId68"/>
    <p:sldId id="402" r:id="rId69"/>
    <p:sldId id="403" r:id="rId70"/>
    <p:sldId id="465" r:id="rId71"/>
    <p:sldId id="466" r:id="rId72"/>
    <p:sldId id="467" r:id="rId73"/>
    <p:sldId id="468" r:id="rId74"/>
    <p:sldId id="540" r:id="rId75"/>
    <p:sldId id="539" r:id="rId76"/>
    <p:sldId id="470" r:id="rId77"/>
    <p:sldId id="471" r:id="rId78"/>
    <p:sldId id="472" r:id="rId79"/>
    <p:sldId id="473" r:id="rId80"/>
    <p:sldId id="474" r:id="rId81"/>
    <p:sldId id="475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395" r:id="rId90"/>
    <p:sldId id="405" r:id="rId91"/>
    <p:sldId id="401" r:id="rId92"/>
    <p:sldId id="483" r:id="rId93"/>
    <p:sldId id="484" r:id="rId94"/>
    <p:sldId id="400" r:id="rId95"/>
    <p:sldId id="485" r:id="rId96"/>
    <p:sldId id="397" r:id="rId97"/>
    <p:sldId id="398" r:id="rId98"/>
    <p:sldId id="486" r:id="rId99"/>
    <p:sldId id="487" r:id="rId100"/>
    <p:sldId id="399" r:id="rId101"/>
    <p:sldId id="488" r:id="rId102"/>
    <p:sldId id="489" r:id="rId103"/>
    <p:sldId id="490" r:id="rId104"/>
    <p:sldId id="491" r:id="rId105"/>
    <p:sldId id="493" r:id="rId106"/>
    <p:sldId id="495" r:id="rId107"/>
    <p:sldId id="497" r:id="rId108"/>
    <p:sldId id="498" r:id="rId109"/>
    <p:sldId id="499" r:id="rId110"/>
    <p:sldId id="500" r:id="rId111"/>
    <p:sldId id="501" r:id="rId112"/>
    <p:sldId id="396" r:id="rId113"/>
  </p:sldIdLst>
  <p:sldSz cx="12098338" cy="6804025"/>
  <p:notesSz cx="4402138" cy="81819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78006C"/>
    <a:srgbClr val="748D9A"/>
    <a:srgbClr val="5F5F5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3043" autoAdjust="0"/>
  </p:normalViewPr>
  <p:slideViewPr>
    <p:cSldViewPr snapToGrid="0">
      <p:cViewPr varScale="1">
        <p:scale>
          <a:sx n="114" d="100"/>
          <a:sy n="114" d="100"/>
        </p:scale>
        <p:origin x="-384" y="-108"/>
      </p:cViewPr>
      <p:guideLst>
        <p:guide orient="horz" pos="856"/>
        <p:guide pos="720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3.xml"/><Relationship Id="rId13" Type="http://schemas.openxmlformats.org/officeDocument/2006/relationships/slide" Target="slides/slide64.xml"/><Relationship Id="rId18" Type="http://schemas.openxmlformats.org/officeDocument/2006/relationships/slide" Target="slides/slide72.xml"/><Relationship Id="rId26" Type="http://schemas.openxmlformats.org/officeDocument/2006/relationships/slide" Target="slides/slide91.xml"/><Relationship Id="rId3" Type="http://schemas.openxmlformats.org/officeDocument/2006/relationships/slide" Target="slides/slide11.xml"/><Relationship Id="rId21" Type="http://schemas.openxmlformats.org/officeDocument/2006/relationships/slide" Target="slides/slide84.xml"/><Relationship Id="rId34" Type="http://schemas.openxmlformats.org/officeDocument/2006/relationships/slide" Target="slides/slide100.xml"/><Relationship Id="rId7" Type="http://schemas.openxmlformats.org/officeDocument/2006/relationships/slide" Target="slides/slide52.xml"/><Relationship Id="rId12" Type="http://schemas.openxmlformats.org/officeDocument/2006/relationships/slide" Target="slides/slide63.xml"/><Relationship Id="rId17" Type="http://schemas.openxmlformats.org/officeDocument/2006/relationships/slide" Target="slides/slide69.xml"/><Relationship Id="rId25" Type="http://schemas.openxmlformats.org/officeDocument/2006/relationships/slide" Target="slides/slide90.xml"/><Relationship Id="rId33" Type="http://schemas.openxmlformats.org/officeDocument/2006/relationships/slide" Target="slides/slide99.xml"/><Relationship Id="rId2" Type="http://schemas.openxmlformats.org/officeDocument/2006/relationships/slide" Target="slides/slide10.xml"/><Relationship Id="rId16" Type="http://schemas.openxmlformats.org/officeDocument/2006/relationships/slide" Target="slides/slide68.xml"/><Relationship Id="rId20" Type="http://schemas.openxmlformats.org/officeDocument/2006/relationships/slide" Target="slides/slide83.xml"/><Relationship Id="rId29" Type="http://schemas.openxmlformats.org/officeDocument/2006/relationships/slide" Target="slides/slide94.xml"/><Relationship Id="rId1" Type="http://schemas.openxmlformats.org/officeDocument/2006/relationships/slide" Target="slides/slide9.xml"/><Relationship Id="rId6" Type="http://schemas.openxmlformats.org/officeDocument/2006/relationships/slide" Target="slides/slide48.xml"/><Relationship Id="rId11" Type="http://schemas.openxmlformats.org/officeDocument/2006/relationships/slide" Target="slides/slide62.xml"/><Relationship Id="rId24" Type="http://schemas.openxmlformats.org/officeDocument/2006/relationships/slide" Target="slides/slide89.xml"/><Relationship Id="rId32" Type="http://schemas.openxmlformats.org/officeDocument/2006/relationships/slide" Target="slides/slide98.xml"/><Relationship Id="rId5" Type="http://schemas.openxmlformats.org/officeDocument/2006/relationships/slide" Target="slides/slide13.xml"/><Relationship Id="rId15" Type="http://schemas.openxmlformats.org/officeDocument/2006/relationships/slide" Target="slides/slide66.xml"/><Relationship Id="rId23" Type="http://schemas.openxmlformats.org/officeDocument/2006/relationships/slide" Target="slides/slide88.xml"/><Relationship Id="rId28" Type="http://schemas.openxmlformats.org/officeDocument/2006/relationships/slide" Target="slides/slide93.xml"/><Relationship Id="rId10" Type="http://schemas.openxmlformats.org/officeDocument/2006/relationships/slide" Target="slides/slide55.xml"/><Relationship Id="rId19" Type="http://schemas.openxmlformats.org/officeDocument/2006/relationships/slide" Target="slides/slide74.xml"/><Relationship Id="rId31" Type="http://schemas.openxmlformats.org/officeDocument/2006/relationships/slide" Target="slides/slide97.xml"/><Relationship Id="rId4" Type="http://schemas.openxmlformats.org/officeDocument/2006/relationships/slide" Target="slides/slide12.xml"/><Relationship Id="rId9" Type="http://schemas.openxmlformats.org/officeDocument/2006/relationships/slide" Target="slides/slide54.xml"/><Relationship Id="rId14" Type="http://schemas.openxmlformats.org/officeDocument/2006/relationships/slide" Target="slides/slide65.xml"/><Relationship Id="rId22" Type="http://schemas.openxmlformats.org/officeDocument/2006/relationships/slide" Target="slides/slide85.xml"/><Relationship Id="rId27" Type="http://schemas.openxmlformats.org/officeDocument/2006/relationships/slide" Target="slides/slide92.xml"/><Relationship Id="rId30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3" Type="http://schemas.openxmlformats.org/officeDocument/2006/relationships/image" Target="../media/image149.emf"/><Relationship Id="rId7" Type="http://schemas.openxmlformats.org/officeDocument/2006/relationships/image" Target="../media/image153.emf"/><Relationship Id="rId2" Type="http://schemas.openxmlformats.org/officeDocument/2006/relationships/image" Target="../media/image148.emf"/><Relationship Id="rId1" Type="http://schemas.openxmlformats.org/officeDocument/2006/relationships/image" Target="../media/image147.emf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10" Type="http://schemas.openxmlformats.org/officeDocument/2006/relationships/image" Target="../media/image156.emf"/><Relationship Id="rId4" Type="http://schemas.openxmlformats.org/officeDocument/2006/relationships/image" Target="../media/image150.emf"/><Relationship Id="rId9" Type="http://schemas.openxmlformats.org/officeDocument/2006/relationships/image" Target="../media/image1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1908073" cy="40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447" tIns="31723" rIns="63447" bIns="317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8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494065" y="0"/>
            <a:ext cx="1908073" cy="40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447" tIns="31723" rIns="63447" bIns="317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30000"/>
              </a:spcBef>
              <a:defRPr sz="8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7772485"/>
            <a:ext cx="1908073" cy="4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447" tIns="31723" rIns="63447" bIns="317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8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494065" y="7772485"/>
            <a:ext cx="1908073" cy="4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447" tIns="31723" rIns="63447" bIns="317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30000"/>
              </a:spcBef>
              <a:defRPr sz="800" smtClean="0"/>
            </a:lvl1pPr>
          </a:lstStyle>
          <a:p>
            <a:pPr>
              <a:defRPr/>
            </a:pPr>
            <a:fld id="{BD0B10F7-449D-4CDE-8F14-19C3A27761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623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06870"/>
            <a:ext cx="127049" cy="1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3447" tIns="31723" rIns="63447" bIns="31723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800" smtClean="0">
                <a:latin typeface="Arial Black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275090" y="106870"/>
            <a:ext cx="127049" cy="1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3447" tIns="31723" rIns="63447" bIns="3172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800" smtClean="0">
                <a:latin typeface="Arial Black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527050" y="612775"/>
            <a:ext cx="5454650" cy="3068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87022" y="5122494"/>
            <a:ext cx="3968800" cy="120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3447" tIns="31723" rIns="63447" bIns="31723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7988841"/>
            <a:ext cx="127049" cy="1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3447" tIns="31723" rIns="63447" bIns="31723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 smtClean="0">
                <a:latin typeface="Arial Black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1854" y="7988841"/>
            <a:ext cx="360285" cy="1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3447" tIns="31723" rIns="63447" bIns="31723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 smtClean="0">
                <a:latin typeface="Arial Black" pitchFamily="34" charset="0"/>
              </a:defRPr>
            </a:lvl1pPr>
          </a:lstStyle>
          <a:p>
            <a:pPr>
              <a:defRPr/>
            </a:pPr>
            <a:fld id="{955C25D0-935B-471C-B7FE-E1F2CE361D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838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204577" y="7988841"/>
            <a:ext cx="197561" cy="193135"/>
          </a:xfrm>
          <a:ln/>
        </p:spPr>
        <p:txBody>
          <a:bodyPr/>
          <a:lstStyle/>
          <a:p>
            <a:fld id="{5E87AA39-E22E-4BA2-BD97-0C322B438F40}" type="slidenum">
              <a:rPr lang="de-DE"/>
              <a:pPr/>
              <a:t>5</a:t>
            </a:fld>
            <a:endParaRPr lang="de-DE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5"/>
            <a:ext cx="3814465" cy="171675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79E0EDD6-0E74-4AC0-8871-4048A680E558}" type="slidenum">
              <a:rPr lang="de-DE"/>
              <a:pPr/>
              <a:t>37</a:t>
            </a:fld>
            <a:endParaRPr lang="de-DE"/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250" y="633413"/>
            <a:ext cx="5386388" cy="3030537"/>
          </a:xfrm>
          <a:ln/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7518" y="3915216"/>
            <a:ext cx="3233681" cy="330416"/>
          </a:xfrm>
        </p:spPr>
        <p:txBody>
          <a:bodyPr wrap="square" lIns="67707" tIns="33854" rIns="67707" bIns="33854" anchor="t"/>
          <a:lstStyle/>
          <a:p>
            <a:pPr>
              <a:spcBef>
                <a:spcPct val="0"/>
              </a:spcBef>
            </a:pPr>
            <a:endParaRPr lang="de-DE" sz="1700" noProof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38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39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41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42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43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44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45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46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47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28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800"/>
            <a:ext cx="265991" cy="187176"/>
          </a:xfrm>
          <a:ln/>
        </p:spPr>
        <p:txBody>
          <a:bodyPr/>
          <a:lstStyle/>
          <a:p>
            <a:fld id="{7A7634B3-FCFD-48A6-9C39-21724D626715}" type="slidenum">
              <a:rPr lang="de-DE"/>
              <a:pPr/>
              <a:t>51</a:t>
            </a:fld>
            <a:endParaRPr lang="de-DE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5" cy="171675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1EC537C0-A350-4894-BDAB-665378556851}" type="slidenum">
              <a:rPr lang="de-DE"/>
              <a:pPr/>
              <a:t>52</a:t>
            </a:fld>
            <a:endParaRPr lang="de-DE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1151"/>
            <a:ext cx="141105" cy="185177"/>
          </a:xfrm>
          <a:noFill/>
          <a:ln/>
        </p:spPr>
        <p:txBody>
          <a:bodyPr lIns="70383" tIns="35192" rIns="70383" bIns="3519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0E8B2815-A205-4525-92FB-AF4F60F3ECD6}" type="slidenum">
              <a:rPr lang="de-DE"/>
              <a:pPr/>
              <a:t>53</a:t>
            </a:fld>
            <a:endParaRPr lang="de-DE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1151"/>
            <a:ext cx="141105" cy="185177"/>
          </a:xfrm>
          <a:noFill/>
          <a:ln/>
        </p:spPr>
        <p:txBody>
          <a:bodyPr lIns="70383" tIns="35192" rIns="70383" bIns="3519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AAE99138-FA8B-4639-88C5-031FCD7A643A}" type="slidenum">
              <a:rPr lang="de-DE"/>
              <a:pPr/>
              <a:t>54</a:t>
            </a:fld>
            <a:endParaRPr lang="de-DE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1151"/>
            <a:ext cx="141105" cy="185177"/>
          </a:xfrm>
          <a:noFill/>
          <a:ln/>
        </p:spPr>
        <p:txBody>
          <a:bodyPr lIns="70383" tIns="35192" rIns="70383" bIns="3519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5B05E8E9-BDA2-4120-99B3-904D4A9BD63C}" type="slidenum">
              <a:rPr lang="de-DE"/>
              <a:pPr/>
              <a:t>55</a:t>
            </a:fld>
            <a:endParaRPr lang="de-DE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4363"/>
            <a:ext cx="5451475" cy="30670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1151"/>
            <a:ext cx="141105" cy="185177"/>
          </a:xfrm>
          <a:noFill/>
          <a:ln/>
        </p:spPr>
        <p:txBody>
          <a:bodyPr lIns="70383" tIns="35192" rIns="70383" bIns="3519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800"/>
            <a:ext cx="265991" cy="187176"/>
          </a:xfrm>
          <a:ln/>
        </p:spPr>
        <p:txBody>
          <a:bodyPr/>
          <a:lstStyle/>
          <a:p>
            <a:fld id="{8DCAF84D-A47F-42CE-8007-9F6588BCAE6E}" type="slidenum">
              <a:rPr lang="de-DE"/>
              <a:pPr/>
              <a:t>62</a:t>
            </a:fld>
            <a:endParaRPr lang="de-DE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6449"/>
            <a:ext cx="132776" cy="174581"/>
          </a:xfrm>
          <a:noFill/>
          <a:ln/>
        </p:spPr>
        <p:txBody>
          <a:bodyPr lIns="66308" tIns="33154" rIns="66308" bIns="3315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800"/>
            <a:ext cx="265991" cy="187176"/>
          </a:xfrm>
          <a:ln/>
        </p:spPr>
        <p:txBody>
          <a:bodyPr/>
          <a:lstStyle/>
          <a:p>
            <a:fld id="{2F40CB29-CB6B-4DEC-906C-8AAF5D3E1756}" type="slidenum">
              <a:rPr lang="de-DE"/>
              <a:pPr/>
              <a:t>63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6449"/>
            <a:ext cx="132776" cy="174581"/>
          </a:xfrm>
          <a:noFill/>
          <a:ln/>
        </p:spPr>
        <p:txBody>
          <a:bodyPr lIns="66308" tIns="33154" rIns="66308" bIns="3315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4019" y="7988841"/>
            <a:ext cx="268119" cy="193135"/>
          </a:xfrm>
          <a:ln/>
        </p:spPr>
        <p:txBody>
          <a:bodyPr/>
          <a:lstStyle/>
          <a:p>
            <a:fld id="{2F40CB29-CB6B-4DEC-906C-8AAF5D3E1756}" type="slidenum">
              <a:rPr lang="de-DE"/>
              <a:pPr/>
              <a:t>64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6449"/>
            <a:ext cx="132776" cy="174581"/>
          </a:xfrm>
          <a:noFill/>
          <a:ln/>
        </p:spPr>
        <p:txBody>
          <a:bodyPr lIns="66308" tIns="33154" rIns="66308" bIns="3315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3"/>
            <a:ext cx="265408" cy="189523"/>
          </a:xfrm>
          <a:ln/>
        </p:spPr>
        <p:txBody>
          <a:bodyPr/>
          <a:lstStyle/>
          <a:p>
            <a:fld id="{2B032824-5F22-4F97-92F1-837AFE262E7E}" type="slidenum">
              <a:rPr lang="de-DE"/>
              <a:pPr/>
              <a:t>65</a:t>
            </a:fld>
            <a:endParaRPr lang="de-DE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6449"/>
            <a:ext cx="132776" cy="174581"/>
          </a:xfrm>
          <a:noFill/>
          <a:ln/>
        </p:spPr>
        <p:txBody>
          <a:bodyPr lIns="66308" tIns="33154" rIns="66308" bIns="3315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3"/>
            <a:ext cx="265408" cy="189523"/>
          </a:xfrm>
          <a:ln/>
        </p:spPr>
        <p:txBody>
          <a:bodyPr/>
          <a:lstStyle/>
          <a:p>
            <a:fld id="{FDC85E67-9EC2-4BA9-8A22-447CCC3928AD}" type="slidenum">
              <a:rPr lang="de-DE"/>
              <a:pPr/>
              <a:t>66</a:t>
            </a:fld>
            <a:endParaRPr lang="de-DE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6449"/>
            <a:ext cx="132776" cy="174581"/>
          </a:xfrm>
          <a:noFill/>
          <a:ln/>
        </p:spPr>
        <p:txBody>
          <a:bodyPr lIns="66308" tIns="33154" rIns="66308" bIns="3315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630654A5-7A31-4172-9BD1-D5FA737603E2}" type="slidenum">
              <a:rPr lang="de-DE"/>
              <a:pPr/>
              <a:t>29</a:t>
            </a:fld>
            <a:endParaRPr lang="de-DE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250" y="633413"/>
            <a:ext cx="5386388" cy="3030537"/>
          </a:xfrm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7518" y="3915216"/>
            <a:ext cx="3233681" cy="330416"/>
          </a:xfrm>
        </p:spPr>
        <p:txBody>
          <a:bodyPr wrap="square" lIns="67707" tIns="33854" rIns="67707" bIns="33854" anchor="t"/>
          <a:lstStyle/>
          <a:p>
            <a:pPr>
              <a:spcBef>
                <a:spcPct val="0"/>
              </a:spcBef>
            </a:pPr>
            <a:endParaRPr lang="de-DE" sz="1700" noProof="1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4019" y="7988841"/>
            <a:ext cx="268119" cy="193135"/>
          </a:xfrm>
          <a:ln/>
        </p:spPr>
        <p:txBody>
          <a:bodyPr/>
          <a:lstStyle/>
          <a:p>
            <a:fld id="{55E1D060-67F5-4A53-9830-DA470EAC7A03}" type="slidenum">
              <a:rPr lang="de-DE"/>
              <a:pPr/>
              <a:t>68</a:t>
            </a:fld>
            <a:endParaRPr lang="de-DE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5820"/>
            <a:ext cx="132766" cy="174576"/>
          </a:xfrm>
          <a:ln/>
        </p:spPr>
        <p:txBody>
          <a:bodyPr lIns="66303" tIns="33153" rIns="66303" bIns="33153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4019" y="7988841"/>
            <a:ext cx="268119" cy="193135"/>
          </a:xfrm>
          <a:ln/>
        </p:spPr>
        <p:txBody>
          <a:bodyPr/>
          <a:lstStyle/>
          <a:p>
            <a:fld id="{2F40CB29-CB6B-4DEC-906C-8AAF5D3E1756}" type="slidenum">
              <a:rPr lang="de-DE"/>
              <a:pPr/>
              <a:t>69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6449"/>
            <a:ext cx="132776" cy="174581"/>
          </a:xfrm>
          <a:noFill/>
          <a:ln/>
        </p:spPr>
        <p:txBody>
          <a:bodyPr lIns="66308" tIns="33154" rIns="66308" bIns="3315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327B467D-2B63-4036-A8C1-D4D747909E2D}" type="slidenum">
              <a:rPr lang="de-DE"/>
              <a:pPr/>
              <a:t>72</a:t>
            </a:fld>
            <a:endParaRPr lang="de-DE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4363"/>
            <a:ext cx="5451475" cy="306705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0518"/>
            <a:ext cx="141105" cy="185177"/>
          </a:xfrm>
          <a:ln/>
        </p:spPr>
        <p:txBody>
          <a:bodyPr lIns="70383" tIns="35192" rIns="70383" bIns="3519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5"/>
            <a:ext cx="265408" cy="189523"/>
          </a:xfrm>
          <a:ln/>
        </p:spPr>
        <p:txBody>
          <a:bodyPr/>
          <a:lstStyle/>
          <a:p>
            <a:fld id="{72464409-EB64-47F6-81F2-7B0B5289A68C}" type="slidenum">
              <a:rPr lang="de-DE"/>
              <a:pPr/>
              <a:t>74</a:t>
            </a:fld>
            <a:endParaRPr lang="de-DE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5012955"/>
            <a:ext cx="145231" cy="180308"/>
          </a:xfrm>
          <a:ln/>
        </p:spPr>
        <p:txBody>
          <a:bodyPr lIns="71881" tIns="35942" rIns="71881" bIns="3594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800"/>
            <a:ext cx="265991" cy="187176"/>
          </a:xfrm>
          <a:noFill/>
        </p:spPr>
        <p:txBody>
          <a:bodyPr/>
          <a:lstStyle/>
          <a:p>
            <a:fld id="{ED7E51C0-CC56-417F-92ED-9A99685EA699}" type="slidenum">
              <a:rPr lang="de-DE"/>
              <a:pPr/>
              <a:t>83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5463" y="614363"/>
            <a:ext cx="5453063" cy="3067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175" y="5010356"/>
            <a:ext cx="141095" cy="185172"/>
          </a:xfrm>
          <a:noFill/>
          <a:ln/>
        </p:spPr>
        <p:txBody>
          <a:bodyPr lIns="70378" tIns="35190" rIns="70378" bIns="35190"/>
          <a:lstStyle/>
          <a:p>
            <a:endParaRPr lang="de-DE" sz="7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800"/>
            <a:ext cx="265991" cy="187176"/>
          </a:xfrm>
          <a:noFill/>
        </p:spPr>
        <p:txBody>
          <a:bodyPr/>
          <a:lstStyle/>
          <a:p>
            <a:fld id="{ED7E51C0-CC56-417F-92ED-9A99685EA699}" type="slidenum">
              <a:rPr lang="de-DE"/>
              <a:pPr/>
              <a:t>84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5463" y="614363"/>
            <a:ext cx="5453063" cy="3067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175" y="5010356"/>
            <a:ext cx="141095" cy="185172"/>
          </a:xfrm>
          <a:noFill/>
          <a:ln/>
        </p:spPr>
        <p:txBody>
          <a:bodyPr lIns="70378" tIns="35190" rIns="70378" bIns="35190"/>
          <a:lstStyle/>
          <a:p>
            <a:endParaRPr lang="de-DE" sz="7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800"/>
            <a:ext cx="265991" cy="187176"/>
          </a:xfrm>
          <a:noFill/>
        </p:spPr>
        <p:txBody>
          <a:bodyPr/>
          <a:lstStyle/>
          <a:p>
            <a:fld id="{ED7E51C0-CC56-417F-92ED-9A99685EA699}" type="slidenum">
              <a:rPr lang="de-DE"/>
              <a:pPr/>
              <a:t>85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5463" y="614363"/>
            <a:ext cx="5453063" cy="3067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175" y="5010356"/>
            <a:ext cx="141095" cy="185172"/>
          </a:xfrm>
          <a:noFill/>
          <a:ln/>
        </p:spPr>
        <p:txBody>
          <a:bodyPr lIns="70378" tIns="35190" rIns="70378" bIns="35190"/>
          <a:lstStyle/>
          <a:p>
            <a:endParaRPr lang="de-DE" sz="7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DCF18F9C-EE7D-4995-95C4-6792C839F00D}" type="slidenum">
              <a:rPr lang="de-DE"/>
              <a:pPr/>
              <a:t>88</a:t>
            </a:fld>
            <a:endParaRPr lang="de-DE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4363"/>
            <a:ext cx="5451475" cy="3067050"/>
          </a:xfrm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5010527"/>
            <a:ext cx="141077" cy="185160"/>
          </a:xfrm>
          <a:ln/>
        </p:spPr>
        <p:txBody>
          <a:bodyPr lIns="70369" tIns="35184" rIns="70369" bIns="35184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4"/>
            <a:ext cx="265408" cy="189523"/>
          </a:xfrm>
          <a:ln/>
        </p:spPr>
        <p:txBody>
          <a:bodyPr/>
          <a:lstStyle/>
          <a:p>
            <a:fld id="{75B4CE5D-3C2B-4FB0-87D0-9D7CF7B68329}" type="slidenum">
              <a:rPr lang="de-DE"/>
              <a:pPr/>
              <a:t>89</a:t>
            </a:fld>
            <a:endParaRPr lang="de-DE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5012959"/>
            <a:ext cx="145214" cy="180296"/>
          </a:xfrm>
          <a:ln/>
        </p:spPr>
        <p:txBody>
          <a:bodyPr lIns="71873" tIns="35936" rIns="71873" bIns="35936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5"/>
            <a:ext cx="265408" cy="189523"/>
          </a:xfrm>
          <a:ln/>
        </p:spPr>
        <p:txBody>
          <a:bodyPr/>
          <a:lstStyle/>
          <a:p>
            <a:fld id="{A850EE23-B88B-4D54-A9A6-70F394AEC470}" type="slidenum">
              <a:rPr lang="de-DE"/>
              <a:pPr/>
              <a:t>90</a:t>
            </a:fld>
            <a:endParaRPr lang="de-DE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5012955"/>
            <a:ext cx="145231" cy="180308"/>
          </a:xfrm>
          <a:ln/>
        </p:spPr>
        <p:txBody>
          <a:bodyPr lIns="71881" tIns="35942" rIns="71881" bIns="3594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D97DADF9-F2DE-4409-960D-813D1A3E1608}" type="slidenum">
              <a:rPr lang="de-DE"/>
              <a:pPr/>
              <a:t>30</a:t>
            </a:fld>
            <a:endParaRPr lang="de-DE"/>
          </a:p>
        </p:txBody>
      </p:sp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250" y="633413"/>
            <a:ext cx="5386388" cy="3030537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7518" y="3915216"/>
            <a:ext cx="3233681" cy="330416"/>
          </a:xfrm>
        </p:spPr>
        <p:txBody>
          <a:bodyPr wrap="square" lIns="67707" tIns="33854" rIns="67707" bIns="33854" anchor="t"/>
          <a:lstStyle/>
          <a:p>
            <a:pPr>
              <a:spcBef>
                <a:spcPct val="0"/>
              </a:spcBef>
            </a:pPr>
            <a:endParaRPr lang="de-DE" sz="1700" noProof="1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5"/>
            <a:ext cx="265408" cy="189523"/>
          </a:xfrm>
          <a:ln/>
        </p:spPr>
        <p:txBody>
          <a:bodyPr/>
          <a:lstStyle/>
          <a:p>
            <a:fld id="{688D5A28-6540-49EF-9132-6C13B4371094}" type="slidenum">
              <a:rPr lang="de-DE"/>
              <a:pPr/>
              <a:t>91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934" y="5011665"/>
            <a:ext cx="150500" cy="182941"/>
          </a:xfrm>
          <a:ln/>
        </p:spPr>
        <p:txBody>
          <a:bodyPr lIns="74490" tIns="37246" rIns="74490" bIns="37246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801"/>
            <a:ext cx="265991" cy="187176"/>
          </a:xfrm>
          <a:ln/>
        </p:spPr>
        <p:txBody>
          <a:bodyPr/>
          <a:lstStyle/>
          <a:p>
            <a:fld id="{447FBBBD-1032-429E-BBA2-3C0FBE3823BE}" type="slidenum">
              <a:rPr lang="de-DE"/>
              <a:pPr/>
              <a:t>92</a:t>
            </a:fld>
            <a:endParaRPr lang="de-DE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5012953"/>
            <a:ext cx="145239" cy="180310"/>
          </a:xfrm>
          <a:ln/>
        </p:spPr>
        <p:txBody>
          <a:bodyPr lIns="71885" tIns="35943" rIns="71885" bIns="35943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6109"/>
            <a:ext cx="265991" cy="187176"/>
          </a:xfrm>
          <a:noFill/>
        </p:spPr>
        <p:txBody>
          <a:bodyPr/>
          <a:lstStyle/>
          <a:p>
            <a:fld id="{6EF5582F-BF1F-4FC1-A4D8-406677E7B3BF}" type="slidenum">
              <a:rPr lang="de-DE"/>
              <a:pPr/>
              <a:t>93</a:t>
            </a:fld>
            <a:endParaRPr lang="de-D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7203" y="5027821"/>
            <a:ext cx="150512" cy="182947"/>
          </a:xfrm>
          <a:noFill/>
          <a:ln/>
        </p:spPr>
        <p:txBody>
          <a:bodyPr lIns="74496" tIns="37249" rIns="74496" bIns="37249"/>
          <a:lstStyle/>
          <a:p>
            <a:endParaRPr lang="de-DE" sz="7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5"/>
            <a:ext cx="265408" cy="189523"/>
          </a:xfrm>
          <a:ln/>
        </p:spPr>
        <p:txBody>
          <a:bodyPr/>
          <a:lstStyle/>
          <a:p>
            <a:fld id="{56FD981C-CCDA-4CD3-8D10-062817BE398B}" type="slidenum">
              <a:rPr lang="de-DE"/>
              <a:pPr/>
              <a:t>94</a:t>
            </a:fld>
            <a:endParaRPr lang="de-DE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2288" y="615950"/>
            <a:ext cx="5448301" cy="3065463"/>
          </a:xfrm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5012955"/>
            <a:ext cx="145231" cy="180308"/>
          </a:xfrm>
          <a:ln/>
        </p:spPr>
        <p:txBody>
          <a:bodyPr lIns="71881" tIns="35942" rIns="71881" bIns="35942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5"/>
            <a:ext cx="265408" cy="189523"/>
          </a:xfrm>
          <a:ln/>
        </p:spPr>
        <p:txBody>
          <a:bodyPr/>
          <a:lstStyle/>
          <a:p>
            <a:fld id="{09AF2E2F-48EB-4561-BEE1-F920A7150CF9}" type="slidenum">
              <a:rPr lang="de-DE"/>
              <a:pPr/>
              <a:t>96</a:t>
            </a:fld>
            <a:endParaRPr lang="de-DE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934" y="5011665"/>
            <a:ext cx="150500" cy="182941"/>
          </a:xfrm>
          <a:ln/>
        </p:spPr>
        <p:txBody>
          <a:bodyPr lIns="74490" tIns="37246" rIns="74490" bIns="37246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5"/>
            <a:ext cx="265408" cy="189523"/>
          </a:xfrm>
          <a:ln/>
        </p:spPr>
        <p:txBody>
          <a:bodyPr/>
          <a:lstStyle/>
          <a:p>
            <a:fld id="{09AF2E2F-48EB-4561-BEE1-F920A7150CF9}" type="slidenum">
              <a:rPr lang="de-DE"/>
              <a:pPr/>
              <a:t>97</a:t>
            </a:fld>
            <a:endParaRPr lang="de-DE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934" y="5011665"/>
            <a:ext cx="150500" cy="182941"/>
          </a:xfrm>
          <a:ln/>
        </p:spPr>
        <p:txBody>
          <a:bodyPr lIns="74490" tIns="37246" rIns="74490" bIns="37246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801"/>
            <a:ext cx="265991" cy="187176"/>
          </a:xfrm>
          <a:ln/>
        </p:spPr>
        <p:txBody>
          <a:bodyPr/>
          <a:lstStyle/>
          <a:p>
            <a:fld id="{09AF2E2F-48EB-4561-BEE1-F920A7150CF9}" type="slidenum">
              <a:rPr lang="de-DE"/>
              <a:pPr/>
              <a:t>98</a:t>
            </a:fld>
            <a:endParaRPr lang="de-DE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933" y="5011663"/>
            <a:ext cx="150510" cy="182945"/>
          </a:xfrm>
          <a:ln/>
        </p:spPr>
        <p:txBody>
          <a:bodyPr lIns="74495" tIns="37248" rIns="74495" bIns="37248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801"/>
            <a:ext cx="265991" cy="187176"/>
          </a:xfrm>
          <a:ln/>
        </p:spPr>
        <p:txBody>
          <a:bodyPr/>
          <a:lstStyle/>
          <a:p>
            <a:fld id="{09AF2E2F-48EB-4561-BEE1-F920A7150CF9}" type="slidenum">
              <a:rPr lang="de-DE"/>
              <a:pPr/>
              <a:t>99</a:t>
            </a:fld>
            <a:endParaRPr lang="de-DE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933" y="5011663"/>
            <a:ext cx="150510" cy="182945"/>
          </a:xfrm>
          <a:ln/>
        </p:spPr>
        <p:txBody>
          <a:bodyPr lIns="74495" tIns="37248" rIns="74495" bIns="37248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4020" y="7988843"/>
            <a:ext cx="268119" cy="193135"/>
          </a:xfrm>
          <a:ln/>
        </p:spPr>
        <p:txBody>
          <a:bodyPr/>
          <a:lstStyle/>
          <a:p>
            <a:fld id="{11BD7B3C-BC2D-486C-8B14-A70A32CD5784}" type="slidenum">
              <a:rPr lang="de-DE"/>
              <a:pPr/>
              <a:t>100</a:t>
            </a:fld>
            <a:endParaRPr lang="de-DE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23875" y="615950"/>
            <a:ext cx="5449888" cy="3065463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934" y="5011665"/>
            <a:ext cx="150500" cy="182941"/>
          </a:xfrm>
          <a:ln/>
        </p:spPr>
        <p:txBody>
          <a:bodyPr lIns="74490" tIns="37246" rIns="74490" bIns="37246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799"/>
            <a:ext cx="26599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104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1EF92F3B-33C4-4FDE-AC88-F044213AB4B5}" type="slidenum">
              <a:rPr lang="de-DE"/>
              <a:pPr/>
              <a:t>31</a:t>
            </a:fld>
            <a:endParaRPr lang="de-DE"/>
          </a:p>
        </p:txBody>
      </p:sp>
      <p:sp>
        <p:nvSpPr>
          <p:cNvPr id="70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503" y="5595151"/>
            <a:ext cx="135133" cy="180954"/>
          </a:xfrm>
          <a:noFill/>
          <a:ln/>
        </p:spPr>
        <p:txBody>
          <a:bodyPr lIns="67403" tIns="33110" rIns="67403" bIns="33110"/>
          <a:lstStyle/>
          <a:p>
            <a:pPr algn="just"/>
            <a:endParaRPr lang="de-DE" sz="700" i="1" noProof="1">
              <a:latin typeface="Arial" charset="0"/>
            </a:endParaRPr>
          </a:p>
        </p:txBody>
      </p:sp>
      <p:sp>
        <p:nvSpPr>
          <p:cNvPr id="7065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42963" y="415925"/>
            <a:ext cx="6089651" cy="3425825"/>
          </a:xfrm>
          <a:ln w="12700" cap="flat">
            <a:solidFill>
              <a:schemeClr val="tx1"/>
            </a:solidFill>
          </a:ln>
        </p:spPr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136829" y="7911654"/>
            <a:ext cx="2179952" cy="174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403" tIns="33110" rIns="67403" bIns="33110">
            <a:spAutoFit/>
          </a:bodyPr>
          <a:lstStyle/>
          <a:p>
            <a:pPr defTabSz="567462"/>
            <a:r>
              <a:rPr lang="de-DE" sz="700" noProof="1"/>
              <a:t>Q:\FIBRE\TECH_SUP\TRAINING\CFO_TECH.PPT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799"/>
            <a:ext cx="26599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105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8" y="7994799"/>
            <a:ext cx="26599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107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108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67218" y="7994799"/>
            <a:ext cx="33492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109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67218" y="7994799"/>
            <a:ext cx="33492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110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67218" y="7994799"/>
            <a:ext cx="334921" cy="187176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111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9" y="4044665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147" y="7994799"/>
            <a:ext cx="265991" cy="187176"/>
          </a:xfrm>
          <a:ln/>
        </p:spPr>
        <p:txBody>
          <a:bodyPr/>
          <a:lstStyle/>
          <a:p>
            <a:fld id="{1EF92F3B-33C4-4FDE-AC88-F044213AB4B5}" type="slidenum">
              <a:rPr lang="de-DE"/>
              <a:pPr/>
              <a:t>32</a:t>
            </a:fld>
            <a:endParaRPr lang="de-DE"/>
          </a:p>
        </p:txBody>
      </p:sp>
      <p:sp>
        <p:nvSpPr>
          <p:cNvPr id="70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503" y="5595151"/>
            <a:ext cx="135133" cy="180954"/>
          </a:xfrm>
          <a:noFill/>
          <a:ln/>
        </p:spPr>
        <p:txBody>
          <a:bodyPr lIns="67403" tIns="33110" rIns="67403" bIns="33110"/>
          <a:lstStyle/>
          <a:p>
            <a:pPr algn="just"/>
            <a:endParaRPr lang="de-DE" sz="700" i="1" noProof="1">
              <a:latin typeface="Arial" charset="0"/>
            </a:endParaRPr>
          </a:p>
        </p:txBody>
      </p:sp>
      <p:sp>
        <p:nvSpPr>
          <p:cNvPr id="7065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42963" y="415925"/>
            <a:ext cx="6089651" cy="3425825"/>
          </a:xfrm>
          <a:ln w="12700" cap="flat">
            <a:solidFill>
              <a:schemeClr val="tx1"/>
            </a:solidFill>
          </a:ln>
        </p:spPr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136829" y="7911654"/>
            <a:ext cx="2179952" cy="174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403" tIns="33110" rIns="67403" bIns="33110">
            <a:spAutoFit/>
          </a:bodyPr>
          <a:lstStyle/>
          <a:p>
            <a:pPr defTabSz="567462"/>
            <a:r>
              <a:rPr lang="de-DE" sz="700" noProof="1"/>
              <a:t>Q:\FIBRE\TECH_SUP\TRAINING\CFO_TECH.PPT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34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35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36731" y="7992452"/>
            <a:ext cx="265408" cy="189523"/>
          </a:xfrm>
          <a:ln/>
        </p:spPr>
        <p:txBody>
          <a:bodyPr/>
          <a:lstStyle/>
          <a:p>
            <a:fld id="{928A0BD9-691A-4E7C-96AD-D1CD124B28FE}" type="slidenum">
              <a:rPr lang="de-DE"/>
              <a:pPr/>
              <a:t>36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658" y="4044666"/>
            <a:ext cx="3814464" cy="178142"/>
          </a:xfrm>
          <a:noFill/>
          <a:ln/>
        </p:spPr>
        <p:txBody>
          <a:bodyPr wrap="square" anchor="t"/>
          <a:lstStyle/>
          <a:p>
            <a:endParaRPr lang="de-DE" sz="700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9275"/>
            <a:ext cx="12091988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7"/>
          <p:cNvSpPr txBox="1">
            <a:spLocks noChangeArrowheads="1"/>
          </p:cNvSpPr>
          <p:nvPr userDrawn="1"/>
        </p:nvSpPr>
        <p:spPr bwMode="auto">
          <a:xfrm>
            <a:off x="0" y="6410325"/>
            <a:ext cx="120983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noProof="0" dirty="0" smtClean="0">
                <a:solidFill>
                  <a:schemeClr val="bg2"/>
                </a:solidFill>
                <a:latin typeface="Verdana" pitchFamily="34" charset="0"/>
              </a:rPr>
              <a:t>Innovations “Made in Germany” for</a:t>
            </a:r>
            <a:r>
              <a:rPr lang="en-US" baseline="0" noProof="0" dirty="0" smtClean="0">
                <a:solidFill>
                  <a:schemeClr val="bg2"/>
                </a:solidFill>
                <a:latin typeface="Verdana" pitchFamily="34" charset="0"/>
              </a:rPr>
              <a:t> the whole world</a:t>
            </a:r>
            <a:endParaRPr lang="en-US" noProof="0" dirty="0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186383" name="Rectangle 15"/>
          <p:cNvSpPr>
            <a:spLocks noGrp="1" noChangeArrowheads="1"/>
          </p:cNvSpPr>
          <p:nvPr>
            <p:ph type="ctrTitle"/>
          </p:nvPr>
        </p:nvSpPr>
        <p:spPr bwMode="white">
          <a:xfrm>
            <a:off x="2725738" y="4752669"/>
            <a:ext cx="8569325" cy="956288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rgbClr val="78006C"/>
                </a:solidFill>
              </a:defRPr>
            </a:lvl1pPr>
          </a:lstStyle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38" y="273050"/>
            <a:ext cx="10888662" cy="11334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0663" y="273050"/>
            <a:ext cx="2835275" cy="626268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4838" y="273050"/>
            <a:ext cx="8353425" cy="62626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38" y="273050"/>
            <a:ext cx="10888662" cy="11334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675" y="4371975"/>
            <a:ext cx="10283825" cy="13509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55675" y="2884488"/>
            <a:ext cx="10283825" cy="14874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38" y="273050"/>
            <a:ext cx="10888662" cy="11334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87963" y="850900"/>
            <a:ext cx="3252787" cy="568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693150" y="850900"/>
            <a:ext cx="3252788" cy="568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38" y="273050"/>
            <a:ext cx="10888662" cy="1133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4838" y="1522413"/>
            <a:ext cx="5345112" cy="635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4838" y="2157413"/>
            <a:ext cx="5345112" cy="3921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45213" y="1522413"/>
            <a:ext cx="5348287" cy="635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45213" y="2157413"/>
            <a:ext cx="5348287" cy="3921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38" y="273050"/>
            <a:ext cx="10888662" cy="11334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38" y="271463"/>
            <a:ext cx="3979862" cy="1152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30750" y="271463"/>
            <a:ext cx="6762750" cy="5807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4838" y="1423988"/>
            <a:ext cx="3979862" cy="465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1725" y="4762500"/>
            <a:ext cx="7258050" cy="5619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71725" y="608013"/>
            <a:ext cx="7258050" cy="4083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71725" y="5324475"/>
            <a:ext cx="7258050" cy="7985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/>
          <p:cNvPicPr preferRelativeResize="0">
            <a:picLocks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0919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53"/>
          <p:cNvPicPr preferRelativeResize="0">
            <a:picLocks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588125"/>
            <a:ext cx="12091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5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287963" y="850900"/>
            <a:ext cx="6657975" cy="568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</a:p>
        </p:txBody>
      </p:sp>
      <p:sp>
        <p:nvSpPr>
          <p:cNvPr id="1054" name="Text Box 30"/>
          <p:cNvSpPr txBox="1">
            <a:spLocks noChangeArrowheads="1"/>
          </p:cNvSpPr>
          <p:nvPr userDrawn="1"/>
        </p:nvSpPr>
        <p:spPr bwMode="auto">
          <a:xfrm>
            <a:off x="11442700" y="6621463"/>
            <a:ext cx="6270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fld id="{1D39C2F4-36A1-4B03-9F7E-1C5390D3CC4A}" type="slidenum">
              <a:rPr lang="en-US" sz="1000" noProof="0" smtClean="0">
                <a:solidFill>
                  <a:srgbClr val="78006C"/>
                </a:solidFill>
                <a:latin typeface="Verdana" pitchFamily="34" charset="0"/>
              </a:rPr>
              <a:pPr algn="ctr">
                <a:defRPr/>
              </a:pPr>
              <a:t>‹#›</a:t>
            </a:fld>
            <a:endParaRPr lang="en-US" sz="1000" noProof="0">
              <a:solidFill>
                <a:srgbClr val="78006C"/>
              </a:solidFill>
              <a:latin typeface="Verdana" pitchFamily="34" charset="0"/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7751763" y="120650"/>
            <a:ext cx="401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noProof="0" smtClean="0">
                <a:solidFill>
                  <a:schemeClr val="bg2"/>
                </a:solidFill>
                <a:latin typeface="Verdana" pitchFamily="34" charset="0"/>
              </a:rPr>
              <a:t>Grundig SAT Systems GmbH</a:t>
            </a:r>
            <a:endParaRPr lang="en-US" b="1" noProof="0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0" y="6621463"/>
            <a:ext cx="120919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000" noProof="0" dirty="0" smtClean="0">
                <a:solidFill>
                  <a:srgbClr val="78006C"/>
                </a:solidFill>
                <a:latin typeface="Verdana" pitchFamily="34" charset="0"/>
              </a:rPr>
              <a:t>Innovations “Made in Germany” for the whole world</a:t>
            </a:r>
            <a:endParaRPr lang="en-US" sz="1000" noProof="0" dirty="0">
              <a:solidFill>
                <a:srgbClr val="78006C"/>
              </a:solidFill>
              <a:latin typeface="Verdana" pitchFamily="34" charset="0"/>
            </a:endParaRP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142875" y="6621463"/>
            <a:ext cx="20081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noProof="0" smtClean="0">
                <a:solidFill>
                  <a:srgbClr val="78006C"/>
                </a:solidFill>
                <a:latin typeface="Verdana" pitchFamily="34" charset="0"/>
              </a:rPr>
              <a:t>© Grundig SAT Systems GmbH</a:t>
            </a:r>
            <a:endParaRPr lang="en-US" sz="1000" noProof="0">
              <a:solidFill>
                <a:srgbClr val="78006C"/>
              </a:solidFill>
              <a:latin typeface="Verdana" pitchFamily="34" charset="0"/>
            </a:endParaRPr>
          </a:p>
        </p:txBody>
      </p:sp>
      <p:pic>
        <p:nvPicPr>
          <p:cNvPr id="1033" name="Picture 45" descr="GSS_GruSAT_Logo_02_4c_10cm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482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30000"/>
        </a:spcAft>
        <a:defRPr b="1">
          <a:solidFill>
            <a:srgbClr val="78006C"/>
          </a:solidFill>
          <a:latin typeface="+mn-lt"/>
          <a:ea typeface="+mn-ea"/>
          <a:cs typeface="+mn-cs"/>
        </a:defRPr>
      </a:lvl1pPr>
      <a:lvl2pPr marL="357188" indent="-177800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>
          <a:solidFill>
            <a:schemeClr val="tx1"/>
          </a:solidFill>
          <a:latin typeface="+mn-lt"/>
        </a:defRPr>
      </a:lvl2pPr>
      <a:lvl3pPr marL="719138" indent="-177800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600">
          <a:solidFill>
            <a:schemeClr val="tx1"/>
          </a:solidFill>
          <a:latin typeface="+mn-lt"/>
        </a:defRPr>
      </a:lvl3pPr>
      <a:lvl4pPr marL="1076325" indent="-177800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400">
          <a:solidFill>
            <a:schemeClr val="tx1"/>
          </a:solidFill>
          <a:latin typeface="+mn-lt"/>
        </a:defRPr>
      </a:lvl4pPr>
      <a:lvl5pPr marL="1431925" indent="-176213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400">
          <a:solidFill>
            <a:schemeClr val="tx1"/>
          </a:solidFill>
          <a:latin typeface="+mn-lt"/>
        </a:defRPr>
      </a:lvl5pPr>
      <a:lvl6pPr marL="1889125" indent="-176213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400">
          <a:solidFill>
            <a:schemeClr val="tx1"/>
          </a:solidFill>
          <a:latin typeface="+mn-lt"/>
        </a:defRPr>
      </a:lvl6pPr>
      <a:lvl7pPr marL="2346325" indent="-176213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400">
          <a:solidFill>
            <a:schemeClr val="tx1"/>
          </a:solidFill>
          <a:latin typeface="+mn-lt"/>
        </a:defRPr>
      </a:lvl7pPr>
      <a:lvl8pPr marL="2803525" indent="-176213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400">
          <a:solidFill>
            <a:schemeClr val="tx1"/>
          </a:solidFill>
          <a:latin typeface="+mn-lt"/>
        </a:defRPr>
      </a:lvl8pPr>
      <a:lvl9pPr marL="3260725" indent="-176213" algn="l" rtl="0" eaLnBrk="0" fontAlgn="base" hangingPunct="0">
        <a:spcBef>
          <a:spcPct val="20000"/>
        </a:spcBef>
        <a:spcAft>
          <a:spcPct val="0"/>
        </a:spcAft>
        <a:buClr>
          <a:srgbClr val="78006C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4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27.emf"/><Relationship Id="rId4" Type="http://schemas.openxmlformats.org/officeDocument/2006/relationships/image" Target="../media/image12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13" Type="http://schemas.openxmlformats.org/officeDocument/2006/relationships/image" Target="../media/image144.emf"/><Relationship Id="rId3" Type="http://schemas.openxmlformats.org/officeDocument/2006/relationships/image" Target="../media/image134.emf"/><Relationship Id="rId7" Type="http://schemas.openxmlformats.org/officeDocument/2006/relationships/image" Target="../media/image138.emf"/><Relationship Id="rId12" Type="http://schemas.openxmlformats.org/officeDocument/2006/relationships/image" Target="../media/image143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emf"/><Relationship Id="rId11" Type="http://schemas.openxmlformats.org/officeDocument/2006/relationships/image" Target="../media/image142.emf"/><Relationship Id="rId5" Type="http://schemas.openxmlformats.org/officeDocument/2006/relationships/image" Target="../media/image136.emf"/><Relationship Id="rId10" Type="http://schemas.openxmlformats.org/officeDocument/2006/relationships/image" Target="../media/image141.emf"/><Relationship Id="rId4" Type="http://schemas.openxmlformats.org/officeDocument/2006/relationships/image" Target="../media/image135.emf"/><Relationship Id="rId9" Type="http://schemas.openxmlformats.org/officeDocument/2006/relationships/image" Target="../media/image14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1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32.xml"/><Relationship Id="rId21" Type="http://schemas.openxmlformats.org/officeDocument/2006/relationships/image" Target="../media/image155.emf"/><Relationship Id="rId7" Type="http://schemas.openxmlformats.org/officeDocument/2006/relationships/image" Target="../media/image148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5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0.emf"/><Relationship Id="rId5" Type="http://schemas.openxmlformats.org/officeDocument/2006/relationships/image" Target="../media/image147.emf"/><Relationship Id="rId15" Type="http://schemas.openxmlformats.org/officeDocument/2006/relationships/image" Target="../media/image152.emf"/><Relationship Id="rId23" Type="http://schemas.openxmlformats.org/officeDocument/2006/relationships/image" Target="../media/image156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5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9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0.png"/><Relationship Id="rId4" Type="http://schemas.openxmlformats.org/officeDocument/2006/relationships/image" Target="../media/image159.emf"/><Relationship Id="rId9" Type="http://schemas.openxmlformats.org/officeDocument/2006/relationships/oleObject" Target="../embeddings/oleObject15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60.png"/><Relationship Id="rId4" Type="http://schemas.openxmlformats.org/officeDocument/2006/relationships/image" Target="../media/image159.emf"/><Relationship Id="rId9" Type="http://schemas.openxmlformats.org/officeDocument/2006/relationships/oleObject" Target="../embeddings/oleObject20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60.png"/><Relationship Id="rId4" Type="http://schemas.openxmlformats.org/officeDocument/2006/relationships/image" Target="../media/image159.emf"/><Relationship Id="rId9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60.png"/><Relationship Id="rId4" Type="http://schemas.openxmlformats.org/officeDocument/2006/relationships/image" Target="../media/image159.emf"/><Relationship Id="rId9" Type="http://schemas.openxmlformats.org/officeDocument/2006/relationships/oleObject" Target="../embeddings/oleObject30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60.png"/><Relationship Id="rId4" Type="http://schemas.openxmlformats.org/officeDocument/2006/relationships/image" Target="../media/image159.emf"/><Relationship Id="rId9" Type="http://schemas.openxmlformats.org/officeDocument/2006/relationships/oleObject" Target="../embeddings/oleObject35.bin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4.jpe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65.png"/><Relationship Id="rId4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9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4752669"/>
            <a:ext cx="8570912" cy="956288"/>
          </a:xfrm>
          <a:noFill/>
        </p:spPr>
        <p:txBody>
          <a:bodyPr/>
          <a:lstStyle/>
          <a:p>
            <a:r>
              <a:rPr lang="en-GB" dirty="0" smtClean="0"/>
              <a:t>DVB reception and distribution</a:t>
            </a:r>
            <a:br>
              <a:rPr lang="en-GB" dirty="0" smtClean="0"/>
            </a:br>
            <a:r>
              <a:rPr lang="en-GB" dirty="0" smtClean="0"/>
              <a:t>in buildings and hotels</a:t>
            </a:r>
            <a:endParaRPr lang="en-US" dirty="0" smtClean="0"/>
          </a:p>
        </p:txBody>
      </p:sp>
      <p:pic>
        <p:nvPicPr>
          <p:cNvPr id="3075" name="Picture 5" descr="GSS_GruSAT_Logo_02_4c_10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6213" y="542925"/>
            <a:ext cx="4678362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47053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000" y="1728000"/>
            <a:ext cx="5565934" cy="289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smtClean="0"/>
              <a:t>References</a:t>
            </a:r>
          </a:p>
          <a:p>
            <a:pPr lvl="1"/>
            <a:r>
              <a:rPr lang="en-US" smtClean="0"/>
              <a:t>HSMS as Middleware-Server</a:t>
            </a:r>
          </a:p>
          <a:p>
            <a:pPr lvl="2"/>
            <a:r>
              <a:rPr lang="en-US" smtClean="0"/>
              <a:t>GASCO – International oil company</a:t>
            </a:r>
          </a:p>
          <a:p>
            <a:pPr lvl="3"/>
            <a:r>
              <a:rPr lang="en-US" smtClean="0"/>
              <a:t>1400 IP-STB with VoD</a:t>
            </a:r>
          </a:p>
          <a:p>
            <a:pPr lvl="3"/>
            <a:r>
              <a:rPr lang="en-US" smtClean="0"/>
              <a:t>VoD for 400 simultaneous users</a:t>
            </a:r>
          </a:p>
          <a:p>
            <a:pPr lvl="2"/>
            <a:r>
              <a:rPr lang="en-US" smtClean="0"/>
              <a:t>Airport Mumbai, new terminal 2</a:t>
            </a:r>
          </a:p>
          <a:p>
            <a:pPr lvl="3"/>
            <a:r>
              <a:rPr lang="en-US" smtClean="0"/>
              <a:t>500 IP-STB with advertisment</a:t>
            </a:r>
          </a:p>
          <a:p>
            <a:pPr lvl="2"/>
            <a:r>
              <a:rPr lang="en-US" smtClean="0"/>
              <a:t>Abu Dhabi, Corniche Hospital</a:t>
            </a:r>
          </a:p>
          <a:p>
            <a:pPr lvl="3"/>
            <a:r>
              <a:rPr lang="en-US" smtClean="0"/>
              <a:t>Premier maternity hospital in the Middle East </a:t>
            </a:r>
          </a:p>
          <a:p>
            <a:pPr lvl="3"/>
            <a:r>
              <a:rPr lang="en-US" smtClean="0"/>
              <a:t>550 IP-STB</a:t>
            </a:r>
          </a:p>
          <a:p>
            <a:pPr lvl="2"/>
            <a:r>
              <a:rPr lang="en-US" smtClean="0"/>
              <a:t>Tropical Island</a:t>
            </a:r>
          </a:p>
          <a:p>
            <a:pPr lvl="3"/>
            <a:r>
              <a:rPr lang="en-US" smtClean="0"/>
              <a:t>Europe's largest tropical holiday world</a:t>
            </a:r>
          </a:p>
          <a:p>
            <a:pPr lvl="3"/>
            <a:r>
              <a:rPr lang="en-US" smtClean="0"/>
              <a:t>200 IP-STB with VoD, messages</a:t>
            </a:r>
          </a:p>
          <a:p>
            <a:pPr lvl="2"/>
            <a:r>
              <a:rPr lang="en-US" smtClean="0"/>
              <a:t>Deutsche Bundeswehr</a:t>
            </a:r>
          </a:p>
          <a:p>
            <a:pPr lvl="3"/>
            <a:r>
              <a:rPr lang="en-US" smtClean="0"/>
              <a:t>German army</a:t>
            </a:r>
          </a:p>
          <a:p>
            <a:pPr lvl="3"/>
            <a:r>
              <a:rPr lang="en-US" smtClean="0"/>
              <a:t>70 IP-STB with PVR, VoD, EPG</a:t>
            </a:r>
          </a:p>
          <a:p>
            <a:pPr lvl="3"/>
            <a:endParaRPr lang="en-US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71227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00" y="4248000"/>
            <a:ext cx="418604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633206"/>
            <a:ext cx="8569656" cy="525401"/>
          </a:xfrm>
        </p:spPr>
        <p:txBody>
          <a:bodyPr/>
          <a:lstStyle/>
          <a:p>
            <a:r>
              <a:rPr lang="en-US" dirty="0" err="1" smtClean="0"/>
              <a:t>EoC</a:t>
            </a:r>
            <a:r>
              <a:rPr lang="en-US" dirty="0" smtClean="0"/>
              <a:t> – Ethernet over Coax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Conventional LAN distribution</a:t>
            </a:r>
          </a:p>
          <a:p>
            <a:pPr lvl="1"/>
            <a:r>
              <a:rPr lang="en-US" dirty="0" smtClean="0"/>
              <a:t>Router for internet-access</a:t>
            </a:r>
          </a:p>
          <a:p>
            <a:pPr lvl="2"/>
            <a:r>
              <a:rPr lang="en-US" dirty="0" smtClean="0"/>
              <a:t>Connect the DSL-device with own network</a:t>
            </a:r>
          </a:p>
          <a:p>
            <a:pPr lvl="1"/>
            <a:r>
              <a:rPr lang="en-US" dirty="0" smtClean="0"/>
              <a:t>Network-switch</a:t>
            </a:r>
          </a:p>
          <a:p>
            <a:pPr lvl="2"/>
            <a:r>
              <a:rPr lang="en-US" dirty="0" smtClean="0"/>
              <a:t>For connecting wire-devices</a:t>
            </a:r>
          </a:p>
          <a:p>
            <a:pPr lvl="1"/>
            <a:r>
              <a:rPr lang="en-US" dirty="0" smtClean="0"/>
              <a:t>Access point or router</a:t>
            </a:r>
          </a:p>
          <a:p>
            <a:pPr lvl="2"/>
            <a:r>
              <a:rPr lang="en-US" dirty="0" smtClean="0"/>
              <a:t>Make connections with </a:t>
            </a:r>
            <a:r>
              <a:rPr lang="en-US" dirty="0" err="1" smtClean="0"/>
              <a:t>WiFi</a:t>
            </a:r>
            <a:r>
              <a:rPr lang="en-US" dirty="0" smtClean="0"/>
              <a:t>-devices and wire-devices</a:t>
            </a:r>
          </a:p>
          <a:p>
            <a:pPr lvl="1"/>
            <a:r>
              <a:rPr lang="en-US" dirty="0" smtClean="0"/>
              <a:t>For wire-devices is needed a Ethernet-infrastructure </a:t>
            </a:r>
            <a:br>
              <a:rPr lang="en-US" dirty="0" smtClean="0"/>
            </a:br>
            <a:r>
              <a:rPr lang="en-US" dirty="0" smtClean="0"/>
              <a:t>(CAT-6)</a:t>
            </a:r>
          </a:p>
          <a:p>
            <a:pPr lvl="2"/>
            <a:r>
              <a:rPr lang="en-US" dirty="0" smtClean="0"/>
              <a:t>Star cabling</a:t>
            </a:r>
          </a:p>
          <a:p>
            <a:pPr lvl="2"/>
            <a:r>
              <a:rPr lang="en-US" dirty="0" smtClean="0"/>
              <a:t>Only one device per cable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, if no Ethernet-infrastructure available</a:t>
            </a:r>
          </a:p>
          <a:p>
            <a:pPr lvl="1"/>
            <a:r>
              <a:rPr lang="en-US" dirty="0" smtClean="0"/>
              <a:t>At the TV-side is mostly only an antenna outlet with coaxial cable</a:t>
            </a:r>
          </a:p>
          <a:p>
            <a:pPr lvl="1"/>
            <a:r>
              <a:rPr lang="en-US" dirty="0" smtClean="0"/>
              <a:t>In old buildings mostly only coaxial cable infrastructure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1728000"/>
            <a:ext cx="3960000" cy="412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 distribution over Coax</a:t>
            </a:r>
          </a:p>
          <a:p>
            <a:pPr lvl="1"/>
            <a:r>
              <a:rPr lang="en-US" dirty="0" smtClean="0"/>
              <a:t>Router for internet-access</a:t>
            </a:r>
          </a:p>
          <a:p>
            <a:pPr lvl="2"/>
            <a:r>
              <a:rPr lang="en-US" dirty="0" smtClean="0"/>
              <a:t>Connect the DSL-device with own network</a:t>
            </a:r>
          </a:p>
          <a:p>
            <a:pPr lvl="1"/>
            <a:r>
              <a:rPr lang="en-US" dirty="0" err="1" smtClean="0"/>
              <a:t>EoC</a:t>
            </a:r>
            <a:r>
              <a:rPr lang="en-US" dirty="0" smtClean="0"/>
              <a:t> modem with or without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2"/>
            <a:r>
              <a:rPr lang="en-US" dirty="0" smtClean="0"/>
              <a:t>Convert IP-signals to coaxial signals and vice versa</a:t>
            </a:r>
          </a:p>
          <a:p>
            <a:pPr lvl="2"/>
            <a:r>
              <a:rPr lang="en-US" dirty="0" smtClean="0"/>
              <a:t>Make connections with </a:t>
            </a:r>
            <a:r>
              <a:rPr lang="en-US" dirty="0" err="1" smtClean="0"/>
              <a:t>WiFi</a:t>
            </a:r>
            <a:r>
              <a:rPr lang="en-US" dirty="0" smtClean="0"/>
              <a:t>-devices and wire-devices</a:t>
            </a:r>
          </a:p>
          <a:p>
            <a:pPr lvl="1"/>
            <a:r>
              <a:rPr lang="en-US" dirty="0" smtClean="0"/>
              <a:t>Existing coaxial network</a:t>
            </a:r>
          </a:p>
          <a:p>
            <a:pPr lvl="2"/>
            <a:r>
              <a:rPr lang="en-US" dirty="0" smtClean="0"/>
              <a:t>Tree-infrastructure or star-infrastructure</a:t>
            </a:r>
          </a:p>
          <a:p>
            <a:pPr lvl="2"/>
            <a:r>
              <a:rPr lang="en-US" dirty="0" smtClean="0"/>
              <a:t>Multiple </a:t>
            </a:r>
            <a:r>
              <a:rPr lang="en-US" dirty="0" err="1" smtClean="0"/>
              <a:t>EoC</a:t>
            </a:r>
            <a:r>
              <a:rPr lang="en-US" dirty="0" smtClean="0"/>
              <a:t>-device can connect to cable-way</a:t>
            </a:r>
          </a:p>
          <a:p>
            <a:pPr lvl="2"/>
            <a:r>
              <a:rPr lang="en-US" dirty="0" smtClean="0"/>
              <a:t>Simultaneous transmission of DVB-S|C|T signals and </a:t>
            </a:r>
            <a:r>
              <a:rPr lang="en-US" dirty="0" err="1" smtClean="0"/>
              <a:t>EoC</a:t>
            </a:r>
            <a:endParaRPr lang="en-US" dirty="0" smtClean="0"/>
          </a:p>
          <a:p>
            <a:pPr lvl="1"/>
            <a:r>
              <a:rPr lang="en-US" dirty="0" err="1" smtClean="0"/>
              <a:t>EoC</a:t>
            </a:r>
            <a:r>
              <a:rPr lang="en-US" dirty="0" smtClean="0"/>
              <a:t> modem near by the TV-set</a:t>
            </a:r>
          </a:p>
          <a:p>
            <a:pPr lvl="2"/>
            <a:r>
              <a:rPr lang="en-US" dirty="0" err="1" smtClean="0"/>
              <a:t>HbbTV</a:t>
            </a:r>
            <a:r>
              <a:rPr lang="en-US" dirty="0" smtClean="0"/>
              <a:t> or streaming inside the home-network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1728000"/>
            <a:ext cx="3960000" cy="411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GSS.lan | LAN signals over coaxial cable</a:t>
            </a:r>
          </a:p>
          <a:p>
            <a:pPr lvl="1"/>
            <a:r>
              <a:rPr lang="en-US" dirty="0" smtClean="0"/>
              <a:t>Applications for</a:t>
            </a:r>
          </a:p>
          <a:p>
            <a:pPr lvl="2"/>
            <a:r>
              <a:rPr lang="en-US" dirty="0" smtClean="0"/>
              <a:t>Home network over coaxial cable</a:t>
            </a:r>
          </a:p>
          <a:p>
            <a:pPr lvl="2"/>
            <a:r>
              <a:rPr lang="en-US" dirty="0" smtClean="0"/>
              <a:t>Professional antenna systems</a:t>
            </a:r>
          </a:p>
          <a:p>
            <a:pPr lvl="1"/>
            <a:r>
              <a:rPr lang="en-US" dirty="0" smtClean="0"/>
              <a:t>Professional IPTV-solution</a:t>
            </a:r>
          </a:p>
          <a:p>
            <a:pPr lvl="2"/>
            <a:r>
              <a:rPr lang="en-US" dirty="0" smtClean="0"/>
              <a:t>TV over IP need mostly a new infrastructure</a:t>
            </a:r>
          </a:p>
          <a:p>
            <a:pPr lvl="2"/>
            <a:r>
              <a:rPr lang="en-US" dirty="0" smtClean="0"/>
              <a:t>IP as a supplier for TV</a:t>
            </a:r>
          </a:p>
          <a:p>
            <a:pPr lvl="1"/>
            <a:r>
              <a:rPr lang="en-US" dirty="0" smtClean="0"/>
              <a:t>Mostly exist a LAN-connection near by the TV</a:t>
            </a:r>
          </a:p>
          <a:p>
            <a:pPr lvl="1"/>
            <a:r>
              <a:rPr lang="en-US" dirty="0" smtClean="0"/>
              <a:t>Available in with and without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smtClean="0"/>
              <a:t>IP-signal over the existing antenna system</a:t>
            </a:r>
          </a:p>
          <a:p>
            <a:pPr lvl="2"/>
            <a:r>
              <a:rPr lang="en-US" dirty="0" smtClean="0"/>
              <a:t>SAT-IF distribution</a:t>
            </a:r>
          </a:p>
          <a:p>
            <a:pPr lvl="2"/>
            <a:r>
              <a:rPr lang="en-US" dirty="0" smtClean="0"/>
              <a:t>CATV networks in star- or tree-structure</a:t>
            </a:r>
          </a:p>
          <a:p>
            <a:pPr lvl="2"/>
            <a:r>
              <a:rPr lang="en-US" dirty="0" smtClean="0"/>
              <a:t>Antenna-systems with head-ends</a:t>
            </a:r>
          </a:p>
          <a:p>
            <a:pPr lvl="1"/>
            <a:r>
              <a:rPr lang="en-US" dirty="0" smtClean="0"/>
              <a:t>Transmitting in low frequency range 2…68 MHz</a:t>
            </a:r>
          </a:p>
        </p:txBody>
      </p:sp>
      <p:grpSp>
        <p:nvGrpSpPr>
          <p:cNvPr id="2" name="Gruppieren 4"/>
          <p:cNvGrpSpPr>
            <a:grpSpLocks noChangeAspect="1"/>
          </p:cNvGrpSpPr>
          <p:nvPr/>
        </p:nvGrpSpPr>
        <p:grpSpPr>
          <a:xfrm>
            <a:off x="648000" y="1728000"/>
            <a:ext cx="3960000" cy="3305783"/>
            <a:chOff x="143956" y="1306286"/>
            <a:chExt cx="5783439" cy="482797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3956" y="1306286"/>
              <a:ext cx="5783439" cy="4827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1762" y="1941755"/>
              <a:ext cx="4680000" cy="3072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EoC</a:t>
            </a:r>
            <a:r>
              <a:rPr lang="en-US" dirty="0" smtClean="0"/>
              <a:t>  |  Technical data</a:t>
            </a:r>
          </a:p>
          <a:p>
            <a:pPr lvl="1"/>
            <a:r>
              <a:rPr lang="en-US" dirty="0" smtClean="0"/>
              <a:t>Up to 64 modems in one network</a:t>
            </a:r>
          </a:p>
          <a:p>
            <a:pPr lvl="2"/>
            <a:r>
              <a:rPr lang="en-US" dirty="0" smtClean="0"/>
              <a:t>With clustering more networks possible</a:t>
            </a:r>
          </a:p>
          <a:p>
            <a:pPr lvl="1"/>
            <a:r>
              <a:rPr lang="en-US" dirty="0" smtClean="0"/>
              <a:t>2 LAN-interfaces per device</a:t>
            </a:r>
          </a:p>
          <a:p>
            <a:pPr lvl="1"/>
            <a:r>
              <a:rPr lang="en-US" dirty="0" smtClean="0"/>
              <a:t>Wi-Fi device</a:t>
            </a:r>
          </a:p>
          <a:p>
            <a:pPr lvl="2"/>
            <a:r>
              <a:rPr lang="en-US" dirty="0" smtClean="0"/>
              <a:t>Standard IEEE 802.11, b/g/n standards compliant</a:t>
            </a:r>
          </a:p>
          <a:p>
            <a:pPr lvl="1"/>
            <a:r>
              <a:rPr lang="en-US" dirty="0" smtClean="0"/>
              <a:t>Data-rate: 500 Mbps (gross), 230 Mbps (net)</a:t>
            </a:r>
          </a:p>
          <a:p>
            <a:pPr lvl="2"/>
            <a:r>
              <a:rPr lang="en-US" dirty="0" smtClean="0"/>
              <a:t>Different HD-streams to the same time or parallel</a:t>
            </a:r>
          </a:p>
          <a:p>
            <a:pPr lvl="1"/>
            <a:r>
              <a:rPr lang="en-US" dirty="0" smtClean="0"/>
              <a:t>128-Bit-AES encryption</a:t>
            </a:r>
          </a:p>
          <a:p>
            <a:pPr lvl="2"/>
            <a:r>
              <a:rPr lang="en-US" dirty="0" smtClean="0"/>
              <a:t>In private networks via button</a:t>
            </a:r>
          </a:p>
          <a:p>
            <a:pPr lvl="2"/>
            <a:r>
              <a:rPr lang="en-US" dirty="0" smtClean="0"/>
              <a:t>Or with separate software</a:t>
            </a:r>
          </a:p>
          <a:p>
            <a:pPr lvl="1"/>
            <a:r>
              <a:rPr lang="en-US" dirty="0" smtClean="0"/>
              <a:t>Based on international standard IEEE 1901</a:t>
            </a:r>
          </a:p>
          <a:p>
            <a:pPr lvl="1"/>
            <a:r>
              <a:rPr lang="en-US" dirty="0" smtClean="0"/>
              <a:t>Modulation is  </a:t>
            </a:r>
            <a:r>
              <a:rPr lang="en-US" b="1" u="sng" dirty="0" smtClean="0"/>
              <a:t>O</a:t>
            </a:r>
            <a:r>
              <a:rPr lang="en-US" dirty="0" smtClean="0"/>
              <a:t>rthogonal </a:t>
            </a:r>
            <a:r>
              <a:rPr lang="en-US" b="1" u="sng" dirty="0" smtClean="0"/>
              <a:t>F</a:t>
            </a:r>
            <a:r>
              <a:rPr lang="en-US" dirty="0" smtClean="0"/>
              <a:t>requency-</a:t>
            </a:r>
            <a:r>
              <a:rPr lang="en-US" b="1" u="sng" dirty="0" smtClean="0"/>
              <a:t>D</a:t>
            </a:r>
            <a:r>
              <a:rPr lang="en-US" dirty="0" smtClean="0"/>
              <a:t>ivision </a:t>
            </a:r>
            <a:r>
              <a:rPr lang="en-US" b="1" u="sng" dirty="0" smtClean="0"/>
              <a:t>M</a:t>
            </a:r>
            <a:r>
              <a:rPr lang="en-US" dirty="0" smtClean="0"/>
              <a:t>ultiplexing (OFDM)</a:t>
            </a:r>
          </a:p>
          <a:p>
            <a:pPr lvl="2"/>
            <a:r>
              <a:rPr lang="en-US" dirty="0" smtClean="0"/>
              <a:t>Is used at DVB-T</a:t>
            </a:r>
          </a:p>
          <a:p>
            <a:pPr lvl="1"/>
            <a:r>
              <a:rPr lang="en-US" dirty="0" smtClean="0"/>
              <a:t>Max. attenuation between two devices &lt; 85 dB</a:t>
            </a:r>
          </a:p>
          <a:p>
            <a:pPr lvl="2"/>
            <a:r>
              <a:rPr lang="en-US" dirty="0" smtClean="0"/>
              <a:t>Attenuation has no influence of data-rate</a:t>
            </a:r>
          </a:p>
          <a:p>
            <a:pPr lvl="2"/>
            <a:r>
              <a:rPr lang="en-US" dirty="0" smtClean="0"/>
              <a:t>Data-rate depend on the usable frequency range</a:t>
            </a:r>
          </a:p>
          <a:p>
            <a:pPr lvl="1"/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00" y="1728000"/>
            <a:ext cx="3960000" cy="165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00" y="3888000"/>
            <a:ext cx="3960000" cy="231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4968112"/>
            <a:ext cx="8570912" cy="525401"/>
          </a:xfrm>
          <a:noFill/>
        </p:spPr>
        <p:txBody>
          <a:bodyPr/>
          <a:lstStyle/>
          <a:p>
            <a:r>
              <a:rPr lang="en-US" dirty="0" err="1" smtClean="0"/>
              <a:t>EoC</a:t>
            </a:r>
            <a:r>
              <a:rPr lang="en-US" dirty="0" smtClean="0"/>
              <a:t> – examples</a:t>
            </a:r>
          </a:p>
        </p:txBody>
      </p:sp>
      <p:pic>
        <p:nvPicPr>
          <p:cNvPr id="4" name="Picture 45" descr="GSS_GruSAT_Logo_02_4c_10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482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EoC</a:t>
            </a:r>
            <a:r>
              <a:rPr lang="en-US" dirty="0" smtClean="0"/>
              <a:t>  |  </a:t>
            </a:r>
            <a:r>
              <a:rPr lang="en-US" dirty="0" err="1" smtClean="0"/>
              <a:t>HbbTV</a:t>
            </a:r>
            <a:r>
              <a:rPr lang="en-US" dirty="0" smtClean="0"/>
              <a:t>- or Smart-TV</a:t>
            </a:r>
          </a:p>
          <a:p>
            <a:pPr lvl="1"/>
            <a:r>
              <a:rPr lang="en-US" dirty="0" smtClean="0"/>
              <a:t>TV-devices need an internet connection</a:t>
            </a:r>
          </a:p>
          <a:p>
            <a:pPr lvl="1"/>
            <a:r>
              <a:rPr lang="en-US" dirty="0" smtClean="0"/>
              <a:t>Internet signal via router to </a:t>
            </a:r>
            <a:r>
              <a:rPr lang="en-US" dirty="0" err="1" smtClean="0"/>
              <a:t>EoC</a:t>
            </a:r>
            <a:r>
              <a:rPr lang="en-US" dirty="0" smtClean="0"/>
              <a:t> modem, inserting into the antenna network</a:t>
            </a:r>
          </a:p>
          <a:p>
            <a:pPr lvl="1"/>
            <a:r>
              <a:rPr lang="en-US" dirty="0" smtClean="0"/>
              <a:t>At each </a:t>
            </a:r>
            <a:r>
              <a:rPr lang="en-US" dirty="0" err="1" smtClean="0"/>
              <a:t>EoC</a:t>
            </a:r>
            <a:r>
              <a:rPr lang="en-US" dirty="0" smtClean="0"/>
              <a:t> modem are 2 LAN interfaces available</a:t>
            </a:r>
          </a:p>
          <a:p>
            <a:pPr lvl="1"/>
            <a:r>
              <a:rPr lang="en-US" dirty="0" err="1" smtClean="0"/>
              <a:t>EoC</a:t>
            </a:r>
            <a:r>
              <a:rPr lang="en-US" dirty="0" smtClean="0"/>
              <a:t> modem is connected to RF-/ TV-interface of antenna outlet</a:t>
            </a:r>
          </a:p>
          <a:p>
            <a:pPr lvl="1"/>
            <a:r>
              <a:rPr lang="en-US" dirty="0" smtClean="0"/>
              <a:t>Terrestrial interface from multiswitch with termination</a:t>
            </a:r>
          </a:p>
          <a:p>
            <a:pPr lvl="2"/>
            <a:r>
              <a:rPr lang="en-US" dirty="0" smtClean="0"/>
              <a:t>Or additional terrestrial signals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000" y="1008000"/>
            <a:ext cx="349096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EoC</a:t>
            </a:r>
            <a:r>
              <a:rPr lang="en-US" dirty="0" smtClean="0"/>
              <a:t>  |  head-end</a:t>
            </a:r>
          </a:p>
          <a:p>
            <a:pPr lvl="1"/>
            <a:r>
              <a:rPr lang="en-US" dirty="0" err="1" smtClean="0"/>
              <a:t>EoC</a:t>
            </a:r>
            <a:r>
              <a:rPr lang="en-US" dirty="0" smtClean="0"/>
              <a:t> is usable in RF-systems</a:t>
            </a:r>
          </a:p>
          <a:p>
            <a:pPr lvl="1"/>
            <a:r>
              <a:rPr lang="en-US" dirty="0" smtClean="0"/>
              <a:t>Broadband-signal comes from head-end</a:t>
            </a:r>
          </a:p>
          <a:p>
            <a:pPr lvl="1"/>
            <a:r>
              <a:rPr lang="en-US" dirty="0" smtClean="0"/>
              <a:t>Internet signal via router to </a:t>
            </a:r>
            <a:r>
              <a:rPr lang="en-US" dirty="0" err="1" smtClean="0"/>
              <a:t>EoC</a:t>
            </a:r>
            <a:r>
              <a:rPr lang="en-US" dirty="0" smtClean="0"/>
              <a:t> modem, inserting into the antenna network</a:t>
            </a:r>
          </a:p>
          <a:p>
            <a:pPr lvl="1"/>
            <a:r>
              <a:rPr lang="en-US" dirty="0" smtClean="0"/>
              <a:t>At each </a:t>
            </a:r>
            <a:r>
              <a:rPr lang="en-US" dirty="0" err="1" smtClean="0"/>
              <a:t>EoC</a:t>
            </a:r>
            <a:r>
              <a:rPr lang="en-US" dirty="0" smtClean="0"/>
              <a:t> modem are 2 LAN interfaces available</a:t>
            </a:r>
          </a:p>
          <a:p>
            <a:pPr lvl="1"/>
            <a:r>
              <a:rPr lang="en-US" dirty="0" err="1" smtClean="0"/>
              <a:t>EoC</a:t>
            </a:r>
            <a:r>
              <a:rPr lang="en-US" dirty="0" smtClean="0"/>
              <a:t> modem is connected to RF-/ TV-interface of antenna outlet</a:t>
            </a:r>
          </a:p>
          <a:p>
            <a:pPr lvl="1"/>
            <a:r>
              <a:rPr lang="en-US" dirty="0" smtClean="0"/>
              <a:t>Terrestrial interface from multiswitch with termination</a:t>
            </a:r>
          </a:p>
          <a:p>
            <a:pPr lvl="2"/>
            <a:r>
              <a:rPr lang="en-US" dirty="0" smtClean="0"/>
              <a:t>Or additional terrestrial signals</a:t>
            </a:r>
          </a:p>
          <a:p>
            <a:pPr lvl="1"/>
            <a:r>
              <a:rPr lang="en-US" dirty="0" smtClean="0"/>
              <a:t>Also usable with </a:t>
            </a:r>
            <a:r>
              <a:rPr lang="en-US" dirty="0" err="1" smtClean="0"/>
              <a:t>HbbTV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000" y="1008000"/>
            <a:ext cx="3413917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EoC</a:t>
            </a:r>
            <a:r>
              <a:rPr lang="en-US" dirty="0" smtClean="0"/>
              <a:t> |  pure IP-network</a:t>
            </a:r>
          </a:p>
          <a:p>
            <a:pPr lvl="1"/>
            <a:r>
              <a:rPr lang="en-US" dirty="0" smtClean="0"/>
              <a:t>Coaxial cable is used only for </a:t>
            </a:r>
            <a:r>
              <a:rPr lang="en-US" dirty="0" err="1" smtClean="0"/>
              <a:t>EoC</a:t>
            </a:r>
            <a:endParaRPr lang="en-US" dirty="0" smtClean="0"/>
          </a:p>
          <a:p>
            <a:pPr lvl="1"/>
            <a:r>
              <a:rPr lang="en-US" dirty="0" smtClean="0"/>
              <a:t>Pure passive network</a:t>
            </a:r>
          </a:p>
          <a:p>
            <a:pPr lvl="2"/>
            <a:r>
              <a:rPr lang="en-US" dirty="0" smtClean="0"/>
              <a:t>No amplifier</a:t>
            </a:r>
          </a:p>
          <a:p>
            <a:pPr lvl="1"/>
            <a:r>
              <a:rPr lang="en-US" dirty="0" smtClean="0"/>
              <a:t>Head-end deliver IP-stream (IPTV)</a:t>
            </a:r>
          </a:p>
          <a:p>
            <a:pPr lvl="1"/>
            <a:r>
              <a:rPr lang="en-US" dirty="0" smtClean="0"/>
              <a:t>Middleware-server for IP-STB</a:t>
            </a:r>
          </a:p>
          <a:p>
            <a:pPr lvl="1"/>
            <a:r>
              <a:rPr lang="en-US" dirty="0" smtClean="0"/>
              <a:t>Internet signal via router to </a:t>
            </a:r>
            <a:r>
              <a:rPr lang="en-US" dirty="0" err="1" smtClean="0"/>
              <a:t>EoC</a:t>
            </a:r>
            <a:r>
              <a:rPr lang="en-US" dirty="0" smtClean="0"/>
              <a:t> modem, inserting into the antenna network</a:t>
            </a:r>
          </a:p>
          <a:p>
            <a:pPr lvl="1"/>
            <a:r>
              <a:rPr lang="en-US" dirty="0" smtClean="0"/>
              <a:t>IP-STB use the IP-stream</a:t>
            </a:r>
          </a:p>
          <a:p>
            <a:pPr lvl="1"/>
            <a:r>
              <a:rPr lang="en-US" dirty="0" smtClean="0"/>
              <a:t>Coaxial cable network as pure IP-network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000" y="1008000"/>
            <a:ext cx="4307986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Carrier signal levels at any system outlet</a:t>
            </a:r>
          </a:p>
          <a:p>
            <a:pPr lvl="1"/>
            <a:r>
              <a:rPr lang="en-US" dirty="0" smtClean="0"/>
              <a:t>Based on International Standard IEC 60728-1</a:t>
            </a:r>
          </a:p>
          <a:p>
            <a:pPr lvl="1">
              <a:tabLst>
                <a:tab pos="2155825" algn="r"/>
              </a:tabLst>
            </a:pPr>
            <a:r>
              <a:rPr lang="en-US" dirty="0" smtClean="0"/>
              <a:t>Band I (47…68 MHz) don’t us, because it is needed for return transmission</a:t>
            </a:r>
          </a:p>
          <a:p>
            <a:pPr lvl="2">
              <a:tabLst>
                <a:tab pos="2155825" algn="r"/>
              </a:tabLst>
            </a:pPr>
            <a:r>
              <a:rPr lang="en-US" dirty="0" smtClean="0"/>
              <a:t>Upstream:              	5…65 MHz</a:t>
            </a:r>
          </a:p>
          <a:p>
            <a:pPr lvl="2">
              <a:tabLst>
                <a:tab pos="2155825" algn="r"/>
              </a:tabLst>
            </a:pPr>
            <a:r>
              <a:rPr lang="en-US" dirty="0" smtClean="0"/>
              <a:t>Downstream:   	80/85…862/1000 MHz</a:t>
            </a:r>
          </a:p>
          <a:p>
            <a:pPr lvl="1">
              <a:tabLst>
                <a:tab pos="2155825" algn="r"/>
              </a:tabLst>
            </a:pPr>
            <a:r>
              <a:rPr lang="en-US" dirty="0" smtClean="0"/>
              <a:t>Level difference:</a:t>
            </a:r>
          </a:p>
          <a:p>
            <a:pPr lvl="2">
              <a:tabLst>
                <a:tab pos="2155825" algn="r"/>
              </a:tabLst>
            </a:pPr>
            <a:r>
              <a:rPr lang="en-US" dirty="0" smtClean="0"/>
              <a:t>PAL	             0 dB	60…80 </a:t>
            </a:r>
            <a:r>
              <a:rPr lang="en-US" dirty="0" err="1" smtClean="0"/>
              <a:t>dBµV</a:t>
            </a:r>
            <a:endParaRPr lang="en-US" dirty="0" smtClean="0"/>
          </a:p>
          <a:p>
            <a:pPr lvl="2">
              <a:tabLst>
                <a:tab pos="2155825" algn="r"/>
              </a:tabLst>
            </a:pPr>
            <a:r>
              <a:rPr lang="en-US" dirty="0" smtClean="0"/>
              <a:t>FM	            -10 dB	50…70 </a:t>
            </a:r>
            <a:r>
              <a:rPr lang="en-US" dirty="0" err="1" smtClean="0"/>
              <a:t>dBµV</a:t>
            </a:r>
            <a:endParaRPr lang="en-US" dirty="0" smtClean="0"/>
          </a:p>
          <a:p>
            <a:pPr lvl="2">
              <a:tabLst>
                <a:tab pos="2155825" algn="r"/>
              </a:tabLst>
            </a:pPr>
            <a:r>
              <a:rPr lang="en-US" dirty="0" smtClean="0"/>
              <a:t>64-QAM	    -13 dB	47…67 </a:t>
            </a:r>
            <a:r>
              <a:rPr lang="en-US" dirty="0" err="1" smtClean="0"/>
              <a:t>dBµV</a:t>
            </a:r>
            <a:endParaRPr lang="en-US" dirty="0" smtClean="0"/>
          </a:p>
          <a:p>
            <a:pPr lvl="2">
              <a:tabLst>
                <a:tab pos="2155825" algn="r"/>
              </a:tabLst>
            </a:pPr>
            <a:r>
              <a:rPr lang="en-US" dirty="0" smtClean="0"/>
              <a:t>256-QAM	    -6 dB	54…74 </a:t>
            </a:r>
            <a:r>
              <a:rPr lang="en-US" dirty="0" err="1" smtClean="0"/>
              <a:t>dBµV</a:t>
            </a:r>
            <a:endParaRPr lang="en-US" dirty="0" smtClean="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501469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bgerundetes Rechteck 16"/>
          <p:cNvSpPr/>
          <p:nvPr/>
        </p:nvSpPr>
        <p:spPr bwMode="auto">
          <a:xfrm>
            <a:off x="878774" y="2006930"/>
            <a:ext cx="4417621" cy="2493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880105" y="3662068"/>
            <a:ext cx="4417621" cy="3135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881436" y="3114780"/>
            <a:ext cx="4417621" cy="4076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Coaxial network</a:t>
            </a:r>
          </a:p>
          <a:p>
            <a:pPr lvl="1"/>
            <a:r>
              <a:rPr lang="en-US" dirty="0" smtClean="0"/>
              <a:t>Star- or tree-infrastructure</a:t>
            </a:r>
          </a:p>
          <a:p>
            <a:pPr lvl="1"/>
            <a:r>
              <a:rPr lang="en-US" dirty="0" smtClean="0"/>
              <a:t>Up to 40 outlets at one amplifier</a:t>
            </a:r>
          </a:p>
          <a:p>
            <a:pPr lvl="2"/>
            <a:r>
              <a:rPr lang="en-US" dirty="0" smtClean="0"/>
              <a:t>No return way</a:t>
            </a:r>
          </a:p>
          <a:p>
            <a:pPr lvl="1"/>
            <a:r>
              <a:rPr lang="en-US" dirty="0" smtClean="0"/>
              <a:t>Old coaxial cable</a:t>
            </a:r>
          </a:p>
          <a:p>
            <a:pPr lvl="2"/>
            <a:r>
              <a:rPr lang="en-US" dirty="0" smtClean="0"/>
              <a:t>High attenuation</a:t>
            </a:r>
          </a:p>
          <a:p>
            <a:pPr lvl="2"/>
            <a:r>
              <a:rPr lang="en-US" dirty="0" smtClean="0"/>
              <a:t>Few screening</a:t>
            </a:r>
          </a:p>
          <a:p>
            <a:pPr lvl="1"/>
            <a:r>
              <a:rPr lang="en-US" dirty="0" smtClean="0"/>
              <a:t>Wrong installed amplifier</a:t>
            </a:r>
          </a:p>
          <a:p>
            <a:pPr lvl="2"/>
            <a:r>
              <a:rPr lang="en-US" dirty="0" smtClean="0"/>
              <a:t>Noise</a:t>
            </a:r>
          </a:p>
          <a:p>
            <a:pPr lvl="2"/>
            <a:r>
              <a:rPr lang="en-US" dirty="0" smtClean="0"/>
              <a:t>Intermodulation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445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Coaxial network for IPTV</a:t>
            </a:r>
          </a:p>
          <a:p>
            <a:pPr lvl="1"/>
            <a:r>
              <a:rPr lang="en-US" dirty="0" smtClean="0"/>
              <a:t>Remove of all active devices</a:t>
            </a:r>
          </a:p>
          <a:p>
            <a:pPr lvl="1"/>
            <a:r>
              <a:rPr lang="en-US" dirty="0" smtClean="0"/>
              <a:t>Pure passive network</a:t>
            </a:r>
          </a:p>
          <a:p>
            <a:pPr lvl="1"/>
            <a:r>
              <a:rPr lang="en-US" dirty="0" smtClean="0"/>
              <a:t>Reducing of antenna outlets</a:t>
            </a:r>
          </a:p>
          <a:p>
            <a:pPr lvl="2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Used frequency-range 2…68 MHz</a:t>
            </a:r>
          </a:p>
          <a:p>
            <a:pPr lvl="2"/>
            <a:r>
              <a:rPr lang="en-US" dirty="0" smtClean="0"/>
              <a:t>Low attenuation</a:t>
            </a:r>
          </a:p>
          <a:p>
            <a:pPr lvl="1"/>
            <a:r>
              <a:rPr lang="en-US" dirty="0" smtClean="0"/>
              <a:t>Automatic level-adjustment</a:t>
            </a:r>
          </a:p>
          <a:p>
            <a:pPr lvl="1"/>
            <a:r>
              <a:rPr lang="en-US" dirty="0" smtClean="0"/>
              <a:t>Example:</a:t>
            </a:r>
          </a:p>
          <a:p>
            <a:pPr lvl="2"/>
            <a:r>
              <a:rPr lang="en-US" dirty="0" smtClean="0"/>
              <a:t>5 connections via </a:t>
            </a:r>
            <a:r>
              <a:rPr lang="en-US" dirty="0" err="1" smtClean="0"/>
              <a:t>EoC</a:t>
            </a:r>
            <a:r>
              <a:rPr lang="en-US" dirty="0" smtClean="0"/>
              <a:t> modem</a:t>
            </a:r>
          </a:p>
          <a:p>
            <a:pPr lvl="2"/>
            <a:r>
              <a:rPr lang="en-US" dirty="0" smtClean="0"/>
              <a:t>5 times HD with 16 </a:t>
            </a:r>
            <a:r>
              <a:rPr lang="en-US" dirty="0" err="1" smtClean="0"/>
              <a:t>Mbit</a:t>
            </a:r>
            <a:r>
              <a:rPr lang="en-US" dirty="0" smtClean="0"/>
              <a:t>/s = 80 </a:t>
            </a:r>
            <a:r>
              <a:rPr lang="en-US" dirty="0" err="1" smtClean="0"/>
              <a:t>Mbit</a:t>
            </a:r>
            <a:r>
              <a:rPr lang="en-US" dirty="0" smtClean="0"/>
              <a:t>/s (@ </a:t>
            </a:r>
            <a:r>
              <a:rPr lang="en-US" dirty="0" err="1" smtClean="0"/>
              <a:t>Unicast</a:t>
            </a:r>
            <a:r>
              <a:rPr lang="en-US" dirty="0" smtClean="0"/>
              <a:t>)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445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188" y="2489200"/>
            <a:ext cx="395922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96925" y="1280799"/>
            <a:ext cx="37834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 dirty="0" smtClean="0">
                <a:solidFill>
                  <a:srgbClr val="78006C"/>
                </a:solidFill>
              </a:rPr>
              <a:t>GSS IPTV </a:t>
            </a:r>
            <a:r>
              <a:rPr lang="de-DE" sz="3200" b="1" dirty="0" err="1" smtClean="0">
                <a:solidFill>
                  <a:srgbClr val="78006C"/>
                </a:solidFill>
              </a:rPr>
              <a:t>solution</a:t>
            </a:r>
            <a:endParaRPr lang="de-DE" sz="3200" b="1" dirty="0">
              <a:solidFill>
                <a:srgbClr val="78006C"/>
              </a:solidFill>
            </a:endParaRPr>
          </a:p>
        </p:txBody>
      </p:sp>
      <p:sp>
        <p:nvSpPr>
          <p:cNvPr id="24580" name="Rechteck 5"/>
          <p:cNvSpPr>
            <a:spLocks noChangeArrowheads="1"/>
          </p:cNvSpPr>
          <p:nvPr/>
        </p:nvSpPr>
        <p:spPr bwMode="auto">
          <a:xfrm>
            <a:off x="5122863" y="2960688"/>
            <a:ext cx="450850" cy="5524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8000" y="288000"/>
            <a:ext cx="3805182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Flatness</a:t>
            </a:r>
          </a:p>
          <a:p>
            <a:pPr lvl="1"/>
            <a:r>
              <a:rPr lang="en-US" dirty="0"/>
              <a:t>Flatness </a:t>
            </a:r>
            <a:r>
              <a:rPr lang="en-US" dirty="0" smtClean="0"/>
              <a:t>comes from</a:t>
            </a:r>
            <a:endParaRPr lang="en-US" dirty="0"/>
          </a:p>
          <a:p>
            <a:pPr lvl="2"/>
            <a:r>
              <a:rPr lang="en-US" dirty="0"/>
              <a:t>Mismatch</a:t>
            </a:r>
          </a:p>
          <a:p>
            <a:pPr lvl="3"/>
            <a:r>
              <a:rPr lang="en-US" dirty="0"/>
              <a:t>Bad connections, </a:t>
            </a:r>
          </a:p>
          <a:p>
            <a:pPr lvl="3"/>
            <a:r>
              <a:rPr lang="en-US" dirty="0"/>
              <a:t>Units with different impedances</a:t>
            </a:r>
          </a:p>
          <a:p>
            <a:pPr lvl="3"/>
            <a:r>
              <a:rPr lang="en-US" dirty="0"/>
              <a:t>Wrong equalizer for the cable</a:t>
            </a:r>
          </a:p>
          <a:p>
            <a:pPr lvl="2"/>
            <a:r>
              <a:rPr lang="en-US" dirty="0"/>
              <a:t>Nonlinear components</a:t>
            </a:r>
          </a:p>
          <a:p>
            <a:pPr lvl="1"/>
            <a:r>
              <a:rPr lang="en-US" dirty="0" smtClean="0"/>
              <a:t>Result are</a:t>
            </a:r>
            <a:endParaRPr lang="en-US" dirty="0"/>
          </a:p>
          <a:p>
            <a:pPr lvl="2"/>
            <a:r>
              <a:rPr lang="en-US" dirty="0"/>
              <a:t>Addition or subtraction of flatness (hills and valleys)</a:t>
            </a:r>
          </a:p>
          <a:p>
            <a:pPr lvl="2"/>
            <a:r>
              <a:rPr lang="en-US" dirty="0"/>
              <a:t>High output level of amplifier (CTB, CSO, CXM)</a:t>
            </a:r>
          </a:p>
          <a:p>
            <a:pPr lvl="2"/>
            <a:r>
              <a:rPr lang="en-US" dirty="0"/>
              <a:t>C/N get worse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959225" cy="2640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Screening</a:t>
            </a:r>
          </a:p>
          <a:p>
            <a:pPr lvl="1"/>
            <a:r>
              <a:rPr lang="en-US" dirty="0" smtClean="0"/>
              <a:t>Radiation in – from outside</a:t>
            </a:r>
          </a:p>
          <a:p>
            <a:pPr lvl="1"/>
            <a:r>
              <a:rPr lang="en-US" dirty="0" smtClean="0"/>
              <a:t>Radiation out – to outside</a:t>
            </a:r>
          </a:p>
          <a:p>
            <a:pPr lvl="1"/>
            <a:r>
              <a:rPr lang="en-US" dirty="0" smtClean="0"/>
              <a:t>Suitable connectors for correct cable</a:t>
            </a:r>
          </a:p>
          <a:p>
            <a:pPr lvl="1"/>
            <a:r>
              <a:rPr lang="en-US" dirty="0" smtClean="0"/>
              <a:t>Connect plug tighten, hand-tight is not enough</a:t>
            </a:r>
          </a:p>
          <a:p>
            <a:pPr lvl="1"/>
            <a:r>
              <a:rPr lang="en-US" dirty="0" smtClean="0"/>
              <a:t>Only use components with high screening</a:t>
            </a:r>
          </a:p>
          <a:p>
            <a:pPr lvl="1"/>
            <a:r>
              <a:rPr lang="en-US" dirty="0" smtClean="0"/>
              <a:t>Lid screws tighten</a:t>
            </a:r>
          </a:p>
          <a:p>
            <a:pPr lvl="1"/>
            <a:r>
              <a:rPr lang="en-US" dirty="0" smtClean="0"/>
              <a:t>Grounding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2" y="1727208"/>
            <a:ext cx="3243264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687398" y="1755783"/>
            <a:ext cx="3192462" cy="4689475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628661" y="1816108"/>
            <a:ext cx="3182937" cy="4572000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hteck 7"/>
          <p:cNvSpPr/>
          <p:nvPr/>
        </p:nvSpPr>
        <p:spPr bwMode="auto">
          <a:xfrm>
            <a:off x="485670" y="4788597"/>
            <a:ext cx="4129873" cy="17428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29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325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</a:t>
            </a:r>
            <a:r>
              <a:rPr lang="en-US" dirty="0" smtClean="0"/>
              <a:t>- C/N </a:t>
            </a:r>
            <a:r>
              <a:rPr lang="en-US" dirty="0"/>
              <a:t>|</a:t>
            </a:r>
            <a:r>
              <a:rPr lang="en-US" dirty="0" smtClean="0"/>
              <a:t> S/N </a:t>
            </a:r>
            <a:endParaRPr lang="en-US" dirty="0"/>
          </a:p>
          <a:p>
            <a:pPr lvl="1"/>
            <a:r>
              <a:rPr lang="en-US" dirty="0"/>
              <a:t>Noise distance </a:t>
            </a:r>
            <a:r>
              <a:rPr lang="en-US" dirty="0" smtClean="0"/>
              <a:t>is</a:t>
            </a:r>
            <a:endParaRPr lang="en-US" dirty="0"/>
          </a:p>
          <a:p>
            <a:pPr lvl="2"/>
            <a:r>
              <a:rPr lang="en-US" dirty="0"/>
              <a:t>C/N = CNR = Carrier to Noise</a:t>
            </a:r>
          </a:p>
          <a:p>
            <a:pPr lvl="2"/>
            <a:r>
              <a:rPr lang="en-US" dirty="0"/>
              <a:t>S/N = SNR = Signal to Noise</a:t>
            </a:r>
          </a:p>
          <a:p>
            <a:pPr lvl="2"/>
            <a:r>
              <a:rPr lang="en-US" dirty="0"/>
              <a:t>S/N = C/N + 1,5 dB (only by PAL demodulated video signal)</a:t>
            </a:r>
          </a:p>
          <a:p>
            <a:pPr lvl="1"/>
            <a:r>
              <a:rPr lang="en-US" dirty="0"/>
              <a:t>The difference between wanted signal (S) and noise level (N) is the noise distance (S/N)</a:t>
            </a:r>
          </a:p>
          <a:p>
            <a:pPr lvl="2"/>
            <a:r>
              <a:rPr lang="en-US" dirty="0"/>
              <a:t>The noise level (N) is the noise figure (F) and the thermal ground noise (</a:t>
            </a:r>
            <a:r>
              <a:rPr lang="en-US" dirty="0" err="1"/>
              <a:t>s</a:t>
            </a:r>
            <a:r>
              <a:rPr lang="en-US" baseline="-25000" dirty="0" err="1"/>
              <a:t>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 noise figure (F) is the noise of the amplifier</a:t>
            </a:r>
          </a:p>
          <a:p>
            <a:pPr lvl="1"/>
            <a:r>
              <a:rPr lang="en-US" dirty="0"/>
              <a:t>S/N = S - F - </a:t>
            </a:r>
            <a:r>
              <a:rPr lang="en-US" dirty="0" err="1"/>
              <a:t>s</a:t>
            </a:r>
            <a:r>
              <a:rPr lang="en-US" baseline="-25000" dirty="0" err="1"/>
              <a:t>r</a:t>
            </a:r>
            <a:endParaRPr lang="en-US" baseline="-25000" dirty="0"/>
          </a:p>
          <a:p>
            <a:pPr lvl="1"/>
            <a:r>
              <a:rPr lang="en-US" dirty="0"/>
              <a:t>N = F + </a:t>
            </a:r>
            <a:r>
              <a:rPr lang="en-US" dirty="0" err="1"/>
              <a:t>s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endParaRPr lang="en-US" baseline="-25000" dirty="0" smtClean="0"/>
          </a:p>
        </p:txBody>
      </p:sp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4680000" cy="291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Carrier-to-noise ratios at system outlet (television) </a:t>
            </a:r>
            <a:endParaRPr lang="en-US" dirty="0"/>
          </a:p>
          <a:p>
            <a:pPr lvl="1"/>
            <a:r>
              <a:rPr lang="en-US" dirty="0" smtClean="0"/>
              <a:t>Based on International Standard IEC 60728-1</a:t>
            </a:r>
          </a:p>
          <a:p>
            <a:pPr lvl="1"/>
            <a:r>
              <a:rPr lang="en-US" dirty="0" smtClean="0"/>
              <a:t>Noise distance (C/N)</a:t>
            </a:r>
          </a:p>
          <a:p>
            <a:pPr lvl="2"/>
            <a:r>
              <a:rPr lang="en-US" dirty="0" smtClean="0"/>
              <a:t>CNR = L - F - V - 1,59 dB </a:t>
            </a:r>
          </a:p>
          <a:p>
            <a:pPr lvl="3"/>
            <a:r>
              <a:rPr lang="en-US" dirty="0" smtClean="0"/>
              <a:t>L = output level</a:t>
            </a:r>
          </a:p>
          <a:p>
            <a:pPr lvl="3"/>
            <a:r>
              <a:rPr lang="en-US" dirty="0" smtClean="0"/>
              <a:t>F = amplifier noise figure</a:t>
            </a:r>
          </a:p>
          <a:p>
            <a:pPr lvl="3"/>
            <a:r>
              <a:rPr lang="en-US" dirty="0" smtClean="0"/>
              <a:t>V = gain</a:t>
            </a:r>
          </a:p>
          <a:p>
            <a:pPr lvl="2"/>
            <a:r>
              <a:rPr lang="en-US" dirty="0" smtClean="0"/>
              <a:t>Example:</a:t>
            </a:r>
          </a:p>
          <a:p>
            <a:pPr lvl="2"/>
            <a:r>
              <a:rPr lang="en-US" dirty="0" smtClean="0"/>
              <a:t>CNR =100 dB -8,0 dB -40 dB -1,59 dB =50,4 dB</a:t>
            </a:r>
          </a:p>
          <a:p>
            <a:pPr lvl="1"/>
            <a:r>
              <a:rPr lang="en-US" dirty="0" smtClean="0"/>
              <a:t>Cascading amplifiers</a:t>
            </a:r>
          </a:p>
          <a:p>
            <a:pPr lvl="2"/>
            <a:r>
              <a:rPr lang="en-US" dirty="0" smtClean="0"/>
              <a:t>CNR = -10 log [10</a:t>
            </a:r>
            <a:r>
              <a:rPr lang="en-US" baseline="30000" dirty="0" smtClean="0"/>
              <a:t>-(CNR1/10)</a:t>
            </a:r>
            <a:r>
              <a:rPr lang="en-US" dirty="0" smtClean="0"/>
              <a:t> +10</a:t>
            </a:r>
            <a:r>
              <a:rPr lang="en-US" baseline="30000" dirty="0" smtClean="0"/>
              <a:t>-(CNR2/10)</a:t>
            </a:r>
            <a:r>
              <a:rPr lang="en-US" dirty="0" smtClean="0"/>
              <a:t> +...+10</a:t>
            </a:r>
            <a:r>
              <a:rPr lang="en-US" baseline="30000" dirty="0" smtClean="0"/>
              <a:t>-(</a:t>
            </a:r>
            <a:r>
              <a:rPr lang="en-US" baseline="30000" dirty="0" err="1" smtClean="0"/>
              <a:t>CNRn</a:t>
            </a:r>
            <a:r>
              <a:rPr lang="en-US" baseline="30000" dirty="0" smtClean="0"/>
              <a:t>/10)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Example: </a:t>
            </a:r>
          </a:p>
          <a:p>
            <a:pPr lvl="2"/>
            <a:r>
              <a:rPr lang="en-US" dirty="0" smtClean="0"/>
              <a:t>2 amplifiers in cascade</a:t>
            </a:r>
          </a:p>
          <a:p>
            <a:pPr lvl="2"/>
            <a:r>
              <a:rPr lang="en-US" dirty="0" smtClean="0"/>
              <a:t>CNR = -10 log [10</a:t>
            </a:r>
            <a:r>
              <a:rPr lang="en-US" baseline="30000" dirty="0" smtClean="0"/>
              <a:t>-(50.4/10)</a:t>
            </a:r>
            <a:r>
              <a:rPr lang="en-US" dirty="0" smtClean="0"/>
              <a:t> +10</a:t>
            </a:r>
            <a:r>
              <a:rPr lang="en-US" baseline="30000" dirty="0" smtClean="0"/>
              <a:t>-(50.4/10)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CNR = 47.4 dB</a:t>
            </a:r>
          </a:p>
          <a:p>
            <a:pPr lvl="2"/>
            <a:endParaRPr lang="en-US" dirty="0" smtClean="0"/>
          </a:p>
          <a:p>
            <a:pPr lvl="1"/>
            <a:endParaRPr lang="en-US" baseline="-25000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4680000" cy="337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bgerundetes Rechteck 4"/>
          <p:cNvSpPr/>
          <p:nvPr/>
        </p:nvSpPr>
        <p:spPr bwMode="auto">
          <a:xfrm>
            <a:off x="299923" y="2460814"/>
            <a:ext cx="4645151" cy="13898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00" y="1008000"/>
            <a:ext cx="3520177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00" y="1008000"/>
            <a:ext cx="4680000" cy="187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bgerundetes Rechteck 7"/>
          <p:cNvSpPr/>
          <p:nvPr/>
        </p:nvSpPr>
        <p:spPr bwMode="auto">
          <a:xfrm>
            <a:off x="994868" y="3397161"/>
            <a:ext cx="3533242" cy="1360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5668062" y="2254770"/>
            <a:ext cx="4668316" cy="1372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Intermodulation</a:t>
            </a:r>
          </a:p>
          <a:p>
            <a:pPr lvl="1"/>
            <a:r>
              <a:rPr lang="en-US"/>
              <a:t>Amplifier with more or less non-linear characteristics generate when driven with multiple frequency unwanted new frequencies</a:t>
            </a:r>
          </a:p>
          <a:p>
            <a:pPr lvl="1"/>
            <a:r>
              <a:rPr lang="en-US"/>
              <a:t>The origin of difference frequencies of the harmonics of the fundamental frequency of image-, sound- and color-carrier is called Intermodulation</a:t>
            </a:r>
          </a:p>
          <a:p>
            <a:pPr lvl="1"/>
            <a:r>
              <a:rPr lang="en-US"/>
              <a:t>Intermodulation types</a:t>
            </a:r>
          </a:p>
          <a:p>
            <a:pPr lvl="2"/>
            <a:r>
              <a:rPr lang="en-US"/>
              <a:t>CXM	Cross modulation</a:t>
            </a:r>
          </a:p>
          <a:p>
            <a:pPr lvl="2"/>
            <a:r>
              <a:rPr lang="en-US"/>
              <a:t>CSO	Composite second order</a:t>
            </a:r>
          </a:p>
          <a:p>
            <a:pPr lvl="2"/>
            <a:r>
              <a:rPr lang="en-US"/>
              <a:t>CTB	Composite triple beat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959225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Intermodulation</a:t>
            </a:r>
          </a:p>
          <a:p>
            <a:pPr lvl="1"/>
            <a:r>
              <a:rPr lang="en-US" dirty="0" smtClean="0"/>
              <a:t>Based on International Standard IEC 60728-1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max. output level (CSO 42 and CTB 42) is measured with 42 carriers (CENELEC-pattern) for an interference distance of 60 dB</a:t>
            </a:r>
          </a:p>
          <a:p>
            <a:r>
              <a:rPr lang="en-US" dirty="0"/>
              <a:t>CSO</a:t>
            </a:r>
          </a:p>
          <a:p>
            <a:pPr lvl="1"/>
            <a:r>
              <a:rPr lang="en-US" dirty="0"/>
              <a:t>Composite second order 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dirty="0"/>
              <a:t> +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r>
              <a:rPr lang="en-US" dirty="0"/>
              <a:t> | 2 x </a:t>
            </a:r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dirty="0"/>
              <a:t> | 2 x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endParaRPr lang="en-US" dirty="0"/>
          </a:p>
          <a:p>
            <a:r>
              <a:rPr lang="en-US" dirty="0"/>
              <a:t>CTB</a:t>
            </a:r>
          </a:p>
          <a:p>
            <a:pPr lvl="1"/>
            <a:r>
              <a:rPr lang="en-US" dirty="0"/>
              <a:t>Composite triple beat</a:t>
            </a:r>
          </a:p>
          <a:p>
            <a:pPr lvl="1"/>
            <a:r>
              <a:rPr lang="en-US" dirty="0"/>
              <a:t>2 x </a:t>
            </a:r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dirty="0"/>
              <a:t> -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r>
              <a:rPr lang="en-US" dirty="0"/>
              <a:t> | 2 x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r>
              <a:rPr lang="en-US" baseline="-25000" dirty="0"/>
              <a:t>  </a:t>
            </a:r>
            <a:r>
              <a:rPr lang="en-US" dirty="0"/>
              <a:t>- </a:t>
            </a:r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baseline="-25000" dirty="0"/>
              <a:t> </a:t>
            </a:r>
            <a:r>
              <a:rPr lang="en-US" dirty="0"/>
              <a:t> | 2 x </a:t>
            </a:r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dirty="0"/>
              <a:t> +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r>
              <a:rPr lang="en-US" dirty="0"/>
              <a:t> | 2 x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r>
              <a:rPr lang="en-US" baseline="-25000" dirty="0"/>
              <a:t>  </a:t>
            </a:r>
            <a:r>
              <a:rPr lang="en-US" dirty="0"/>
              <a:t>+ </a:t>
            </a:r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dirty="0"/>
              <a:t> | 3 x </a:t>
            </a:r>
            <a:r>
              <a:rPr lang="en-US" dirty="0" err="1"/>
              <a:t>f</a:t>
            </a:r>
            <a:r>
              <a:rPr lang="en-US" baseline="-25000" dirty="0" err="1"/>
              <a:t>1</a:t>
            </a:r>
            <a:r>
              <a:rPr lang="en-US" dirty="0"/>
              <a:t> | 3 x </a:t>
            </a:r>
            <a:r>
              <a:rPr lang="en-US" dirty="0" err="1"/>
              <a:t>f</a:t>
            </a:r>
            <a:r>
              <a:rPr lang="en-US" baseline="-25000" dirty="0" err="1"/>
              <a:t>2</a:t>
            </a:r>
            <a:r>
              <a:rPr lang="en-US" baseline="-25000" dirty="0"/>
              <a:t>  </a:t>
            </a:r>
          </a:p>
          <a:p>
            <a:r>
              <a:rPr lang="en-US" dirty="0"/>
              <a:t>CXM</a:t>
            </a:r>
          </a:p>
          <a:p>
            <a:pPr lvl="1"/>
            <a:r>
              <a:rPr lang="en-US" dirty="0"/>
              <a:t>Composite cross modulation</a:t>
            </a: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4680000" cy="196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bgerundetes Rechteck 4"/>
          <p:cNvSpPr/>
          <p:nvPr/>
        </p:nvSpPr>
        <p:spPr bwMode="auto">
          <a:xfrm>
            <a:off x="453542" y="2816914"/>
            <a:ext cx="1426464" cy="19694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black">
          <a:xfrm>
            <a:off x="1060450" y="1474788"/>
            <a:ext cx="226377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7800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CSO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78006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black">
          <a:xfrm>
            <a:off x="5078413" y="1474788"/>
            <a:ext cx="226377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7800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CTB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78006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5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5" y="2255838"/>
            <a:ext cx="3322638" cy="269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3" name="Picture 6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2239963"/>
            <a:ext cx="3322638" cy="2698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</a:p>
          <a:p>
            <a:pPr lvl="1"/>
            <a:r>
              <a:rPr lang="en-US" dirty="0" smtClean="0"/>
              <a:t>Alternative DVB distribution</a:t>
            </a:r>
          </a:p>
          <a:p>
            <a:pPr lvl="2"/>
            <a:r>
              <a:rPr lang="en-US" dirty="0" smtClean="0"/>
              <a:t>SAT-IF distribution versus coaxial infrastructure for DVB-T or DVB-C</a:t>
            </a:r>
          </a:p>
          <a:p>
            <a:pPr lvl="1"/>
            <a:r>
              <a:rPr lang="en-US" dirty="0" smtClean="0"/>
              <a:t>Optical SAT-IF – the better way for distribution</a:t>
            </a:r>
          </a:p>
          <a:p>
            <a:pPr lvl="2"/>
            <a:r>
              <a:rPr lang="en-US" dirty="0" smtClean="0"/>
              <a:t>What is need and how does it works</a:t>
            </a:r>
          </a:p>
          <a:p>
            <a:pPr lvl="1"/>
            <a:r>
              <a:rPr lang="en-US" dirty="0" smtClean="0"/>
              <a:t>Head-End stations for DVB reception and distribution</a:t>
            </a:r>
          </a:p>
          <a:p>
            <a:pPr lvl="2"/>
            <a:r>
              <a:rPr lang="en-US" dirty="0" smtClean="0"/>
              <a:t>Some basic information and overviews of head-end stations</a:t>
            </a:r>
          </a:p>
          <a:p>
            <a:pPr lvl="1"/>
            <a:r>
              <a:rPr lang="en-US" dirty="0" smtClean="0"/>
              <a:t>IPTV as a new player for DVB distribution</a:t>
            </a:r>
          </a:p>
          <a:p>
            <a:pPr lvl="2"/>
            <a:r>
              <a:rPr lang="en-US" dirty="0" smtClean="0"/>
              <a:t>Basics of IPTV</a:t>
            </a:r>
          </a:p>
          <a:p>
            <a:pPr lvl="1"/>
            <a:r>
              <a:rPr lang="en-US" dirty="0" smtClean="0"/>
              <a:t>GSS solution for IPTV</a:t>
            </a:r>
          </a:p>
          <a:p>
            <a:pPr lvl="2"/>
            <a:r>
              <a:rPr lang="en-US" dirty="0" smtClean="0"/>
              <a:t>Overview of what is needed</a:t>
            </a:r>
          </a:p>
          <a:p>
            <a:pPr lvl="1"/>
            <a:r>
              <a:rPr lang="en-US" dirty="0" err="1" smtClean="0"/>
              <a:t>EoC</a:t>
            </a:r>
            <a:r>
              <a:rPr lang="en-US" dirty="0" smtClean="0"/>
              <a:t> – Ethernet over Coax</a:t>
            </a:r>
          </a:p>
          <a:p>
            <a:pPr lvl="2"/>
            <a:r>
              <a:rPr lang="en-US" dirty="0" smtClean="0"/>
              <a:t>How is it possible to deliver IP-signals in old cable networks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959225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Formula</a:t>
            </a:r>
            <a:endParaRPr lang="en-US" dirty="0"/>
          </a:p>
          <a:p>
            <a:pPr lvl="1"/>
            <a:r>
              <a:rPr lang="en-US" dirty="0"/>
              <a:t>Intermodulation (CTB, </a:t>
            </a:r>
            <a:r>
              <a:rPr lang="en-US" dirty="0" smtClean="0"/>
              <a:t>CSO)</a:t>
            </a:r>
            <a:endParaRPr lang="en-US" dirty="0"/>
          </a:p>
          <a:p>
            <a:pPr lvl="2"/>
            <a:r>
              <a:rPr lang="en-US" dirty="0"/>
              <a:t>CTB = 60 dB + 2 x (A</a:t>
            </a:r>
            <a:r>
              <a:rPr lang="en-US" baseline="-25000" dirty="0"/>
              <a:t>CTB</a:t>
            </a:r>
            <a:r>
              <a:rPr lang="en-US" dirty="0"/>
              <a:t> - L)</a:t>
            </a:r>
          </a:p>
          <a:p>
            <a:pPr lvl="2">
              <a:buClrTx/>
            </a:pPr>
            <a:r>
              <a:rPr lang="en-US" dirty="0"/>
              <a:t>CSO = 60 dB + A</a:t>
            </a:r>
            <a:r>
              <a:rPr lang="en-US" baseline="-25000" dirty="0"/>
              <a:t>CSO</a:t>
            </a:r>
            <a:r>
              <a:rPr lang="en-US" dirty="0"/>
              <a:t> </a:t>
            </a:r>
            <a:r>
              <a:rPr lang="en-US" dirty="0" smtClean="0"/>
              <a:t>– L</a:t>
            </a:r>
          </a:p>
          <a:p>
            <a:pPr lvl="1">
              <a:buClrTx/>
            </a:pPr>
            <a:r>
              <a:rPr lang="en-US" dirty="0" smtClean="0"/>
              <a:t>Example: 2 amplifiers AR 4201 in cascade</a:t>
            </a:r>
            <a:endParaRPr lang="en-US" dirty="0"/>
          </a:p>
          <a:p>
            <a:pPr lvl="2">
              <a:buClrTx/>
            </a:pPr>
            <a:r>
              <a:rPr lang="en-US" dirty="0" smtClean="0"/>
              <a:t>A</a:t>
            </a:r>
            <a:r>
              <a:rPr lang="en-US" baseline="-25000" dirty="0" smtClean="0"/>
              <a:t>CTB</a:t>
            </a:r>
            <a:r>
              <a:rPr lang="en-US" dirty="0" smtClean="0"/>
              <a:t> </a:t>
            </a:r>
            <a:r>
              <a:rPr lang="en-US" dirty="0"/>
              <a:t>= CTB of the </a:t>
            </a:r>
            <a:r>
              <a:rPr lang="en-US" dirty="0" smtClean="0"/>
              <a:t>unit (104 </a:t>
            </a:r>
            <a:r>
              <a:rPr lang="en-US" dirty="0" err="1" smtClean="0"/>
              <a:t>dBµV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A</a:t>
            </a:r>
            <a:r>
              <a:rPr lang="en-US" baseline="-25000" dirty="0"/>
              <a:t>CSO</a:t>
            </a:r>
            <a:r>
              <a:rPr lang="en-US" dirty="0"/>
              <a:t> = CSO of the </a:t>
            </a:r>
            <a:r>
              <a:rPr lang="en-US" dirty="0" smtClean="0"/>
              <a:t>unit (101 </a:t>
            </a:r>
            <a:r>
              <a:rPr lang="en-US" dirty="0" err="1" smtClean="0"/>
              <a:t>dBµV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smtClean="0"/>
              <a:t>L </a:t>
            </a:r>
            <a:r>
              <a:rPr lang="en-US" dirty="0"/>
              <a:t>= output </a:t>
            </a:r>
            <a:r>
              <a:rPr lang="en-US" dirty="0" smtClean="0"/>
              <a:t>level (100 </a:t>
            </a:r>
            <a:r>
              <a:rPr lang="en-US" dirty="0" err="1" smtClean="0"/>
              <a:t>dBµV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CTB = -18 log [10</a:t>
            </a:r>
            <a:r>
              <a:rPr lang="en-US" baseline="30000" dirty="0" smtClean="0"/>
              <a:t>-(CTB1/18)</a:t>
            </a:r>
            <a:r>
              <a:rPr lang="en-US" dirty="0" smtClean="0"/>
              <a:t> +10</a:t>
            </a:r>
            <a:r>
              <a:rPr lang="en-US" baseline="30000" dirty="0" smtClean="0"/>
              <a:t>-(CTB2/18)</a:t>
            </a:r>
            <a:r>
              <a:rPr lang="en-US" dirty="0" smtClean="0"/>
              <a:t> +...+10</a:t>
            </a:r>
            <a:r>
              <a:rPr lang="en-US" baseline="30000" dirty="0" smtClean="0"/>
              <a:t>-(</a:t>
            </a:r>
            <a:r>
              <a:rPr lang="en-US" baseline="30000" dirty="0" err="1" smtClean="0"/>
              <a:t>CTBn</a:t>
            </a:r>
            <a:r>
              <a:rPr lang="en-US" baseline="30000" dirty="0" smtClean="0"/>
              <a:t>/18)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CTB = -18 log [10</a:t>
            </a:r>
            <a:r>
              <a:rPr lang="en-US" baseline="30000" dirty="0" smtClean="0"/>
              <a:t>-(68/18)</a:t>
            </a:r>
            <a:r>
              <a:rPr lang="en-US" dirty="0" smtClean="0"/>
              <a:t> +10</a:t>
            </a:r>
            <a:r>
              <a:rPr lang="en-US" baseline="30000" dirty="0" smtClean="0"/>
              <a:t>-(68/18)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CTB = 62.6 dB</a:t>
            </a:r>
          </a:p>
          <a:p>
            <a:pPr lvl="1"/>
            <a:r>
              <a:rPr lang="en-US" dirty="0" smtClean="0"/>
              <a:t>CSO = -10 log [10</a:t>
            </a:r>
            <a:r>
              <a:rPr lang="en-US" baseline="30000" dirty="0" smtClean="0"/>
              <a:t>-(CSO1/10)</a:t>
            </a:r>
            <a:r>
              <a:rPr lang="en-US" dirty="0" smtClean="0"/>
              <a:t> +10</a:t>
            </a:r>
            <a:r>
              <a:rPr lang="en-US" baseline="30000" dirty="0" smtClean="0"/>
              <a:t>-(CSO2/10)</a:t>
            </a:r>
            <a:r>
              <a:rPr lang="en-US" dirty="0" smtClean="0"/>
              <a:t> +...+10</a:t>
            </a:r>
            <a:r>
              <a:rPr lang="en-US" baseline="30000" dirty="0" smtClean="0"/>
              <a:t>-(CSO/10)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CSO = -10 log [10</a:t>
            </a:r>
            <a:r>
              <a:rPr lang="en-US" baseline="30000" dirty="0" smtClean="0"/>
              <a:t>-(61/10)</a:t>
            </a:r>
            <a:r>
              <a:rPr lang="en-US" dirty="0" smtClean="0"/>
              <a:t> +10</a:t>
            </a:r>
            <a:r>
              <a:rPr lang="en-US" baseline="30000" dirty="0" smtClean="0"/>
              <a:t>-(61/10)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CSO = 57.9 dB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4680000" cy="369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44477" y="5080000"/>
            <a:ext cx="2728912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Verdana" pitchFamily="34" charset="0"/>
              </a:rPr>
              <a:t>CENELEC</a:t>
            </a:r>
          </a:p>
          <a:p>
            <a:r>
              <a:rPr lang="en-US" sz="1400" b="1" dirty="0">
                <a:solidFill>
                  <a:srgbClr val="FF0000"/>
                </a:solidFill>
                <a:latin typeface="Verdana" pitchFamily="34" charset="0"/>
              </a:rPr>
              <a:t>Values at outlet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</a:rPr>
              <a:t>CNR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=	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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 44 dB</a:t>
            </a:r>
          </a:p>
          <a:p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CTB =	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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57 dB</a:t>
            </a:r>
          </a:p>
          <a:p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CSO =	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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 57 dB</a:t>
            </a:r>
          </a:p>
          <a:p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CXM =	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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 57 dB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293426" y="3370997"/>
            <a:ext cx="4667535" cy="40260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633206"/>
            <a:ext cx="8569656" cy="525401"/>
          </a:xfrm>
        </p:spPr>
        <p:txBody>
          <a:bodyPr/>
          <a:lstStyle/>
          <a:p>
            <a:r>
              <a:rPr lang="en-US" dirty="0" smtClean="0"/>
              <a:t>SAT-IF distribution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SAT-IF distribution</a:t>
            </a:r>
          </a:p>
          <a:p>
            <a:pPr lvl="1"/>
            <a:r>
              <a:rPr lang="en-US" dirty="0" smtClean="0"/>
              <a:t>Signals come direct form the LNB / dish </a:t>
            </a:r>
          </a:p>
          <a:p>
            <a:pPr lvl="1"/>
            <a:r>
              <a:rPr lang="en-US" dirty="0" smtClean="0"/>
              <a:t>The frequency range is 950…2200 MHz</a:t>
            </a:r>
          </a:p>
          <a:p>
            <a:pPr lvl="1"/>
            <a:r>
              <a:rPr lang="en-US" dirty="0" smtClean="0"/>
              <a:t>End-devices have to send control signals to the multiswitch</a:t>
            </a:r>
          </a:p>
          <a:p>
            <a:pPr lvl="2"/>
            <a:r>
              <a:rPr lang="en-US" dirty="0" smtClean="0"/>
              <a:t>Select the polarization and satellite position (DiSEqC)</a:t>
            </a:r>
          </a:p>
          <a:p>
            <a:pPr lvl="1"/>
            <a:r>
              <a:rPr lang="en-US" dirty="0" smtClean="0"/>
              <a:t>Therefore, only star distribution network are possible</a:t>
            </a:r>
          </a:p>
          <a:p>
            <a:pPr lvl="1"/>
            <a:r>
              <a:rPr lang="en-US" dirty="0" smtClean="0"/>
              <a:t>Additionally signals can be distributed in the same coaxial cable</a:t>
            </a:r>
          </a:p>
          <a:p>
            <a:pPr lvl="2"/>
            <a:r>
              <a:rPr lang="en-US" dirty="0" smtClean="0"/>
              <a:t>47…862 MHz or 5…65 / 85…862 MHz</a:t>
            </a:r>
          </a:p>
          <a:p>
            <a:pPr lvl="2"/>
            <a:r>
              <a:rPr lang="en-US" dirty="0" smtClean="0"/>
              <a:t>DVB-C (QAM)</a:t>
            </a:r>
          </a:p>
          <a:p>
            <a:pPr lvl="2"/>
            <a:r>
              <a:rPr lang="en-US" dirty="0" smtClean="0"/>
              <a:t>DVB-T (COFDM)</a:t>
            </a:r>
          </a:p>
          <a:p>
            <a:pPr lvl="1"/>
            <a:endParaRPr lang="en-US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00" y="1727201"/>
            <a:ext cx="3240000" cy="420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SAT-IF distribution</a:t>
            </a:r>
          </a:p>
          <a:p>
            <a:pPr lvl="1"/>
            <a:r>
              <a:rPr lang="en-US"/>
              <a:t>Single Multiswitches</a:t>
            </a:r>
          </a:p>
          <a:p>
            <a:pPr lvl="2"/>
            <a:r>
              <a:rPr lang="en-US"/>
              <a:t>The </a:t>
            </a:r>
            <a:r>
              <a:rPr lang="en-US" smtClean="0"/>
              <a:t>end devices are </a:t>
            </a:r>
            <a:r>
              <a:rPr lang="en-US"/>
              <a:t>connected to one Multiswitch</a:t>
            </a:r>
          </a:p>
          <a:p>
            <a:pPr lvl="2"/>
            <a:r>
              <a:rPr lang="en-US"/>
              <a:t>Family houses</a:t>
            </a:r>
          </a:p>
          <a:p>
            <a:pPr lvl="1"/>
            <a:r>
              <a:rPr lang="en-US"/>
              <a:t>Cascadable Multiswitches</a:t>
            </a:r>
          </a:p>
          <a:p>
            <a:pPr lvl="2"/>
            <a:r>
              <a:rPr lang="en-US" smtClean="0"/>
              <a:t>The number of participants exceeds the possible connections of a single multiswitch</a:t>
            </a:r>
            <a:endParaRPr lang="en-US"/>
          </a:p>
          <a:p>
            <a:pPr lvl="2"/>
            <a:r>
              <a:rPr lang="en-US" smtClean="0"/>
              <a:t>There are several multi-switches connected in a row (cascaded)</a:t>
            </a:r>
          </a:p>
          <a:p>
            <a:pPr lvl="2"/>
            <a:r>
              <a:rPr lang="en-US" smtClean="0"/>
              <a:t>Multiple-dwelling units, smal areas</a:t>
            </a:r>
            <a:endParaRPr lang="en-US"/>
          </a:p>
          <a:p>
            <a:pPr lvl="1"/>
            <a:r>
              <a:rPr lang="en-US"/>
              <a:t>Multi SAT-IF distribution</a:t>
            </a:r>
          </a:p>
          <a:p>
            <a:pPr lvl="2"/>
            <a:r>
              <a:rPr lang="en-US" smtClean="0"/>
              <a:t>Between the cascaded switches are amplifiers, taps and splitters</a:t>
            </a:r>
          </a:p>
          <a:p>
            <a:pPr lvl="2"/>
            <a:r>
              <a:rPr lang="en-US" smtClean="0"/>
              <a:t>Attenuation correction and equalising of coaxial cable 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1728000"/>
            <a:ext cx="3960000" cy="45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Multiswitches</a:t>
            </a:r>
          </a:p>
          <a:p>
            <a:pPr lvl="1"/>
            <a:r>
              <a:rPr lang="en-US" dirty="0" smtClean="0"/>
              <a:t>Single Multiswitches are </a:t>
            </a:r>
            <a:r>
              <a:rPr lang="en-US" dirty="0"/>
              <a:t>designed for connection </a:t>
            </a:r>
            <a:r>
              <a:rPr lang="en-US" dirty="0" smtClean="0"/>
              <a:t>multiple end-devices </a:t>
            </a:r>
            <a:r>
              <a:rPr lang="en-US" dirty="0"/>
              <a:t>to one or more of SAT-antennas</a:t>
            </a:r>
          </a:p>
          <a:p>
            <a:pPr lvl="1"/>
            <a:r>
              <a:rPr lang="en-US" dirty="0"/>
              <a:t>The task is distribution the signals from </a:t>
            </a:r>
            <a:r>
              <a:rPr lang="en-US" dirty="0" smtClean="0"/>
              <a:t>LNB</a:t>
            </a:r>
            <a:endParaRPr lang="en-US" dirty="0"/>
          </a:p>
          <a:p>
            <a:pPr lvl="1"/>
            <a:r>
              <a:rPr lang="en-US" dirty="0" smtClean="0"/>
              <a:t>At the same time can distribute additional signals</a:t>
            </a:r>
          </a:p>
          <a:p>
            <a:pPr lvl="2"/>
            <a:r>
              <a:rPr lang="en-US" dirty="0" smtClean="0"/>
              <a:t>Terrestrial input can attenuate from 0…10 dB or switch to passive mode</a:t>
            </a:r>
          </a:p>
          <a:p>
            <a:pPr lvl="2"/>
            <a:r>
              <a:rPr lang="en-US" dirty="0" smtClean="0"/>
              <a:t>Terrestrial path is in passive mode usable for return-way</a:t>
            </a:r>
          </a:p>
          <a:p>
            <a:pPr lvl="1"/>
            <a:r>
              <a:rPr lang="en-US" dirty="0" smtClean="0"/>
              <a:t>5 / 9 / 13 / 17 inputs</a:t>
            </a:r>
          </a:p>
          <a:p>
            <a:pPr lvl="1"/>
            <a:r>
              <a:rPr lang="en-US" dirty="0" smtClean="0"/>
              <a:t>4 / 6 / 8 / 12 / 16 / 24 / 32 outputs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1727200"/>
            <a:ext cx="3959225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Cascadable Multiswitches</a:t>
            </a:r>
            <a:endParaRPr lang="en-US" dirty="0"/>
          </a:p>
          <a:p>
            <a:pPr lvl="1"/>
            <a:r>
              <a:rPr lang="en-US" dirty="0" smtClean="0"/>
              <a:t>Cascadable Multiswitches are </a:t>
            </a:r>
            <a:r>
              <a:rPr lang="en-US" dirty="0"/>
              <a:t>designed for connection </a:t>
            </a:r>
            <a:r>
              <a:rPr lang="en-US" dirty="0" smtClean="0"/>
              <a:t>multiple end-devices </a:t>
            </a:r>
            <a:r>
              <a:rPr lang="en-US" dirty="0"/>
              <a:t>to one or more of SAT-antennas</a:t>
            </a:r>
          </a:p>
          <a:p>
            <a:pPr lvl="1"/>
            <a:r>
              <a:rPr lang="en-US" dirty="0"/>
              <a:t>The task is distribution the signals from </a:t>
            </a:r>
            <a:r>
              <a:rPr lang="en-US" dirty="0" smtClean="0"/>
              <a:t>LNB with corresponding loop-through outputs</a:t>
            </a:r>
          </a:p>
          <a:p>
            <a:pPr lvl="1"/>
            <a:r>
              <a:rPr lang="en-US" dirty="0" smtClean="0"/>
              <a:t>At the end from cascade the connections have to be locked with terminator!</a:t>
            </a:r>
          </a:p>
          <a:p>
            <a:pPr lvl="2"/>
            <a:r>
              <a:rPr lang="en-US" dirty="0" smtClean="0"/>
              <a:t>Master lines have DC-power</a:t>
            </a:r>
          </a:p>
          <a:p>
            <a:pPr lvl="2"/>
            <a:r>
              <a:rPr lang="en-US" dirty="0" smtClean="0"/>
              <a:t>F terminator with DC decoupled</a:t>
            </a:r>
          </a:p>
          <a:p>
            <a:pPr lvl="1"/>
            <a:r>
              <a:rPr lang="en-US" dirty="0" smtClean="0"/>
              <a:t>At the same time can distribute additional signals</a:t>
            </a:r>
          </a:p>
          <a:p>
            <a:pPr lvl="2"/>
            <a:r>
              <a:rPr lang="en-US" dirty="0" smtClean="0"/>
              <a:t>Terrestrial input</a:t>
            </a:r>
          </a:p>
          <a:p>
            <a:pPr lvl="1"/>
            <a:r>
              <a:rPr lang="en-US" dirty="0" smtClean="0"/>
              <a:t>5 / 9 / 13 / 17 inputs</a:t>
            </a:r>
          </a:p>
          <a:p>
            <a:pPr lvl="1"/>
            <a:r>
              <a:rPr lang="en-US" dirty="0" smtClean="0"/>
              <a:t>4 / 6 / 8 / 12 / 16 outputs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1727200"/>
            <a:ext cx="395922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 SAT-IF distribution</a:t>
            </a:r>
            <a:endParaRPr lang="en-US" dirty="0"/>
          </a:p>
          <a:p>
            <a:pPr marL="484188" lvl="1" indent="-304800">
              <a:tabLst>
                <a:tab pos="631825" algn="l"/>
              </a:tabLst>
            </a:pPr>
            <a:r>
              <a:rPr lang="en-US" dirty="0" smtClean="0"/>
              <a:t>For large distribution systems can used the before named cascading Multiswitches</a:t>
            </a:r>
          </a:p>
          <a:p>
            <a:pPr marL="484188" lvl="1" indent="-304800">
              <a:tabLst>
                <a:tab pos="631825" algn="l"/>
              </a:tabLst>
            </a:pPr>
            <a:r>
              <a:rPr lang="en-US" dirty="0" smtClean="0"/>
              <a:t>Satellite signals are transmitted via satellite IF amplifier into the main lines</a:t>
            </a:r>
          </a:p>
          <a:p>
            <a:pPr marL="484188" lvl="1" indent="-304800">
              <a:tabLst>
                <a:tab pos="631825" algn="l"/>
              </a:tabLst>
            </a:pPr>
            <a:r>
              <a:rPr lang="en-US" dirty="0" smtClean="0"/>
              <a:t>Internal taps distributed the signals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Floor distribution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Other buildings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etc.</a:t>
            </a:r>
          </a:p>
          <a:p>
            <a:pPr marL="484188" lvl="1" indent="-304800">
              <a:tabLst>
                <a:tab pos="631825" algn="l"/>
              </a:tabLst>
            </a:pPr>
            <a:r>
              <a:rPr lang="en-US" dirty="0" err="1" smtClean="0"/>
              <a:t>Additionals</a:t>
            </a:r>
            <a:endParaRPr lang="en-US" dirty="0" smtClean="0"/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SAT-IF amplifier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Multi-amplifier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Multi-tap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Multi-splitter</a:t>
            </a:r>
          </a:p>
          <a:p>
            <a:pPr marL="808038" lvl="2" indent="-266700">
              <a:tabLst>
                <a:tab pos="631825" algn="l"/>
              </a:tabLst>
            </a:pPr>
            <a:r>
              <a:rPr lang="en-US" dirty="0" smtClean="0"/>
              <a:t>Power supplies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00" y="1727200"/>
            <a:ext cx="3240000" cy="431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417763"/>
            <a:ext cx="8569656" cy="956288"/>
          </a:xfrm>
        </p:spPr>
        <p:txBody>
          <a:bodyPr/>
          <a:lstStyle/>
          <a:p>
            <a:r>
              <a:rPr lang="en-US" dirty="0" smtClean="0"/>
              <a:t>Optical SAT-IF – the better way for distribution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 SAT-IF</a:t>
            </a:r>
          </a:p>
          <a:p>
            <a:pPr lvl="1"/>
            <a:r>
              <a:rPr lang="en-US" dirty="0" smtClean="0"/>
              <a:t>Future signal distribution with excellent performance</a:t>
            </a:r>
          </a:p>
          <a:p>
            <a:pPr lvl="1"/>
            <a:r>
              <a:rPr lang="en-US" dirty="0" smtClean="0"/>
              <a:t>No problems with slope and attenuation</a:t>
            </a:r>
          </a:p>
          <a:p>
            <a:pPr lvl="1"/>
            <a:r>
              <a:rPr lang="en-US" dirty="0" smtClean="0"/>
              <a:t>Transmission over wide distances</a:t>
            </a:r>
          </a:p>
          <a:p>
            <a:pPr lvl="1"/>
            <a:r>
              <a:rPr lang="en-US" dirty="0" smtClean="0"/>
              <a:t>Split to 32 / 64 optical converters</a:t>
            </a:r>
          </a:p>
          <a:p>
            <a:pPr lvl="1"/>
            <a:r>
              <a:rPr lang="en-US" dirty="0" smtClean="0"/>
              <a:t>Support more than 1,000 units / customers</a:t>
            </a:r>
          </a:p>
          <a:p>
            <a:pPr lvl="1"/>
            <a:r>
              <a:rPr lang="en-US" dirty="0" smtClean="0"/>
              <a:t>Modern fiber-technology with signal- and quality loss</a:t>
            </a:r>
          </a:p>
          <a:p>
            <a:pPr lvl="1"/>
            <a:r>
              <a:rPr lang="en-US" dirty="0" smtClean="0"/>
              <a:t>Almost loss-free transmission (0.3 dB @ 1 km)</a:t>
            </a:r>
          </a:p>
          <a:p>
            <a:pPr lvl="1"/>
            <a:r>
              <a:rPr lang="en-US" dirty="0" smtClean="0"/>
              <a:t>Perfectly suitable for distribution of long distances resp. of several buildings</a:t>
            </a:r>
          </a:p>
          <a:p>
            <a:pPr lvl="1"/>
            <a:r>
              <a:rPr lang="en-US" dirty="0" smtClean="0"/>
              <a:t>Easy handling because of the installation of 1 fiber cable only per satellite with 4 mm diameter</a:t>
            </a:r>
          </a:p>
          <a:p>
            <a:pPr lvl="1"/>
            <a:r>
              <a:rPr lang="en-US" dirty="0" smtClean="0"/>
              <a:t>No dysfunctions regarding electromagnetic interferences</a:t>
            </a:r>
          </a:p>
          <a:p>
            <a:pPr lvl="1"/>
            <a:r>
              <a:rPr lang="en-US" dirty="0" smtClean="0"/>
              <a:t>Less installation effort</a:t>
            </a:r>
          </a:p>
          <a:p>
            <a:pPr lvl="1"/>
            <a:r>
              <a:rPr lang="en-US" dirty="0" smtClean="0"/>
              <a:t>Pre-manufactured fiber optic cables with every necessary lengths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459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schwaebische.de/cms_media/module_img/1800/900162_1_articleorg_B821414422Z.1_20131018122836_000_GEL1BA656.1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2389" y="1728000"/>
            <a:ext cx="649356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633206"/>
            <a:ext cx="8569656" cy="525401"/>
          </a:xfrm>
        </p:spPr>
        <p:txBody>
          <a:bodyPr/>
          <a:lstStyle/>
          <a:p>
            <a:r>
              <a:rPr lang="en-US" dirty="0" smtClean="0"/>
              <a:t>Company GSS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electromagnetic spectrum </a:t>
            </a:r>
          </a:p>
          <a:p>
            <a:pPr lvl="1"/>
            <a:r>
              <a:rPr lang="en-US" dirty="0" smtClean="0"/>
              <a:t>The electromagnetic spectrum is arranged in wavelength</a:t>
            </a:r>
          </a:p>
          <a:p>
            <a:pPr lvl="2"/>
            <a:r>
              <a:rPr lang="en-US" dirty="0" smtClean="0"/>
              <a:t>Left: High-energy gamma rays</a:t>
            </a:r>
          </a:p>
          <a:p>
            <a:pPr lvl="2"/>
            <a:r>
              <a:rPr lang="en-US" dirty="0" smtClean="0"/>
              <a:t>Right: Sound waves / AC</a:t>
            </a:r>
          </a:p>
          <a:p>
            <a:pPr lvl="1"/>
            <a:r>
              <a:rPr lang="en-US" dirty="0" smtClean="0"/>
              <a:t>Light is a part of the electromagnetic spectrum </a:t>
            </a:r>
          </a:p>
          <a:p>
            <a:pPr lvl="2"/>
            <a:r>
              <a:rPr lang="en-US" noProof="1" smtClean="0"/>
              <a:t>Light describe only a small range of the electromagnetics spectrum</a:t>
            </a:r>
          </a:p>
          <a:p>
            <a:pPr lvl="2"/>
            <a:r>
              <a:rPr lang="en-US" dirty="0" smtClean="0"/>
              <a:t>Be perceived by the human eye waves in the range of about 380 ... 780 nm wavelength</a:t>
            </a:r>
          </a:p>
          <a:p>
            <a:pPr lvl="1"/>
            <a:r>
              <a:rPr lang="en-US" dirty="0" smtClean="0"/>
              <a:t>For the optical transmission is used the range </a:t>
            </a:r>
            <a:r>
              <a:rPr lang="en-US" noProof="1" smtClean="0"/>
              <a:t>800</a:t>
            </a:r>
            <a:r>
              <a:rPr lang="en-US" dirty="0" smtClean="0"/>
              <a:t> </a:t>
            </a:r>
            <a:r>
              <a:rPr lang="en-US" noProof="1" smtClean="0"/>
              <a:t>nm up to 1600</a:t>
            </a:r>
            <a:r>
              <a:rPr lang="en-US" dirty="0" smtClean="0"/>
              <a:t> </a:t>
            </a:r>
            <a:r>
              <a:rPr lang="en-US" noProof="1" smtClean="0"/>
              <a:t>nm </a:t>
            </a:r>
            <a:endParaRPr lang="en-US" dirty="0" smtClean="0"/>
          </a:p>
          <a:p>
            <a:pPr lvl="2"/>
            <a:r>
              <a:rPr lang="en-US" dirty="0" smtClean="0"/>
              <a:t>Frequency = Speed of light / wavelength</a:t>
            </a:r>
          </a:p>
          <a:p>
            <a:pPr lvl="2"/>
            <a:r>
              <a:rPr lang="en-US" dirty="0" smtClean="0"/>
              <a:t>Example	299.792.458 [m/s]  /  1310 nm = ca. 229 THz</a:t>
            </a:r>
            <a:r>
              <a:rPr lang="en-US" noProof="1" smtClean="0"/>
              <a:t> </a:t>
            </a:r>
            <a:endParaRPr lang="en-US" noProof="1"/>
          </a:p>
        </p:txBody>
      </p:sp>
      <p:pic>
        <p:nvPicPr>
          <p:cNvPr id="35844" name="Picture 4" descr="http://www.didaktikonline.physik.uni-muenchen.de/spezial/infrarot/repetit/bilder/slide0109_image0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2963831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6370504"/>
            <a:ext cx="32303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latin typeface="Comic Sans MS" pitchFamily="66" charset="0"/>
              </a:rPr>
              <a:t>Source: www.didaktikonline.physik.uni-muenchen.de</a:t>
            </a:r>
            <a:endParaRPr lang="en-US" sz="1000" dirty="0">
              <a:latin typeface="Comic Sans MS" pitchFamily="66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2613546" y="3889612"/>
            <a:ext cx="6824" cy="86663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LNB with stacker and optical output</a:t>
            </a:r>
          </a:p>
          <a:p>
            <a:pPr lvl="1"/>
            <a:r>
              <a:rPr lang="en-US" dirty="0" smtClean="0"/>
              <a:t>Oscillator frequencies</a:t>
            </a:r>
          </a:p>
          <a:p>
            <a:pPr lvl="2"/>
            <a:r>
              <a:rPr lang="en-US" dirty="0" smtClean="0"/>
              <a:t>Vertical frequency:	9,7 GHz</a:t>
            </a:r>
          </a:p>
          <a:p>
            <a:pPr lvl="2"/>
            <a:r>
              <a:rPr lang="en-US" dirty="0" smtClean="0"/>
              <a:t>Horizontal frequency:	7,3 GHz</a:t>
            </a:r>
          </a:p>
          <a:p>
            <a:pPr lvl="1"/>
            <a:r>
              <a:rPr lang="en-US" dirty="0" smtClean="0"/>
              <a:t>Reception frequency: 	10,7 – 12,75 GHz</a:t>
            </a:r>
          </a:p>
          <a:p>
            <a:pPr lvl="1"/>
            <a:r>
              <a:rPr lang="en-US" dirty="0" smtClean="0"/>
              <a:t>Stacking</a:t>
            </a:r>
          </a:p>
          <a:p>
            <a:pPr lvl="2"/>
            <a:r>
              <a:rPr lang="en-US" dirty="0" smtClean="0"/>
              <a:t>Frequency VL: 0,95 - 1,95 GHz</a:t>
            </a:r>
          </a:p>
          <a:p>
            <a:pPr lvl="2"/>
            <a:r>
              <a:rPr lang="en-US" dirty="0" smtClean="0"/>
              <a:t>Frequency VH: 1,95 - 3,00 GHz</a:t>
            </a:r>
          </a:p>
          <a:p>
            <a:pPr lvl="2"/>
            <a:r>
              <a:rPr lang="en-US" dirty="0" smtClean="0"/>
              <a:t>Frequency HL: 3,40 - 4,40 GHz</a:t>
            </a:r>
          </a:p>
          <a:p>
            <a:pPr lvl="2"/>
            <a:r>
              <a:rPr lang="en-US" dirty="0" smtClean="0"/>
              <a:t>Frequency HH: 4,40 - 5,45 GHz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223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Optical converter</a:t>
            </a:r>
          </a:p>
          <a:p>
            <a:pPr lvl="1"/>
            <a:r>
              <a:rPr lang="en-US" smtClean="0"/>
              <a:t>Input frequency:	0,95 – 5,45 GHz</a:t>
            </a:r>
          </a:p>
          <a:p>
            <a:pPr lvl="1"/>
            <a:r>
              <a:rPr lang="en-US" smtClean="0"/>
              <a:t>Output frequency:	0,95 – 2,15 GHz</a:t>
            </a:r>
          </a:p>
          <a:p>
            <a:pPr lvl="2"/>
            <a:r>
              <a:rPr lang="en-US" smtClean="0"/>
              <a:t>Vertical frequency:	9,7 GHz</a:t>
            </a:r>
          </a:p>
          <a:p>
            <a:pPr lvl="2"/>
            <a:r>
              <a:rPr lang="en-US" smtClean="0"/>
              <a:t>Horizontal frequency:	7,3 GHz</a:t>
            </a:r>
          </a:p>
          <a:p>
            <a:pPr lvl="1"/>
            <a:r>
              <a:rPr lang="en-US" smtClean="0"/>
              <a:t>Types</a:t>
            </a:r>
          </a:p>
          <a:p>
            <a:pPr lvl="2"/>
            <a:r>
              <a:rPr lang="en-US" smtClean="0"/>
              <a:t>Separated by reception levels</a:t>
            </a:r>
          </a:p>
          <a:p>
            <a:pPr lvl="2"/>
            <a:r>
              <a:rPr lang="en-US" smtClean="0"/>
              <a:t>With integrated multiswitch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4248000"/>
            <a:ext cx="4152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00" y="1728000"/>
            <a:ext cx="41529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4968112"/>
            <a:ext cx="8569325" cy="525401"/>
          </a:xfrm>
          <a:noFill/>
        </p:spPr>
        <p:txBody>
          <a:bodyPr/>
          <a:lstStyle/>
          <a:p>
            <a:r>
              <a:rPr lang="en-US" dirty="0" smtClean="0"/>
              <a:t>Technical details</a:t>
            </a:r>
          </a:p>
        </p:txBody>
      </p:sp>
      <p:pic>
        <p:nvPicPr>
          <p:cNvPr id="4" name="Picture 45" descr="GSS_GruSAT_Logo_02_4c_10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482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7751763" y="120650"/>
            <a:ext cx="401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Grundig SAT Systems GmbH</a:t>
            </a:r>
            <a:endParaRPr lang="en-US" b="1">
              <a:solidFill>
                <a:schemeClr val="bg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22593">
            <a:off x="2602627" y="3106964"/>
            <a:ext cx="61065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System structure</a:t>
            </a:r>
          </a:p>
          <a:p>
            <a:pPr lvl="1"/>
            <a:r>
              <a:rPr lang="en-US" smtClean="0"/>
              <a:t>Optical LNB</a:t>
            </a:r>
          </a:p>
          <a:p>
            <a:pPr lvl="2"/>
            <a:r>
              <a:rPr lang="en-US" smtClean="0"/>
              <a:t>GLO 100</a:t>
            </a:r>
          </a:p>
          <a:p>
            <a:pPr lvl="2"/>
            <a:r>
              <a:rPr lang="en-US" smtClean="0"/>
              <a:t>Power supply</a:t>
            </a:r>
          </a:p>
          <a:p>
            <a:pPr lvl="1"/>
            <a:r>
              <a:rPr lang="en-US" smtClean="0"/>
              <a:t>Optical spitter</a:t>
            </a:r>
          </a:p>
          <a:p>
            <a:pPr lvl="2"/>
            <a:r>
              <a:rPr lang="en-US" smtClean="0"/>
              <a:t>1:2 bis zu 1:32</a:t>
            </a:r>
          </a:p>
          <a:p>
            <a:pPr lvl="2"/>
            <a:r>
              <a:rPr lang="en-US" smtClean="0"/>
              <a:t>Splitters can be cascaded</a:t>
            </a:r>
          </a:p>
          <a:p>
            <a:pPr lvl="1"/>
            <a:r>
              <a:rPr lang="en-US" smtClean="0"/>
              <a:t>Optical converter</a:t>
            </a:r>
          </a:p>
          <a:p>
            <a:pPr lvl="2"/>
            <a:r>
              <a:rPr lang="en-US" smtClean="0"/>
              <a:t>SOQ 100 – all 4 ranges</a:t>
            </a:r>
          </a:p>
          <a:p>
            <a:pPr lvl="2"/>
            <a:r>
              <a:rPr lang="en-US" smtClean="0"/>
              <a:t>SOQD 104 – direct connection to receivers</a:t>
            </a:r>
          </a:p>
          <a:p>
            <a:pPr lvl="1"/>
            <a:r>
              <a:rPr lang="en-US" smtClean="0"/>
              <a:t>Optical attenuatar</a:t>
            </a:r>
          </a:p>
          <a:p>
            <a:pPr lvl="2"/>
            <a:r>
              <a:rPr lang="en-US" smtClean="0"/>
              <a:t>Depends from the input level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328" y="4608000"/>
            <a:ext cx="123432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000" y="1728000"/>
            <a:ext cx="1703242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5318" y="1726865"/>
            <a:ext cx="1081239" cy="138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9208" y="4608000"/>
            <a:ext cx="123032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11"/>
          <p:cNvCxnSpPr/>
          <p:nvPr/>
        </p:nvCxnSpPr>
        <p:spPr bwMode="auto">
          <a:xfrm>
            <a:off x="2927268" y="3515096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1929740" y="3906982"/>
            <a:ext cx="973777" cy="90846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Freihandform 34"/>
          <p:cNvSpPr/>
          <p:nvPr/>
        </p:nvSpPr>
        <p:spPr bwMode="auto">
          <a:xfrm>
            <a:off x="1134094" y="2649415"/>
            <a:ext cx="1738060" cy="1336431"/>
          </a:xfrm>
          <a:custGeom>
            <a:avLst/>
            <a:gdLst>
              <a:gd name="connsiteX0" fmla="*/ 0 w 1763485"/>
              <a:gd name="connsiteY0" fmla="*/ 0 h 1162793"/>
              <a:gd name="connsiteX1" fmla="*/ 445324 w 1763485"/>
              <a:gd name="connsiteY1" fmla="*/ 896587 h 1162793"/>
              <a:gd name="connsiteX2" fmla="*/ 1122218 w 1763485"/>
              <a:gd name="connsiteY2" fmla="*/ 1134094 h 1162793"/>
              <a:gd name="connsiteX3" fmla="*/ 1650670 w 1763485"/>
              <a:gd name="connsiteY3" fmla="*/ 1068780 h 1162793"/>
              <a:gd name="connsiteX4" fmla="*/ 1763485 w 1763485"/>
              <a:gd name="connsiteY4" fmla="*/ 831273 h 116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3485" h="1162793">
                <a:moveTo>
                  <a:pt x="0" y="0"/>
                </a:moveTo>
                <a:cubicBezTo>
                  <a:pt x="129144" y="353785"/>
                  <a:pt x="258288" y="707571"/>
                  <a:pt x="445324" y="896587"/>
                </a:cubicBezTo>
                <a:cubicBezTo>
                  <a:pt x="632360" y="1085603"/>
                  <a:pt x="921327" y="1105395"/>
                  <a:pt x="1122218" y="1134094"/>
                </a:cubicBezTo>
                <a:cubicBezTo>
                  <a:pt x="1323109" y="1162793"/>
                  <a:pt x="1543792" y="1119250"/>
                  <a:pt x="1650670" y="1068780"/>
                </a:cubicBezTo>
                <a:cubicBezTo>
                  <a:pt x="1757548" y="1018310"/>
                  <a:pt x="1763485" y="831273"/>
                  <a:pt x="1763485" y="831273"/>
                </a:cubicBezTo>
              </a:path>
            </a:pathLst>
          </a:custGeom>
          <a:noFill/>
          <a:ln w="28575" cap="flat" cmpd="sng" algn="ctr">
            <a:solidFill>
              <a:srgbClr val="7800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Freihandform 36"/>
          <p:cNvSpPr/>
          <p:nvPr/>
        </p:nvSpPr>
        <p:spPr bwMode="auto">
          <a:xfrm>
            <a:off x="1252847" y="3081646"/>
            <a:ext cx="1842045" cy="1560691"/>
          </a:xfrm>
          <a:custGeom>
            <a:avLst/>
            <a:gdLst>
              <a:gd name="connsiteX0" fmla="*/ 1828800 w 1828800"/>
              <a:gd name="connsiteY0" fmla="*/ 0 h 1549730"/>
              <a:gd name="connsiteX1" fmla="*/ 1543792 w 1828800"/>
              <a:gd name="connsiteY1" fmla="*/ 938150 h 1549730"/>
              <a:gd name="connsiteX2" fmla="*/ 368135 w 1828800"/>
              <a:gd name="connsiteY2" fmla="*/ 1122218 h 1549730"/>
              <a:gd name="connsiteX3" fmla="*/ 0 w 1828800"/>
              <a:gd name="connsiteY3" fmla="*/ 1549730 h 154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549730">
                <a:moveTo>
                  <a:pt x="1828800" y="0"/>
                </a:moveTo>
                <a:cubicBezTo>
                  <a:pt x="1808018" y="375557"/>
                  <a:pt x="1787236" y="751114"/>
                  <a:pt x="1543792" y="938150"/>
                </a:cubicBezTo>
                <a:cubicBezTo>
                  <a:pt x="1300348" y="1125186"/>
                  <a:pt x="625434" y="1020288"/>
                  <a:pt x="368135" y="1122218"/>
                </a:cubicBezTo>
                <a:cubicBezTo>
                  <a:pt x="110836" y="1224148"/>
                  <a:pt x="55418" y="1386939"/>
                  <a:pt x="0" y="1549730"/>
                </a:cubicBezTo>
              </a:path>
            </a:pathLst>
          </a:custGeom>
          <a:noFill/>
          <a:ln w="28575" cap="flat" cmpd="sng" algn="ctr">
            <a:solidFill>
              <a:srgbClr val="7800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Freihandform 37"/>
          <p:cNvSpPr/>
          <p:nvPr/>
        </p:nvSpPr>
        <p:spPr bwMode="auto">
          <a:xfrm>
            <a:off x="3259777" y="3081646"/>
            <a:ext cx="344384" cy="1561605"/>
          </a:xfrm>
          <a:custGeom>
            <a:avLst/>
            <a:gdLst>
              <a:gd name="connsiteX0" fmla="*/ 0 w 350322"/>
              <a:gd name="connsiteY0" fmla="*/ 0 h 1567543"/>
              <a:gd name="connsiteX1" fmla="*/ 112815 w 350322"/>
              <a:gd name="connsiteY1" fmla="*/ 599704 h 1567543"/>
              <a:gd name="connsiteX2" fmla="*/ 302820 w 350322"/>
              <a:gd name="connsiteY2" fmla="*/ 950026 h 1567543"/>
              <a:gd name="connsiteX3" fmla="*/ 350322 w 350322"/>
              <a:gd name="connsiteY3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22" h="1567543">
                <a:moveTo>
                  <a:pt x="0" y="0"/>
                </a:moveTo>
                <a:cubicBezTo>
                  <a:pt x="31172" y="220683"/>
                  <a:pt x="62345" y="441366"/>
                  <a:pt x="112815" y="599704"/>
                </a:cubicBezTo>
                <a:cubicBezTo>
                  <a:pt x="163285" y="758042"/>
                  <a:pt x="263236" y="788720"/>
                  <a:pt x="302820" y="950026"/>
                </a:cubicBezTo>
                <a:cubicBezTo>
                  <a:pt x="342405" y="1111333"/>
                  <a:pt x="346363" y="1339438"/>
                  <a:pt x="350322" y="1567543"/>
                </a:cubicBezTo>
              </a:path>
            </a:pathLst>
          </a:custGeom>
          <a:noFill/>
          <a:ln w="28575" cap="flat" cmpd="sng" algn="ctr">
            <a:solidFill>
              <a:srgbClr val="7800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1" y="1728001"/>
            <a:ext cx="11095108" cy="461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5688000" y="1728000"/>
            <a:ext cx="56856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Input power between -2 and -13 </a:t>
            </a:r>
            <a:r>
              <a:rPr lang="en-US" b="1" dirty="0" err="1" smtClean="0">
                <a:solidFill>
                  <a:srgbClr val="00B050"/>
                </a:solidFill>
              </a:rPr>
              <a:t>dBm</a:t>
            </a:r>
            <a:endParaRPr lang="en-US" b="1" dirty="0" smtClean="0">
              <a:solidFill>
                <a:srgbClr val="00B050"/>
              </a:solidFill>
            </a:endParaRP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Optimal, &gt; -15 </a:t>
            </a:r>
            <a:r>
              <a:rPr lang="en-US" b="1" dirty="0" err="1" smtClean="0">
                <a:solidFill>
                  <a:srgbClr val="00B050"/>
                </a:solidFill>
              </a:rPr>
              <a:t>dBm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 budget</a:t>
            </a:r>
          </a:p>
          <a:p>
            <a:pPr lvl="1"/>
            <a:r>
              <a:rPr lang="en-US" dirty="0" smtClean="0"/>
              <a:t>Optical LNB</a:t>
            </a:r>
          </a:p>
          <a:p>
            <a:pPr lvl="2"/>
            <a:r>
              <a:rPr lang="en-US" dirty="0" smtClean="0"/>
              <a:t>Output power	 +7 </a:t>
            </a:r>
            <a:r>
              <a:rPr lang="en-US" dirty="0" err="1" smtClean="0"/>
              <a:t>dBm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Optical converter</a:t>
            </a:r>
          </a:p>
          <a:p>
            <a:pPr lvl="2"/>
            <a:r>
              <a:rPr lang="en-US" dirty="0" smtClean="0"/>
              <a:t>Min. input level	-15 </a:t>
            </a:r>
            <a:r>
              <a:rPr lang="en-US" dirty="0" err="1" smtClean="0"/>
              <a:t>dBm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System budget	</a:t>
            </a:r>
          </a:p>
          <a:p>
            <a:pPr lvl="2"/>
            <a:r>
              <a:rPr lang="en-US" dirty="0" smtClean="0"/>
              <a:t>Maximum attenuation	  22 dB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00" y="1728000"/>
            <a:ext cx="3644262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5486397" y="5322273"/>
            <a:ext cx="56856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Input power &gt; 0 </a:t>
            </a:r>
            <a:r>
              <a:rPr lang="en-US" b="1" dirty="0" err="1" smtClean="0">
                <a:solidFill>
                  <a:srgbClr val="FF0000"/>
                </a:solidFill>
              </a:rPr>
              <a:t>dBm</a:t>
            </a:r>
            <a:endParaRPr lang="en-US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Overload the optical converter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Cleanness of optical connectors</a:t>
            </a:r>
          </a:p>
          <a:p>
            <a:pPr lvl="1"/>
            <a:r>
              <a:rPr lang="en-US" smtClean="0"/>
              <a:t>Cleanliness is a prerequisite for fault-free optical transmission systems</a:t>
            </a:r>
          </a:p>
          <a:p>
            <a:pPr lvl="1"/>
            <a:r>
              <a:rPr lang="en-US" smtClean="0"/>
              <a:t>Effects:</a:t>
            </a:r>
          </a:p>
          <a:p>
            <a:pPr lvl="2"/>
            <a:r>
              <a:rPr lang="en-US" smtClean="0"/>
              <a:t>Pure quality for analogue signals</a:t>
            </a:r>
          </a:p>
          <a:p>
            <a:pPr lvl="2"/>
            <a:r>
              <a:rPr lang="en-US" smtClean="0"/>
              <a:t>Increase of bit error-rate</a:t>
            </a:r>
          </a:p>
          <a:p>
            <a:pPr lvl="2"/>
            <a:r>
              <a:rPr lang="en-US" smtClean="0"/>
              <a:t>Reduction of optical power (attenuation)</a:t>
            </a:r>
          </a:p>
          <a:p>
            <a:pPr lvl="2"/>
            <a:r>
              <a:rPr lang="en-US" smtClean="0"/>
              <a:t>Damage the other connector</a:t>
            </a:r>
          </a:p>
          <a:p>
            <a:pPr lvl="1"/>
            <a:r>
              <a:rPr lang="en-US" smtClean="0"/>
              <a:t>Core diameter is only 9 µm</a:t>
            </a:r>
          </a:p>
          <a:p>
            <a:pPr lvl="2"/>
            <a:r>
              <a:rPr lang="en-US" smtClean="0"/>
              <a:t>A human hair has a diameter of 50-100 µm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210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00" y="4248000"/>
            <a:ext cx="176593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 bwMode="auto">
          <a:xfrm>
            <a:off x="328246" y="3516923"/>
            <a:ext cx="2274277" cy="400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No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2883871" y="3516923"/>
            <a:ext cx="2274277" cy="400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No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316521" y="6072554"/>
            <a:ext cx="1699846" cy="400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Yes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Signal noise ratio</a:t>
            </a:r>
          </a:p>
          <a:p>
            <a:pPr lvl="1"/>
            <a:r>
              <a:rPr lang="en-US" smtClean="0"/>
              <a:t>Picture show the typically CNR in dependence from optical input level of the optical converter</a:t>
            </a:r>
          </a:p>
          <a:p>
            <a:pPr lvl="2"/>
            <a:r>
              <a:rPr lang="en-US" smtClean="0"/>
              <a:t>Max. input level =   0 dBm	  </a:t>
            </a:r>
            <a:r>
              <a:rPr lang="en-US" smtClean="0">
                <a:latin typeface="Lucida Sans Unicode"/>
                <a:cs typeface="Lucida Sans Unicode"/>
              </a:rPr>
              <a:t>≙</a:t>
            </a:r>
            <a:r>
              <a:rPr lang="en-US" smtClean="0"/>
              <a:t>	55 dB C/N</a:t>
            </a:r>
          </a:p>
          <a:p>
            <a:pPr lvl="2"/>
            <a:r>
              <a:rPr lang="en-US" smtClean="0"/>
              <a:t>Min. input level  = -15 dBm	  </a:t>
            </a:r>
            <a:r>
              <a:rPr lang="en-US" smtClean="0">
                <a:latin typeface="Lucida Sans Unicode"/>
                <a:cs typeface="Lucida Sans Unicode"/>
              </a:rPr>
              <a:t>≙	</a:t>
            </a:r>
            <a:r>
              <a:rPr lang="en-US" smtClean="0"/>
              <a:t>34 dB C/N</a:t>
            </a:r>
          </a:p>
          <a:p>
            <a:pPr lvl="1"/>
            <a:r>
              <a:rPr lang="en-US" smtClean="0"/>
              <a:t>In addition to CNR play the intermodulation a more important role</a:t>
            </a:r>
          </a:p>
          <a:p>
            <a:pPr lvl="2"/>
            <a:r>
              <a:rPr lang="en-US" smtClean="0"/>
              <a:t>Manufacturers are no known values​​!</a:t>
            </a:r>
          </a:p>
          <a:p>
            <a:pPr lvl="2"/>
            <a:r>
              <a:rPr lang="en-US" smtClean="0"/>
              <a:t>Therefore, it is not advisable from a multi-channel assignment</a:t>
            </a:r>
          </a:p>
          <a:p>
            <a:pPr lvl="2"/>
            <a:r>
              <a:rPr lang="en-US" smtClean="0"/>
              <a:t>Only individual channels, such as terrestrial DVB-T or FM</a:t>
            </a:r>
          </a:p>
          <a:p>
            <a:pPr lvl="2"/>
            <a:r>
              <a:rPr lang="en-US" smtClean="0"/>
              <a:t>Definitely not a head-end sum signal</a:t>
            </a:r>
          </a:p>
          <a:p>
            <a:pPr lvl="1"/>
            <a:r>
              <a:rPr lang="en-US" smtClean="0"/>
              <a:t>Terrestrial input level</a:t>
            </a:r>
          </a:p>
          <a:p>
            <a:pPr lvl="2"/>
            <a:r>
              <a:rPr lang="en-US" smtClean="0"/>
              <a:t>67…97 dBµV</a:t>
            </a:r>
          </a:p>
          <a:p>
            <a:pPr lvl="1"/>
            <a:r>
              <a:rPr lang="en-US" smtClean="0"/>
              <a:t>Recommendation: </a:t>
            </a:r>
          </a:p>
          <a:p>
            <a:pPr lvl="2"/>
            <a:r>
              <a:rPr lang="en-US" smtClean="0"/>
              <a:t>70 dBµV</a:t>
            </a:r>
          </a:p>
          <a:p>
            <a:pPr lvl="2"/>
            <a:r>
              <a:rPr lang="en-US" smtClean="0"/>
              <a:t>max 6 digital multiplex carrier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422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6049108" y="4032738"/>
            <a:ext cx="4642338" cy="21101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049109" y="4911964"/>
            <a:ext cx="4642338" cy="21101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049109" y="4618889"/>
            <a:ext cx="4642338" cy="21101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446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Signal noise ratio</a:t>
            </a:r>
          </a:p>
          <a:p>
            <a:pPr lvl="1"/>
            <a:r>
              <a:rPr lang="en-US" dirty="0" smtClean="0"/>
              <a:t>Picture shows the minimum CNR values for the customer</a:t>
            </a:r>
            <a:br>
              <a:rPr lang="en-US" dirty="0" smtClean="0"/>
            </a:br>
            <a:r>
              <a:rPr lang="en-US" dirty="0" smtClean="0"/>
              <a:t>IEC 60728-1</a:t>
            </a:r>
          </a:p>
          <a:p>
            <a:pPr lvl="1"/>
            <a:r>
              <a:rPr lang="en-US" dirty="0" smtClean="0"/>
              <a:t>In memory</a:t>
            </a:r>
          </a:p>
          <a:p>
            <a:pPr lvl="2"/>
            <a:r>
              <a:rPr lang="en-US" dirty="0" smtClean="0"/>
              <a:t>Max. input level =    0 </a:t>
            </a:r>
            <a:r>
              <a:rPr lang="en-US" dirty="0" err="1" smtClean="0"/>
              <a:t>dBm</a:t>
            </a:r>
            <a:r>
              <a:rPr lang="en-US" dirty="0" smtClean="0"/>
              <a:t>	   </a:t>
            </a:r>
            <a:r>
              <a:rPr lang="en-US" dirty="0" smtClean="0">
                <a:latin typeface="Lucida Sans Unicode"/>
                <a:cs typeface="Lucida Sans Unicode"/>
              </a:rPr>
              <a:t>≙</a:t>
            </a:r>
            <a:r>
              <a:rPr lang="en-US" dirty="0" smtClean="0"/>
              <a:t>	55 dB C/N</a:t>
            </a:r>
          </a:p>
          <a:p>
            <a:pPr lvl="2"/>
            <a:r>
              <a:rPr lang="en-US" dirty="0" smtClean="0"/>
              <a:t>Min. input level  = -15 </a:t>
            </a:r>
            <a:r>
              <a:rPr lang="en-US" dirty="0" err="1" smtClean="0"/>
              <a:t>dBm</a:t>
            </a:r>
            <a:r>
              <a:rPr lang="en-US" dirty="0" smtClean="0"/>
              <a:t>	   </a:t>
            </a:r>
            <a:r>
              <a:rPr lang="en-US" dirty="0" smtClean="0">
                <a:latin typeface="Lucida Sans Unicode"/>
                <a:cs typeface="Lucida Sans Unicode"/>
              </a:rPr>
              <a:t>≙</a:t>
            </a:r>
            <a:r>
              <a:rPr lang="en-US" dirty="0" smtClean="0"/>
              <a:t>	34 dB C/N</a:t>
            </a:r>
          </a:p>
          <a:p>
            <a:pPr lvl="1"/>
            <a:r>
              <a:rPr lang="en-US" dirty="0" smtClean="0"/>
              <a:t>Example:</a:t>
            </a:r>
          </a:p>
          <a:p>
            <a:pPr lvl="2"/>
            <a:r>
              <a:rPr lang="en-US" dirty="0" smtClean="0"/>
              <a:t>DVB-S  |  QPSK  |  CR = 2/3	   </a:t>
            </a:r>
            <a:r>
              <a:rPr lang="en-US" dirty="0" smtClean="0">
                <a:latin typeface="Lucida Sans Unicode"/>
                <a:cs typeface="Lucida Sans Unicode"/>
              </a:rPr>
              <a:t>≙	</a:t>
            </a:r>
            <a:r>
              <a:rPr lang="en-US" dirty="0" smtClean="0"/>
              <a:t>12,8 dB</a:t>
            </a:r>
          </a:p>
          <a:p>
            <a:pPr lvl="2"/>
            <a:r>
              <a:rPr lang="en-US" dirty="0" smtClean="0"/>
              <a:t>DVB-S2  |  8-PSK  |  CR = 9/10	   </a:t>
            </a:r>
            <a:r>
              <a:rPr lang="en-US" dirty="0" smtClean="0">
                <a:latin typeface="Lucida Sans Unicode"/>
                <a:cs typeface="Lucida Sans Unicode"/>
              </a:rPr>
              <a:t>≙	</a:t>
            </a:r>
            <a:r>
              <a:rPr lang="en-US" dirty="0" smtClean="0"/>
              <a:t>19,3 dB</a:t>
            </a:r>
          </a:p>
          <a:p>
            <a:pPr lvl="2"/>
            <a:r>
              <a:rPr lang="en-US" dirty="0" smtClean="0"/>
              <a:t>DVB-C  |  64-QAM		   </a:t>
            </a:r>
            <a:r>
              <a:rPr lang="en-US" dirty="0" smtClean="0">
                <a:latin typeface="Lucida Sans Unicode"/>
                <a:cs typeface="Lucida Sans Unicode"/>
              </a:rPr>
              <a:t>≙</a:t>
            </a:r>
            <a:r>
              <a:rPr lang="en-US" dirty="0" smtClean="0">
                <a:cs typeface="Lucida Sans Unicode"/>
              </a:rPr>
              <a:t>	26,0</a:t>
            </a:r>
            <a:r>
              <a:rPr lang="en-US" dirty="0" smtClean="0"/>
              <a:t> dB</a:t>
            </a:r>
          </a:p>
          <a:p>
            <a:pPr lvl="2"/>
            <a:r>
              <a:rPr lang="en-US" dirty="0" smtClean="0"/>
              <a:t>DVB-C  |  256-QAM		   </a:t>
            </a:r>
            <a:r>
              <a:rPr lang="en-US" dirty="0" smtClean="0">
                <a:latin typeface="Lucida Sans Unicode"/>
                <a:cs typeface="Lucida Sans Unicode"/>
              </a:rPr>
              <a:t>≙ </a:t>
            </a:r>
            <a:r>
              <a:rPr lang="en-US" dirty="0" smtClean="0"/>
              <a:t>	32,0 dB</a:t>
            </a:r>
          </a:p>
          <a:p>
            <a:pPr lvl="2"/>
            <a:r>
              <a:rPr lang="en-US" dirty="0" smtClean="0"/>
              <a:t>DVB-T  terrestrial		   </a:t>
            </a:r>
            <a:r>
              <a:rPr lang="en-US" dirty="0" smtClean="0">
                <a:latin typeface="Lucida Sans Unicode"/>
                <a:cs typeface="Lucida Sans Unicode"/>
              </a:rPr>
              <a:t>≙ </a:t>
            </a:r>
            <a:r>
              <a:rPr lang="en-US" dirty="0" smtClean="0"/>
              <a:t>	22,0 dB</a:t>
            </a:r>
          </a:p>
          <a:p>
            <a:pPr lvl="2"/>
            <a:r>
              <a:rPr lang="en-US" dirty="0" smtClean="0"/>
              <a:t>DVB-T  |  64-QAM  |  CR = 7/8	   </a:t>
            </a:r>
            <a:r>
              <a:rPr lang="en-US" dirty="0" smtClean="0">
                <a:latin typeface="Lucida Sans Unicode"/>
                <a:cs typeface="Lucida Sans Unicode"/>
              </a:rPr>
              <a:t>≙</a:t>
            </a:r>
            <a:r>
              <a:rPr lang="en-US" dirty="0" smtClean="0">
                <a:cs typeface="Lucida Sans Unicode"/>
              </a:rPr>
              <a:t>	32,0</a:t>
            </a:r>
            <a:r>
              <a:rPr lang="en-US" dirty="0" smtClean="0"/>
              <a:t> dB</a:t>
            </a:r>
          </a:p>
          <a:p>
            <a:pPr lvl="2"/>
            <a:r>
              <a:rPr lang="en-US" dirty="0" smtClean="0"/>
              <a:t>PAL B/G (BK)		   </a:t>
            </a:r>
            <a:r>
              <a:rPr lang="en-US" dirty="0" smtClean="0">
                <a:latin typeface="Lucida Sans Unicode"/>
                <a:cs typeface="Lucida Sans Unicode"/>
              </a:rPr>
              <a:t>≙</a:t>
            </a:r>
            <a:r>
              <a:rPr lang="en-US" dirty="0" smtClean="0">
                <a:cs typeface="Lucida Sans Unicode"/>
              </a:rPr>
              <a:t>	44,0</a:t>
            </a:r>
            <a:r>
              <a:rPr lang="en-US" dirty="0" smtClean="0"/>
              <a:t> dB</a:t>
            </a:r>
          </a:p>
          <a:p>
            <a:pPr lvl="2"/>
            <a:endParaRPr lang="en-US" dirty="0" smtClean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GSS - Grundig SAT Systems GmbH</a:t>
            </a:r>
          </a:p>
          <a:p>
            <a:pPr marL="356400" lvl="1">
              <a:spcBef>
                <a:spcPts val="432"/>
              </a:spcBef>
            </a:pPr>
            <a:r>
              <a:rPr lang="en-US" smtClean="0"/>
              <a:t>15</a:t>
            </a:r>
            <a:r>
              <a:rPr lang="en-US" baseline="30000" smtClean="0"/>
              <a:t>th</a:t>
            </a:r>
            <a:r>
              <a:rPr lang="en-US" smtClean="0"/>
              <a:t> November 1930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Retail Shop for radios – Mr. Max Grundig</a:t>
            </a:r>
          </a:p>
          <a:p>
            <a:pPr marL="356400" lvl="1">
              <a:spcBef>
                <a:spcPts val="432"/>
              </a:spcBef>
            </a:pPr>
            <a:r>
              <a:rPr lang="en-US" smtClean="0"/>
              <a:t>15</a:t>
            </a:r>
            <a:r>
              <a:rPr lang="en-US" baseline="30000" smtClean="0"/>
              <a:t>th</a:t>
            </a:r>
            <a:r>
              <a:rPr lang="en-US" smtClean="0"/>
              <a:t> May 1945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Mr. Max Grundig open a shop with some employees in Fürth</a:t>
            </a:r>
          </a:p>
          <a:p>
            <a:pPr marL="356400" lvl="1">
              <a:spcBef>
                <a:spcPts val="432"/>
              </a:spcBef>
            </a:pPr>
            <a:r>
              <a:rPr lang="en-US" smtClean="0"/>
              <a:t>1971 – Conversion into Grundig AG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In the years of 80</a:t>
            </a:r>
            <a:r>
              <a:rPr lang="en-US" sz="1600" baseline="30000" smtClean="0"/>
              <a:t>th</a:t>
            </a:r>
            <a:r>
              <a:rPr lang="en-US" sz="1600" smtClean="0"/>
              <a:t> work more than 28,000 employees 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Grundig was the biggest employer in middle Franconia</a:t>
            </a:r>
          </a:p>
          <a:p>
            <a:pPr marL="356400" lvl="1">
              <a:spcBef>
                <a:spcPts val="432"/>
              </a:spcBef>
            </a:pPr>
            <a:r>
              <a:rPr lang="en-US" smtClean="0"/>
              <a:t>Since 1995 business unit „Head-end and Satellite”</a:t>
            </a:r>
          </a:p>
          <a:p>
            <a:pPr marL="356400" lvl="1">
              <a:spcBef>
                <a:spcPts val="432"/>
              </a:spcBef>
            </a:pPr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July 2003 the insolvency of Grundig AG</a:t>
            </a:r>
          </a:p>
          <a:p>
            <a:pPr marL="356400" lvl="1">
              <a:spcBef>
                <a:spcPts val="432"/>
              </a:spcBef>
            </a:pPr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May 2004 MBO of GSS from Grundig AG</a:t>
            </a:r>
          </a:p>
          <a:p>
            <a:pPr marL="718350" lvl="2">
              <a:spcBef>
                <a:spcPts val="432"/>
              </a:spcBef>
              <a:spcAft>
                <a:spcPts val="0"/>
              </a:spcAft>
            </a:pPr>
            <a:r>
              <a:rPr lang="en-US" smtClean="0"/>
              <a:t>GSS - Grundig SAT Systems GmbH is established with the employees from the business unit “Head-end and Satellite”</a:t>
            </a:r>
          </a:p>
          <a:p>
            <a:pPr marL="356400" lvl="1">
              <a:spcBef>
                <a:spcPts val="432"/>
              </a:spcBef>
              <a:spcAft>
                <a:spcPts val="0"/>
              </a:spcAft>
            </a:pPr>
            <a:r>
              <a:rPr lang="en-US" smtClean="0"/>
              <a:t>Today: location Nuremberg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Quality “Made in Germany“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Germany as economy position</a:t>
            </a:r>
          </a:p>
          <a:p>
            <a:pPr marL="713587" lvl="3">
              <a:spcBef>
                <a:spcPts val="432"/>
              </a:spcBef>
            </a:pPr>
            <a:r>
              <a:rPr lang="en-US" sz="1600" smtClean="0"/>
              <a:t>Developing, production, administration</a:t>
            </a:r>
          </a:p>
          <a:p>
            <a:pPr marL="356400" lvl="2">
              <a:spcBef>
                <a:spcPts val="432"/>
              </a:spcBef>
              <a:spcAft>
                <a:spcPct val="40000"/>
              </a:spcAft>
            </a:pPr>
            <a:endParaRPr lang="en-US" smtClean="0"/>
          </a:p>
        </p:txBody>
      </p:sp>
      <p:grpSp>
        <p:nvGrpSpPr>
          <p:cNvPr id="2" name="Gruppieren 13"/>
          <p:cNvGrpSpPr>
            <a:grpSpLocks noChangeAspect="1"/>
          </p:cNvGrpSpPr>
          <p:nvPr/>
        </p:nvGrpSpPr>
        <p:grpSpPr>
          <a:xfrm>
            <a:off x="1008000" y="1368000"/>
            <a:ext cx="2880000" cy="3468272"/>
            <a:chOff x="2133600" y="1600200"/>
            <a:chExt cx="3886200" cy="4724400"/>
          </a:xfrm>
        </p:grpSpPr>
        <p:pic>
          <p:nvPicPr>
            <p:cNvPr id="4" name="Picture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600200"/>
              <a:ext cx="1684338" cy="525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2057400"/>
              <a:ext cx="1081088" cy="1196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9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400" y="3200400"/>
              <a:ext cx="1690688" cy="6318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4200" y="4343400"/>
              <a:ext cx="1841500" cy="296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33600" y="5334000"/>
              <a:ext cx="3886200" cy="6588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2438400" y="4419600"/>
              <a:ext cx="32004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108000" rIns="0" anchor="ctr"/>
            <a:lstStyle/>
            <a:p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2438400" y="4419600"/>
              <a:ext cx="3048000" cy="18288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108000" rIns="0" anchor="ctr"/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438400" y="4419600"/>
              <a:ext cx="3200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108000" rIns="0" anchor="ctr"/>
            <a:lstStyle/>
            <a:p>
              <a:endParaRPr 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2438400" y="4419600"/>
              <a:ext cx="0" cy="19050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08000" rIns="0" anchor="ctr"/>
            <a:lstStyle/>
            <a:p>
              <a:endParaRPr lang="en-US"/>
            </a:p>
          </p:txBody>
        </p:sp>
      </p:grpSp>
      <p:pic>
        <p:nvPicPr>
          <p:cNvPr id="14" name="Picture 5" descr="GSS_GruSAT_Logo_02_4c_10c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8000" y="4734915"/>
            <a:ext cx="2520000" cy="183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4968112"/>
            <a:ext cx="8569325" cy="525401"/>
          </a:xfrm>
          <a:noFill/>
        </p:spPr>
        <p:txBody>
          <a:bodyPr/>
          <a:lstStyle/>
          <a:p>
            <a:r>
              <a:rPr lang="en-US" smtClean="0"/>
              <a:t>Application examples</a:t>
            </a:r>
          </a:p>
        </p:txBody>
      </p:sp>
      <p:pic>
        <p:nvPicPr>
          <p:cNvPr id="4" name="Picture 45" descr="GSS_GruSAT_Logo_02_4c_10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482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7751763" y="120650"/>
            <a:ext cx="401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Grundig SAT Systems GmbH</a:t>
            </a:r>
            <a:endParaRPr lang="en-US" b="1">
              <a:solidFill>
                <a:schemeClr val="bg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 to head-ends</a:t>
            </a:r>
          </a:p>
          <a:p>
            <a:pPr lvl="1"/>
            <a:r>
              <a:rPr lang="en-US" dirty="0" smtClean="0"/>
              <a:t>Satellite dish with optical LNB </a:t>
            </a:r>
          </a:p>
          <a:p>
            <a:pPr lvl="2"/>
            <a:r>
              <a:rPr lang="en-US" dirty="0" smtClean="0"/>
              <a:t>GLO 100</a:t>
            </a:r>
          </a:p>
          <a:p>
            <a:pPr lvl="1"/>
            <a:r>
              <a:rPr lang="en-US" dirty="0" smtClean="0"/>
              <a:t>Attenuator</a:t>
            </a:r>
          </a:p>
          <a:p>
            <a:pPr lvl="2"/>
            <a:r>
              <a:rPr lang="en-US" dirty="0" smtClean="0"/>
              <a:t>SOAT 10 with 10 dB attenuation</a:t>
            </a:r>
          </a:p>
          <a:p>
            <a:pPr lvl="1"/>
            <a:r>
              <a:rPr lang="en-US" dirty="0" smtClean="0"/>
              <a:t>Optical converter Quattro</a:t>
            </a:r>
          </a:p>
          <a:p>
            <a:pPr lvl="2"/>
            <a:r>
              <a:rPr lang="en-US" dirty="0" smtClean="0"/>
              <a:t>SOQ 100</a:t>
            </a:r>
          </a:p>
          <a:p>
            <a:pPr lvl="2"/>
            <a:r>
              <a:rPr lang="en-US" dirty="0" smtClean="0"/>
              <a:t>Converting the optical input signal to 4 coaxial output signals</a:t>
            </a:r>
          </a:p>
          <a:p>
            <a:pPr lvl="2"/>
            <a:r>
              <a:rPr lang="en-US" dirty="0" smtClean="0"/>
              <a:t>All 4 satellite ranges</a:t>
            </a:r>
          </a:p>
          <a:p>
            <a:pPr lvl="1"/>
            <a:r>
              <a:rPr lang="en-US" dirty="0" smtClean="0"/>
              <a:t>Head-end station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Advantage:</a:t>
            </a:r>
          </a:p>
          <a:p>
            <a:pPr lvl="2"/>
            <a:r>
              <a:rPr lang="en-US" dirty="0" smtClean="0"/>
              <a:t>No quality loss</a:t>
            </a:r>
          </a:p>
          <a:p>
            <a:pPr lvl="2"/>
            <a:r>
              <a:rPr lang="en-US" dirty="0" smtClean="0"/>
              <a:t>No slope</a:t>
            </a:r>
          </a:p>
          <a:p>
            <a:pPr lvl="2"/>
            <a:r>
              <a:rPr lang="en-US" dirty="0" smtClean="0"/>
              <a:t>No amplifier in cascade</a:t>
            </a:r>
          </a:p>
          <a:p>
            <a:pPr lvl="2"/>
            <a:r>
              <a:rPr lang="en-US" dirty="0" smtClean="0"/>
              <a:t>Long distance</a:t>
            </a:r>
          </a:p>
          <a:p>
            <a:pPr lvl="2"/>
            <a:r>
              <a:rPr lang="en-US" dirty="0" smtClean="0"/>
              <a:t>Electrical isolation</a:t>
            </a:r>
          </a:p>
          <a:p>
            <a:pPr lvl="2"/>
            <a:r>
              <a:rPr lang="en-US" dirty="0" smtClean="0"/>
              <a:t>Easy installation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728000"/>
            <a:ext cx="220042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 to multiswitches</a:t>
            </a:r>
          </a:p>
          <a:p>
            <a:pPr lvl="1"/>
            <a:r>
              <a:rPr lang="en-US" dirty="0" smtClean="0"/>
              <a:t>Satellite dish with optical LNB </a:t>
            </a:r>
          </a:p>
          <a:p>
            <a:pPr lvl="2"/>
            <a:r>
              <a:rPr lang="en-US" dirty="0" smtClean="0"/>
              <a:t>GLO 100</a:t>
            </a:r>
          </a:p>
          <a:p>
            <a:pPr lvl="1"/>
            <a:r>
              <a:rPr lang="en-US" dirty="0" smtClean="0"/>
              <a:t>Attenuator</a:t>
            </a:r>
          </a:p>
          <a:p>
            <a:pPr lvl="2"/>
            <a:r>
              <a:rPr lang="en-US" dirty="0" smtClean="0"/>
              <a:t>SOAT 10 with 10 dB attenuation</a:t>
            </a:r>
          </a:p>
          <a:p>
            <a:pPr lvl="1"/>
            <a:r>
              <a:rPr lang="en-US" dirty="0" smtClean="0"/>
              <a:t>Optical converter Quattro</a:t>
            </a:r>
          </a:p>
          <a:p>
            <a:pPr lvl="2"/>
            <a:r>
              <a:rPr lang="en-US" dirty="0" smtClean="0"/>
              <a:t>SOQ 100</a:t>
            </a:r>
          </a:p>
          <a:p>
            <a:pPr lvl="2"/>
            <a:r>
              <a:rPr lang="en-US" dirty="0" smtClean="0"/>
              <a:t>Converting the optical input signal to 4 coaxial output signals</a:t>
            </a:r>
          </a:p>
          <a:p>
            <a:pPr lvl="2"/>
            <a:r>
              <a:rPr lang="en-US" dirty="0" smtClean="0"/>
              <a:t>All 4 satellite ranges</a:t>
            </a:r>
          </a:p>
          <a:p>
            <a:pPr lvl="1"/>
            <a:r>
              <a:rPr lang="en-US" dirty="0" smtClean="0"/>
              <a:t>Multiswitch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Advantage:</a:t>
            </a:r>
          </a:p>
          <a:p>
            <a:pPr lvl="2"/>
            <a:r>
              <a:rPr lang="en-US" dirty="0" smtClean="0"/>
              <a:t>No quality loss</a:t>
            </a:r>
          </a:p>
          <a:p>
            <a:pPr lvl="2"/>
            <a:r>
              <a:rPr lang="en-US" dirty="0" smtClean="0"/>
              <a:t>No slope</a:t>
            </a:r>
          </a:p>
          <a:p>
            <a:pPr lvl="2"/>
            <a:r>
              <a:rPr lang="en-US" dirty="0" smtClean="0"/>
              <a:t>No amplifier in cascade</a:t>
            </a:r>
          </a:p>
          <a:p>
            <a:pPr lvl="2"/>
            <a:r>
              <a:rPr lang="en-US" dirty="0" smtClean="0"/>
              <a:t>Long distance</a:t>
            </a:r>
          </a:p>
          <a:p>
            <a:pPr lvl="2"/>
            <a:r>
              <a:rPr lang="en-US" dirty="0" smtClean="0"/>
              <a:t>Electrical isolation</a:t>
            </a:r>
          </a:p>
          <a:p>
            <a:pPr lvl="2"/>
            <a:r>
              <a:rPr lang="en-US" dirty="0" smtClean="0"/>
              <a:t>Easy installation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728000"/>
            <a:ext cx="259563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SAT-IF and terrestrial signals</a:t>
            </a:r>
          </a:p>
          <a:p>
            <a:pPr lvl="1"/>
            <a:r>
              <a:rPr lang="en-US" dirty="0" smtClean="0"/>
              <a:t>Satellite dish with optical LNB </a:t>
            </a:r>
          </a:p>
          <a:p>
            <a:pPr lvl="2"/>
            <a:r>
              <a:rPr lang="en-US" dirty="0" smtClean="0"/>
              <a:t>GL 100</a:t>
            </a:r>
          </a:p>
          <a:p>
            <a:pPr lvl="1"/>
            <a:r>
              <a:rPr lang="en-US" dirty="0" smtClean="0"/>
              <a:t>RF-LWL converter</a:t>
            </a:r>
          </a:p>
          <a:p>
            <a:pPr lvl="2"/>
            <a:r>
              <a:rPr lang="en-US" dirty="0" smtClean="0"/>
              <a:t>SOC 100</a:t>
            </a:r>
          </a:p>
          <a:p>
            <a:pPr lvl="1"/>
            <a:r>
              <a:rPr lang="en-US" dirty="0" smtClean="0"/>
              <a:t>Terrestrial antenna</a:t>
            </a:r>
          </a:p>
          <a:p>
            <a:pPr lvl="1"/>
            <a:r>
              <a:rPr lang="en-US" dirty="0" smtClean="0"/>
              <a:t>Attenuator</a:t>
            </a:r>
          </a:p>
          <a:p>
            <a:pPr lvl="2"/>
            <a:r>
              <a:rPr lang="en-US" dirty="0" smtClean="0"/>
              <a:t>SOAT 10 with 10 dB attenuation</a:t>
            </a:r>
          </a:p>
          <a:p>
            <a:pPr lvl="1"/>
            <a:r>
              <a:rPr lang="en-US" dirty="0" smtClean="0"/>
              <a:t>Optical converter</a:t>
            </a:r>
          </a:p>
          <a:p>
            <a:pPr lvl="2"/>
            <a:r>
              <a:rPr lang="en-US" dirty="0" smtClean="0"/>
              <a:t>Quattro – SOQ 100</a:t>
            </a:r>
          </a:p>
          <a:p>
            <a:pPr lvl="2"/>
            <a:r>
              <a:rPr lang="en-US" dirty="0" smtClean="0"/>
              <a:t>Quad – SOQD 104</a:t>
            </a:r>
          </a:p>
          <a:p>
            <a:pPr lvl="2"/>
            <a:r>
              <a:rPr lang="en-US" dirty="0" smtClean="0"/>
              <a:t>Converting the optical input signal to 4 coaxial signals</a:t>
            </a:r>
          </a:p>
          <a:p>
            <a:pPr lvl="1"/>
            <a:r>
              <a:rPr lang="en-US" dirty="0" smtClean="0"/>
              <a:t>Multiswitch, head-end, GSS.box </a:t>
            </a:r>
          </a:p>
          <a:p>
            <a:pPr lvl="1"/>
            <a:r>
              <a:rPr lang="en-US" dirty="0" smtClean="0"/>
              <a:t>Additional terrestrial signals</a:t>
            </a:r>
          </a:p>
          <a:p>
            <a:pPr lvl="2"/>
            <a:r>
              <a:rPr lang="en-US" dirty="0" smtClean="0"/>
              <a:t>FM</a:t>
            </a:r>
          </a:p>
          <a:p>
            <a:pPr lvl="2"/>
            <a:r>
              <a:rPr lang="en-US" dirty="0" smtClean="0"/>
              <a:t>DVB-T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728000"/>
            <a:ext cx="310689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 distribution up to 32-ways</a:t>
            </a:r>
          </a:p>
          <a:p>
            <a:pPr lvl="1"/>
            <a:r>
              <a:rPr lang="en-US" dirty="0" smtClean="0"/>
              <a:t>Satellite dish with optical LNB </a:t>
            </a:r>
          </a:p>
          <a:p>
            <a:pPr lvl="2"/>
            <a:r>
              <a:rPr lang="en-US" dirty="0" smtClean="0"/>
              <a:t>GLO 100 or GLOS 100</a:t>
            </a:r>
          </a:p>
          <a:p>
            <a:pPr lvl="1"/>
            <a:r>
              <a:rPr lang="en-US" dirty="0" smtClean="0"/>
              <a:t>Optical splitter</a:t>
            </a:r>
          </a:p>
          <a:p>
            <a:pPr lvl="2"/>
            <a:r>
              <a:rPr lang="en-US" dirty="0" smtClean="0"/>
              <a:t>SOD 102 … SOD 132</a:t>
            </a:r>
          </a:p>
          <a:p>
            <a:pPr lvl="1"/>
            <a:r>
              <a:rPr lang="en-US" dirty="0" smtClean="0"/>
              <a:t>Optical converter</a:t>
            </a:r>
          </a:p>
          <a:p>
            <a:pPr lvl="2"/>
            <a:r>
              <a:rPr lang="en-US" dirty="0" smtClean="0"/>
              <a:t>Quattro – SOQ 100</a:t>
            </a:r>
          </a:p>
          <a:p>
            <a:pPr lvl="2"/>
            <a:r>
              <a:rPr lang="en-US" dirty="0" smtClean="0"/>
              <a:t>Quad - SOQD 100</a:t>
            </a:r>
          </a:p>
          <a:p>
            <a:pPr lvl="2"/>
            <a:r>
              <a:rPr lang="en-US" dirty="0" smtClean="0"/>
              <a:t>Converting the optical input signal to 4 coaxial output signals</a:t>
            </a:r>
          </a:p>
          <a:p>
            <a:pPr lvl="1"/>
            <a:r>
              <a:rPr lang="en-US" dirty="0" smtClean="0"/>
              <a:t>Multiswitch, head-end, GSS.box </a:t>
            </a:r>
          </a:p>
          <a:p>
            <a:pPr lvl="1"/>
            <a:r>
              <a:rPr lang="en-US" dirty="0" smtClean="0"/>
              <a:t>GLOS 100 with additional terrestrial signals</a:t>
            </a:r>
          </a:p>
          <a:p>
            <a:pPr lvl="2"/>
            <a:r>
              <a:rPr lang="en-US" dirty="0" smtClean="0"/>
              <a:t>FM</a:t>
            </a:r>
          </a:p>
          <a:p>
            <a:pPr lvl="2"/>
            <a:r>
              <a:rPr lang="en-US" dirty="0" smtClean="0"/>
              <a:t>DVB-T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728000"/>
            <a:ext cx="296990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 distribution</a:t>
            </a:r>
          </a:p>
          <a:p>
            <a:pPr lvl="1"/>
            <a:r>
              <a:rPr lang="en-US" dirty="0" smtClean="0"/>
              <a:t>Satellite dish with optical LNB </a:t>
            </a:r>
          </a:p>
          <a:p>
            <a:pPr lvl="2"/>
            <a:r>
              <a:rPr lang="en-US" dirty="0" smtClean="0"/>
              <a:t>GLO 100 or GLOS 100</a:t>
            </a:r>
          </a:p>
          <a:p>
            <a:pPr lvl="1"/>
            <a:r>
              <a:rPr lang="en-US" dirty="0" smtClean="0"/>
              <a:t>Cascading of optical splitter</a:t>
            </a:r>
          </a:p>
          <a:p>
            <a:pPr lvl="2"/>
            <a:r>
              <a:rPr lang="en-US" dirty="0" smtClean="0"/>
              <a:t>SOD 102 … SOD 132</a:t>
            </a:r>
          </a:p>
          <a:p>
            <a:pPr lvl="2"/>
            <a:r>
              <a:rPr lang="en-US" dirty="0" smtClean="0"/>
              <a:t>Up to 32 optical outputs (depends on the attenuation)</a:t>
            </a:r>
          </a:p>
          <a:p>
            <a:pPr lvl="1"/>
            <a:r>
              <a:rPr lang="en-US" dirty="0" smtClean="0"/>
              <a:t>Optical converter</a:t>
            </a:r>
          </a:p>
          <a:p>
            <a:pPr lvl="2"/>
            <a:r>
              <a:rPr lang="en-US" dirty="0" smtClean="0"/>
              <a:t>Quattro – SOQ 100</a:t>
            </a:r>
          </a:p>
          <a:p>
            <a:pPr lvl="2"/>
            <a:r>
              <a:rPr lang="en-US" dirty="0" smtClean="0"/>
              <a:t>Quad - SOQD 100</a:t>
            </a:r>
          </a:p>
          <a:p>
            <a:pPr lvl="2"/>
            <a:r>
              <a:rPr lang="en-US" dirty="0" smtClean="0"/>
              <a:t>Converting the optical input signal to 4 coaxial output signals</a:t>
            </a:r>
          </a:p>
          <a:p>
            <a:pPr lvl="1"/>
            <a:r>
              <a:rPr lang="en-US" dirty="0" smtClean="0"/>
              <a:t>Multiswitch, head-end, GSS.box </a:t>
            </a:r>
          </a:p>
          <a:p>
            <a:pPr lvl="1"/>
            <a:r>
              <a:rPr lang="en-US" dirty="0" smtClean="0"/>
              <a:t>GLOS 100 with additional terrestrial signals</a:t>
            </a:r>
          </a:p>
          <a:p>
            <a:pPr lvl="2"/>
            <a:r>
              <a:rPr lang="en-US" dirty="0" smtClean="0"/>
              <a:t>FM</a:t>
            </a:r>
          </a:p>
          <a:p>
            <a:pPr lvl="2"/>
            <a:r>
              <a:rPr lang="en-US" dirty="0" smtClean="0"/>
              <a:t>DVB-T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728000"/>
            <a:ext cx="381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 distribution</a:t>
            </a:r>
          </a:p>
          <a:p>
            <a:pPr lvl="1"/>
            <a:r>
              <a:rPr lang="en-US" dirty="0" smtClean="0"/>
              <a:t>Satellite dish with optical LNB </a:t>
            </a:r>
          </a:p>
          <a:p>
            <a:pPr lvl="2"/>
            <a:r>
              <a:rPr lang="en-US" dirty="0" smtClean="0"/>
              <a:t>GLO 100 or GLOS 100</a:t>
            </a:r>
          </a:p>
          <a:p>
            <a:pPr lvl="1"/>
            <a:r>
              <a:rPr lang="en-US" dirty="0" smtClean="0"/>
              <a:t>Cascading of optical splitter</a:t>
            </a:r>
          </a:p>
          <a:p>
            <a:pPr lvl="2"/>
            <a:r>
              <a:rPr lang="en-US" dirty="0" smtClean="0"/>
              <a:t>SOD 102 … SOD 132</a:t>
            </a:r>
          </a:p>
          <a:p>
            <a:pPr lvl="2"/>
            <a:r>
              <a:rPr lang="en-US" dirty="0" smtClean="0"/>
              <a:t>Up to 32 optical outputs (depends on the attenuation)</a:t>
            </a:r>
          </a:p>
          <a:p>
            <a:pPr lvl="1"/>
            <a:r>
              <a:rPr lang="en-US" dirty="0" smtClean="0"/>
              <a:t>Optical converter</a:t>
            </a:r>
          </a:p>
          <a:p>
            <a:pPr lvl="2"/>
            <a:r>
              <a:rPr lang="en-US" dirty="0" smtClean="0"/>
              <a:t>Quattro – SOQ 100</a:t>
            </a:r>
          </a:p>
          <a:p>
            <a:pPr lvl="2"/>
            <a:r>
              <a:rPr lang="en-US" dirty="0" smtClean="0"/>
              <a:t>Quad - SOQD 100</a:t>
            </a:r>
          </a:p>
          <a:p>
            <a:pPr lvl="2"/>
            <a:r>
              <a:rPr lang="en-US" dirty="0" smtClean="0"/>
              <a:t>Converting the optical input signal to 4 coaxial output signals</a:t>
            </a:r>
          </a:p>
          <a:p>
            <a:pPr lvl="1"/>
            <a:r>
              <a:rPr lang="en-US" dirty="0" smtClean="0"/>
              <a:t>Multiswitch, head-end, GSS.box </a:t>
            </a:r>
          </a:p>
          <a:p>
            <a:pPr lvl="1"/>
            <a:r>
              <a:rPr lang="en-US" dirty="0" smtClean="0"/>
              <a:t>GLOS 100 with additional terrestrial signals</a:t>
            </a:r>
          </a:p>
          <a:p>
            <a:pPr lvl="2"/>
            <a:r>
              <a:rPr lang="en-US" dirty="0" smtClean="0"/>
              <a:t>FM</a:t>
            </a:r>
          </a:p>
          <a:p>
            <a:pPr lvl="2"/>
            <a:r>
              <a:rPr lang="en-US" dirty="0" smtClean="0"/>
              <a:t>DVB-T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337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Several satellite positions</a:t>
            </a:r>
          </a:p>
          <a:p>
            <a:pPr lvl="1"/>
            <a:r>
              <a:rPr lang="en-US" smtClean="0"/>
              <a:t>Each sattelite-system get an own fiber</a:t>
            </a:r>
          </a:p>
          <a:p>
            <a:pPr lvl="1"/>
            <a:r>
              <a:rPr lang="en-US" smtClean="0"/>
              <a:t>Satellite dish with optical LNB </a:t>
            </a:r>
          </a:p>
          <a:p>
            <a:pPr lvl="2"/>
            <a:r>
              <a:rPr lang="en-US" smtClean="0"/>
              <a:t>GLO 100 or GLOS 100</a:t>
            </a:r>
          </a:p>
          <a:p>
            <a:pPr lvl="1"/>
            <a:r>
              <a:rPr lang="en-US" smtClean="0"/>
              <a:t>Cascading of optical splitter</a:t>
            </a:r>
          </a:p>
          <a:p>
            <a:pPr lvl="2"/>
            <a:r>
              <a:rPr lang="en-US" smtClean="0"/>
              <a:t>SOD 102 … SOD 132</a:t>
            </a:r>
          </a:p>
          <a:p>
            <a:pPr lvl="2"/>
            <a:r>
              <a:rPr lang="en-US" smtClean="0"/>
              <a:t>Up to 32 optical outputs (depends on the attenuation)</a:t>
            </a:r>
          </a:p>
          <a:p>
            <a:pPr lvl="1"/>
            <a:r>
              <a:rPr lang="en-US" smtClean="0"/>
              <a:t>Optical converter</a:t>
            </a:r>
          </a:p>
          <a:p>
            <a:pPr lvl="2"/>
            <a:r>
              <a:rPr lang="en-US" smtClean="0"/>
              <a:t>Quattro – SOQ 100</a:t>
            </a:r>
          </a:p>
          <a:p>
            <a:pPr lvl="2"/>
            <a:r>
              <a:rPr lang="en-US" smtClean="0"/>
              <a:t>Quad - SOQD 100</a:t>
            </a:r>
          </a:p>
          <a:p>
            <a:pPr lvl="2"/>
            <a:r>
              <a:rPr lang="en-US" smtClean="0"/>
              <a:t>Converting the optical input signal to 4 coaxial output signals</a:t>
            </a:r>
          </a:p>
          <a:p>
            <a:pPr lvl="1"/>
            <a:r>
              <a:rPr lang="en-US" smtClean="0"/>
              <a:t>Multiswitch, head-end, GSS.box </a:t>
            </a:r>
          </a:p>
          <a:p>
            <a:pPr lvl="1"/>
            <a:r>
              <a:rPr lang="en-US" smtClean="0"/>
              <a:t>GLOS 100 with additional terrestrial signals</a:t>
            </a:r>
          </a:p>
          <a:p>
            <a:pPr lvl="2"/>
            <a:r>
              <a:rPr lang="en-US" smtClean="0"/>
              <a:t>FM</a:t>
            </a:r>
          </a:p>
          <a:p>
            <a:pPr lvl="2"/>
            <a:r>
              <a:rPr lang="en-US" smtClean="0"/>
              <a:t>DVB-T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00" y="1728000"/>
            <a:ext cx="3124734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Conclusion</a:t>
            </a:r>
          </a:p>
          <a:p>
            <a:pPr lvl="1"/>
            <a:r>
              <a:rPr lang="en-US" smtClean="0"/>
              <a:t>Easy installation</a:t>
            </a:r>
          </a:p>
          <a:p>
            <a:pPr lvl="2"/>
            <a:r>
              <a:rPr lang="en-US" smtClean="0"/>
              <a:t>Quick and easy installation</a:t>
            </a:r>
          </a:p>
          <a:p>
            <a:pPr lvl="2"/>
            <a:r>
              <a:rPr lang="en-US" smtClean="0"/>
              <a:t>Only one 4 mm Glasfibercable per satellite</a:t>
            </a:r>
          </a:p>
          <a:p>
            <a:pPr lvl="2"/>
            <a:r>
              <a:rPr lang="en-US" smtClean="0"/>
              <a:t>All 4 SAT-IF ranges in 1 fiber</a:t>
            </a:r>
          </a:p>
          <a:p>
            <a:pPr lvl="1"/>
            <a:r>
              <a:rPr lang="en-US" smtClean="0"/>
              <a:t>Transmission over wide distances</a:t>
            </a:r>
          </a:p>
          <a:p>
            <a:pPr lvl="2"/>
            <a:r>
              <a:rPr lang="en-US" smtClean="0"/>
              <a:t>Split to 32 / 64 optical converters</a:t>
            </a:r>
          </a:p>
          <a:p>
            <a:pPr lvl="2"/>
            <a:r>
              <a:rPr lang="en-US" smtClean="0"/>
              <a:t>Support more than 1,000 units / customers</a:t>
            </a:r>
          </a:p>
          <a:p>
            <a:pPr lvl="1"/>
            <a:r>
              <a:rPr lang="en-US" smtClean="0"/>
              <a:t>Modern fiber-technology with signal- and quality-loss</a:t>
            </a:r>
          </a:p>
          <a:p>
            <a:pPr lvl="1"/>
            <a:r>
              <a:rPr lang="en-US" smtClean="0"/>
              <a:t>No dysfunctions regarding electromagnetic interferences</a:t>
            </a:r>
          </a:p>
          <a:p>
            <a:pPr lvl="1"/>
            <a:r>
              <a:rPr lang="en-US" smtClean="0"/>
              <a:t>Pre-manufactured fiber optic cables with every necessary lengths</a:t>
            </a:r>
          </a:p>
          <a:p>
            <a:pPr lvl="1"/>
            <a:r>
              <a:rPr lang="en-US" smtClean="0"/>
              <a:t>For all applications</a:t>
            </a:r>
          </a:p>
          <a:p>
            <a:pPr lvl="2"/>
            <a:r>
              <a:rPr lang="en-US" smtClean="0"/>
              <a:t>Head-ends</a:t>
            </a:r>
          </a:p>
          <a:p>
            <a:pPr lvl="2"/>
            <a:r>
              <a:rPr lang="en-US" smtClean="0"/>
              <a:t>Multiswitches</a:t>
            </a:r>
          </a:p>
          <a:p>
            <a:pPr lvl="2"/>
            <a:r>
              <a:rPr lang="en-US" smtClean="0"/>
              <a:t>GSS.box</a:t>
            </a:r>
          </a:p>
          <a:p>
            <a:pPr lvl="1"/>
            <a:endParaRPr lang="en-US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010" y="4684679"/>
            <a:ext cx="1889736" cy="1440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95" y="3638578"/>
            <a:ext cx="1117696" cy="1440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3" y="1569637"/>
            <a:ext cx="1800000" cy="14818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000" y="1728001"/>
            <a:ext cx="1800000" cy="106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2416" y="2835492"/>
            <a:ext cx="1053912" cy="98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1761" y="3334256"/>
            <a:ext cx="1440000" cy="10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417763"/>
            <a:ext cx="8569656" cy="956288"/>
          </a:xfrm>
        </p:spPr>
        <p:txBody>
          <a:bodyPr/>
          <a:lstStyle/>
          <a:p>
            <a:r>
              <a:rPr lang="en-US" dirty="0" smtClean="0"/>
              <a:t>Head-End stations for DVB reception and distribution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GSS today</a:t>
            </a:r>
          </a:p>
          <a:p>
            <a:pPr lvl="1"/>
            <a:r>
              <a:rPr lang="en-US" dirty="0" smtClean="0"/>
              <a:t>Core business:</a:t>
            </a:r>
          </a:p>
          <a:p>
            <a:pPr lvl="2"/>
            <a:r>
              <a:rPr lang="en-US" dirty="0" smtClean="0"/>
              <a:t>Head-end for HFC- and CATV-networks</a:t>
            </a:r>
          </a:p>
          <a:p>
            <a:pPr lvl="2"/>
            <a:r>
              <a:rPr lang="en-US" dirty="0" smtClean="0"/>
              <a:t>Multi-switch for distribution networks</a:t>
            </a:r>
          </a:p>
          <a:p>
            <a:pPr lvl="1"/>
            <a:r>
              <a:rPr lang="en-US" dirty="0" smtClean="0"/>
              <a:t>Service:</a:t>
            </a:r>
          </a:p>
          <a:p>
            <a:pPr lvl="2"/>
            <a:r>
              <a:rPr lang="en-US" dirty="0" smtClean="0"/>
              <a:t>Turn-key projects</a:t>
            </a:r>
          </a:p>
          <a:p>
            <a:pPr lvl="1"/>
            <a:r>
              <a:rPr lang="en-US" dirty="0" smtClean="0"/>
              <a:t>Location:</a:t>
            </a:r>
          </a:p>
          <a:p>
            <a:pPr lvl="2"/>
            <a:r>
              <a:rPr lang="en-US" dirty="0" smtClean="0"/>
              <a:t>90471 Nuremberg</a:t>
            </a:r>
          </a:p>
          <a:p>
            <a:pPr lvl="2"/>
            <a:r>
              <a:rPr lang="en-US" dirty="0" smtClean="0"/>
              <a:t>Beuthener </a:t>
            </a:r>
            <a:r>
              <a:rPr lang="en-US" dirty="0" err="1" smtClean="0"/>
              <a:t>Strasse</a:t>
            </a:r>
            <a:r>
              <a:rPr lang="en-US" dirty="0" smtClean="0"/>
              <a:t> 43</a:t>
            </a:r>
          </a:p>
          <a:p>
            <a:pPr lvl="1"/>
            <a:r>
              <a:rPr lang="en-US" dirty="0" smtClean="0"/>
              <a:t>Employees:</a:t>
            </a:r>
          </a:p>
          <a:p>
            <a:pPr lvl="2"/>
            <a:r>
              <a:rPr lang="en-US" dirty="0" smtClean="0"/>
              <a:t>53 Person, including 15 Person R&amp;D</a:t>
            </a:r>
          </a:p>
          <a:p>
            <a:pPr lvl="1"/>
            <a:r>
              <a:rPr lang="en-US" dirty="0" smtClean="0"/>
              <a:t>Highlights:</a:t>
            </a:r>
          </a:p>
          <a:p>
            <a:pPr lvl="2"/>
            <a:r>
              <a:rPr lang="en-US" dirty="0" smtClean="0"/>
              <a:t>60,000 Head-ends</a:t>
            </a:r>
          </a:p>
          <a:p>
            <a:pPr lvl="2"/>
            <a:r>
              <a:rPr lang="en-US" dirty="0" smtClean="0"/>
              <a:t>700,000 Cassettes</a:t>
            </a:r>
          </a:p>
          <a:p>
            <a:pPr lvl="1"/>
            <a:r>
              <a:rPr lang="en-US" dirty="0" smtClean="0"/>
              <a:t>Slogan</a:t>
            </a:r>
          </a:p>
          <a:p>
            <a:pPr lvl="2"/>
            <a:r>
              <a:rPr lang="en-US" dirty="0" smtClean="0"/>
              <a:t>We don’t sell products, we sell solutions </a:t>
            </a:r>
          </a:p>
          <a:p>
            <a:pPr lvl="1"/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8000" y="1245500"/>
            <a:ext cx="2520000" cy="22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8000" y="3634875"/>
            <a:ext cx="1800000" cy="158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00" y="5328000"/>
            <a:ext cx="3960000" cy="114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of digital television</a:t>
            </a:r>
          </a:p>
          <a:p>
            <a:pPr lvl="1"/>
            <a:r>
              <a:rPr lang="en-US" dirty="0"/>
              <a:t>1993</a:t>
            </a:r>
          </a:p>
          <a:p>
            <a:pPr lvl="2"/>
            <a:r>
              <a:rPr lang="en-US" dirty="0" smtClean="0"/>
              <a:t>Agreement for digital transmission </a:t>
            </a:r>
            <a:r>
              <a:rPr lang="en-US" dirty="0"/>
              <a:t>via satellite and cable</a:t>
            </a:r>
          </a:p>
          <a:p>
            <a:pPr lvl="1"/>
            <a:r>
              <a:rPr lang="en-US" dirty="0"/>
              <a:t>28. July 1996</a:t>
            </a:r>
          </a:p>
          <a:p>
            <a:pPr lvl="2"/>
            <a:r>
              <a:rPr lang="en-US" dirty="0" smtClean="0"/>
              <a:t>Start of digital transmission </a:t>
            </a:r>
            <a:r>
              <a:rPr lang="en-US" dirty="0"/>
              <a:t>in </a:t>
            </a:r>
            <a:r>
              <a:rPr lang="en-US" dirty="0" smtClean="0"/>
              <a:t>Germany via DVB-S / DVB-C</a:t>
            </a:r>
            <a:endParaRPr lang="en-US" dirty="0"/>
          </a:p>
          <a:p>
            <a:pPr lvl="1"/>
            <a:r>
              <a:rPr lang="en-US" dirty="0"/>
              <a:t>4. August 2003</a:t>
            </a:r>
          </a:p>
          <a:p>
            <a:pPr lvl="2"/>
            <a:r>
              <a:rPr lang="en-US" dirty="0"/>
              <a:t>DVB-T, terrestrial digital transmission in </a:t>
            </a:r>
            <a:r>
              <a:rPr lang="en-US" dirty="0" smtClean="0"/>
              <a:t>Berlin, Germany</a:t>
            </a:r>
            <a:endParaRPr lang="en-US" dirty="0"/>
          </a:p>
          <a:p>
            <a:pPr lvl="1"/>
            <a:r>
              <a:rPr lang="en-US" dirty="0"/>
              <a:t>March 2005</a:t>
            </a:r>
          </a:p>
          <a:p>
            <a:pPr lvl="2"/>
            <a:r>
              <a:rPr lang="en-US" dirty="0" smtClean="0"/>
              <a:t>New standard DVB-S2 and start of </a:t>
            </a:r>
            <a:r>
              <a:rPr lang="en-US" dirty="0"/>
              <a:t>HDTV transmission</a:t>
            </a:r>
          </a:p>
          <a:p>
            <a:pPr lvl="1"/>
            <a:r>
              <a:rPr lang="en-US" dirty="0" smtClean="0"/>
              <a:t>2010 - 3D </a:t>
            </a:r>
            <a:r>
              <a:rPr lang="en-US" dirty="0"/>
              <a:t>television</a:t>
            </a:r>
          </a:p>
          <a:p>
            <a:pPr lvl="2"/>
            <a:r>
              <a:rPr lang="en-US" dirty="0" smtClean="0"/>
              <a:t>Development of DVB-T2</a:t>
            </a:r>
            <a:r>
              <a:rPr lang="en-US" dirty="0"/>
              <a:t>, DVB-C2</a:t>
            </a:r>
          </a:p>
          <a:p>
            <a:pPr lvl="1"/>
            <a:r>
              <a:rPr lang="en-US" dirty="0" smtClean="0"/>
              <a:t>2012 - Olympic </a:t>
            </a:r>
            <a:r>
              <a:rPr lang="en-US" dirty="0"/>
              <a:t>games </a:t>
            </a:r>
            <a:r>
              <a:rPr lang="en-US" dirty="0" smtClean="0"/>
              <a:t>in 3D</a:t>
            </a:r>
          </a:p>
          <a:p>
            <a:pPr lvl="1"/>
            <a:r>
              <a:rPr lang="en-US" dirty="0" smtClean="0"/>
              <a:t>2013 - Discussion over 4 k</a:t>
            </a:r>
          </a:p>
          <a:p>
            <a:pPr lvl="2"/>
            <a:r>
              <a:rPr lang="en-US" dirty="0" smtClean="0"/>
              <a:t>First TV-sets, new codec H.265 (HEVC)</a:t>
            </a:r>
          </a:p>
          <a:p>
            <a:pPr lvl="1"/>
            <a:r>
              <a:rPr lang="en-US" dirty="0" smtClean="0"/>
              <a:t>2014 - Broadcast via 4 k for FIFA World Cup</a:t>
            </a:r>
          </a:p>
          <a:p>
            <a:pPr lvl="1"/>
            <a:r>
              <a:rPr lang="en-US" i="1" dirty="0" smtClean="0"/>
              <a:t>2016 - Olympic games via </a:t>
            </a:r>
            <a:r>
              <a:rPr lang="en-US" i="1" dirty="0" err="1" smtClean="0"/>
              <a:t>8k</a:t>
            </a:r>
            <a:endParaRPr lang="en-US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3960000" cy="22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4104000"/>
            <a:ext cx="3960000" cy="22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Head-Ends </a:t>
            </a:r>
            <a:endParaRPr lang="en-US" dirty="0"/>
          </a:p>
          <a:p>
            <a:pPr lvl="1"/>
            <a:r>
              <a:rPr lang="en-US" dirty="0" smtClean="0"/>
              <a:t>PROFESSIONAL-line for </a:t>
            </a:r>
            <a:r>
              <a:rPr lang="en-US" dirty="0"/>
              <a:t>cable operators (HFC-network)</a:t>
            </a:r>
          </a:p>
          <a:p>
            <a:pPr lvl="1"/>
            <a:r>
              <a:rPr lang="en-US" dirty="0" smtClean="0"/>
              <a:t>STANDARD-line </a:t>
            </a:r>
            <a:r>
              <a:rPr lang="en-US" dirty="0"/>
              <a:t>for </a:t>
            </a:r>
            <a:r>
              <a:rPr lang="en-US" dirty="0" smtClean="0"/>
              <a:t>medium size CATV-networks</a:t>
            </a:r>
            <a:endParaRPr lang="en-US" dirty="0"/>
          </a:p>
          <a:p>
            <a:pPr lvl="1"/>
            <a:r>
              <a:rPr lang="en-US" dirty="0" smtClean="0"/>
              <a:t>BASIC-line for SMATV</a:t>
            </a:r>
          </a:p>
          <a:p>
            <a:pPr lvl="1"/>
            <a:r>
              <a:rPr lang="en-US" dirty="0" smtClean="0"/>
              <a:t>With main functions:</a:t>
            </a:r>
            <a:endParaRPr lang="en-US" dirty="0"/>
          </a:p>
          <a:p>
            <a:pPr lvl="2"/>
            <a:r>
              <a:rPr lang="en-US" dirty="0" smtClean="0"/>
              <a:t>Remote configuration, headend control over satellite</a:t>
            </a:r>
            <a:endParaRPr lang="en-US" dirty="0"/>
          </a:p>
          <a:p>
            <a:pPr lvl="2"/>
            <a:r>
              <a:rPr lang="en-US" dirty="0"/>
              <a:t>Multiplexing</a:t>
            </a:r>
          </a:p>
          <a:p>
            <a:pPr lvl="2"/>
            <a:r>
              <a:rPr lang="en-US" dirty="0" smtClean="0"/>
              <a:t>Big networks, long cascade</a:t>
            </a:r>
            <a:r>
              <a:rPr lang="en-US" dirty="0"/>
              <a:t>,  </a:t>
            </a:r>
            <a:r>
              <a:rPr lang="en-US" dirty="0" smtClean="0"/>
              <a:t>high CNR </a:t>
            </a:r>
            <a:r>
              <a:rPr lang="en-US" dirty="0"/>
              <a:t>up to 60 dB</a:t>
            </a:r>
          </a:p>
          <a:p>
            <a:pPr lvl="2"/>
            <a:r>
              <a:rPr lang="en-US" dirty="0" smtClean="0"/>
              <a:t>IPTV</a:t>
            </a:r>
            <a:r>
              <a:rPr lang="en-US" dirty="0"/>
              <a:t>, </a:t>
            </a:r>
            <a:r>
              <a:rPr lang="en-US" dirty="0" smtClean="0"/>
              <a:t>IP-streaming, IP-recording</a:t>
            </a:r>
            <a:endParaRPr lang="en-US" dirty="0"/>
          </a:p>
          <a:p>
            <a:pPr lvl="2"/>
            <a:r>
              <a:rPr lang="en-US" dirty="0" smtClean="0"/>
              <a:t>Processing of </a:t>
            </a:r>
            <a:r>
              <a:rPr lang="en-US" dirty="0"/>
              <a:t>digital and </a:t>
            </a:r>
            <a:r>
              <a:rPr lang="en-US" dirty="0" smtClean="0"/>
              <a:t>analogue signals</a:t>
            </a:r>
          </a:p>
          <a:p>
            <a:pPr lvl="2"/>
            <a:r>
              <a:rPr lang="en-US" dirty="0" smtClean="0"/>
              <a:t>Encoder for: AV, HDMI</a:t>
            </a:r>
            <a:endParaRPr lang="en-US" dirty="0"/>
          </a:p>
          <a:p>
            <a:pPr lvl="2"/>
            <a:r>
              <a:rPr lang="de-DE" dirty="0"/>
              <a:t>COFDM, QAM, PAL, </a:t>
            </a:r>
            <a:r>
              <a:rPr lang="de-DE" dirty="0" smtClean="0"/>
              <a:t>FM</a:t>
            </a:r>
            <a:endParaRPr lang="de-DE" dirty="0"/>
          </a:p>
          <a:p>
            <a:pPr lvl="2"/>
            <a:r>
              <a:rPr lang="de-DE" dirty="0"/>
              <a:t>DVB-S, DVB-S2, DVB-T, </a:t>
            </a:r>
            <a:r>
              <a:rPr lang="de-DE" dirty="0" smtClean="0"/>
              <a:t>DVB-T2, DVB-C, DVB-C2</a:t>
            </a:r>
            <a:endParaRPr lang="de-DE" dirty="0"/>
          </a:p>
          <a:p>
            <a:pPr lvl="2"/>
            <a:r>
              <a:rPr lang="de-DE" dirty="0"/>
              <a:t>SDTV, HDTV (MPEG-2, MPEG-4</a:t>
            </a:r>
            <a:r>
              <a:rPr lang="de-DE" dirty="0" smtClean="0"/>
              <a:t>)</a:t>
            </a:r>
            <a:endParaRPr lang="de-DE" dirty="0"/>
          </a:p>
          <a:p>
            <a:pPr lvl="1"/>
            <a:r>
              <a:rPr lang="en-US" dirty="0" smtClean="0"/>
              <a:t>Latest </a:t>
            </a:r>
            <a:r>
              <a:rPr lang="en-US" dirty="0"/>
              <a:t>cassette-technology can be operated in the first-generation headend</a:t>
            </a:r>
          </a:p>
          <a:p>
            <a:pPr lvl="2"/>
            <a:r>
              <a:rPr lang="en-US" dirty="0"/>
              <a:t>Long-term durability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175" y="1727200"/>
            <a:ext cx="2112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PSU12-N_off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5913" y="2157413"/>
            <a:ext cx="212248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" y="3303588"/>
            <a:ext cx="2154238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TC 1200-N_offen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3200" y="3805238"/>
            <a:ext cx="213836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363" y="5064125"/>
            <a:ext cx="15890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STC160offen_300d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6413" y="5427663"/>
            <a:ext cx="15859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STC 1200 / PSU 12 – with 12 slots</a:t>
            </a:r>
          </a:p>
          <a:p>
            <a:pPr lvl="1"/>
            <a:r>
              <a:rPr lang="en-US" dirty="0" smtClean="0"/>
              <a:t>Adjacent channel head-end for medium CATV-networks  and professional networks</a:t>
            </a:r>
          </a:p>
          <a:p>
            <a:pPr lvl="1"/>
            <a:r>
              <a:rPr lang="en-US" dirty="0" smtClean="0"/>
              <a:t>Slots for 12 double cassettes</a:t>
            </a:r>
          </a:p>
          <a:p>
            <a:pPr lvl="2"/>
            <a:r>
              <a:rPr lang="en-US" dirty="0" smtClean="0"/>
              <a:t>Up to 24 analogue programs</a:t>
            </a:r>
          </a:p>
          <a:p>
            <a:pPr lvl="2"/>
            <a:r>
              <a:rPr lang="en-US" dirty="0" smtClean="0"/>
              <a:t>Up to 48 digital transponders</a:t>
            </a:r>
          </a:p>
          <a:p>
            <a:pPr lvl="1"/>
            <a:r>
              <a:rPr lang="en-US" dirty="0" smtClean="0"/>
              <a:t>Electronically software supported level adjustment</a:t>
            </a:r>
          </a:p>
          <a:p>
            <a:pPr lvl="1"/>
            <a:r>
              <a:rPr lang="en-US" dirty="0" smtClean="0"/>
              <a:t>Universal platform for all DVB content</a:t>
            </a:r>
          </a:p>
          <a:p>
            <a:pPr lvl="2"/>
            <a:r>
              <a:rPr lang="en-US" dirty="0" smtClean="0"/>
              <a:t>IP, ASI, PAL, FM, DVB-C, DVB-T, DVB-S(2) </a:t>
            </a:r>
          </a:p>
          <a:p>
            <a:pPr lvl="1"/>
            <a:r>
              <a:rPr lang="en-US" dirty="0" smtClean="0"/>
              <a:t>3 integrated SAT-IF splitter, RF combiner,  power supply and control unit</a:t>
            </a:r>
          </a:p>
          <a:p>
            <a:pPr lvl="1"/>
            <a:r>
              <a:rPr lang="en-US" dirty="0" smtClean="0"/>
              <a:t>Output channel range</a:t>
            </a:r>
          </a:p>
          <a:p>
            <a:pPr lvl="2"/>
            <a:r>
              <a:rPr lang="en-US" dirty="0" smtClean="0"/>
              <a:t>47…862 MHz</a:t>
            </a:r>
          </a:p>
          <a:p>
            <a:pPr lvl="1"/>
            <a:r>
              <a:rPr lang="en-US" dirty="0" smtClean="0"/>
              <a:t>Passive cooling, no fans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727200"/>
            <a:ext cx="3240000" cy="192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1727200"/>
            <a:ext cx="3240000" cy="191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E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2875" y="5328000"/>
            <a:ext cx="7191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Klasse A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938" y="5328000"/>
            <a:ext cx="7239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87338" y="4608000"/>
            <a:ext cx="3475879" cy="611312"/>
          </a:xfrm>
          <a:prstGeom prst="rect">
            <a:avLst/>
          </a:prstGeom>
          <a:solidFill>
            <a:srgbClr val="F9FF1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latin typeface="Comic Sans MS" pitchFamily="66" charset="0"/>
              </a:rPr>
              <a:t>148 W bei 12 x HDM 2380</a:t>
            </a:r>
          </a:p>
          <a:p>
            <a:pPr>
              <a:spcBef>
                <a:spcPct val="50000"/>
              </a:spcBef>
            </a:pPr>
            <a:r>
              <a:rPr lang="en-US" sz="1400" b="1" smtClean="0">
                <a:latin typeface="Comic Sans MS" pitchFamily="66" charset="0"/>
              </a:rPr>
              <a:t>137 W bei 12 x HDTV 1000 ASI LAN</a:t>
            </a:r>
            <a:endParaRPr lang="en-US" sz="1400" b="1"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8000" y="2448000"/>
            <a:ext cx="3240000" cy="19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8000" y="2476800"/>
            <a:ext cx="3240000" cy="192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STC 816 / PSU 8-16 – with 8 slots</a:t>
            </a:r>
          </a:p>
          <a:p>
            <a:pPr lvl="1"/>
            <a:r>
              <a:rPr lang="en-US" dirty="0" smtClean="0"/>
              <a:t>Same futures as STC 1200 / PSU 12</a:t>
            </a:r>
          </a:p>
          <a:p>
            <a:pPr lvl="1"/>
            <a:r>
              <a:rPr lang="en-US" dirty="0" smtClean="0"/>
              <a:t>8 slots for double cassettes</a:t>
            </a:r>
          </a:p>
          <a:p>
            <a:pPr lvl="2"/>
            <a:r>
              <a:rPr lang="en-US" dirty="0" smtClean="0"/>
              <a:t>Up to 16 analogue programs</a:t>
            </a:r>
          </a:p>
          <a:p>
            <a:pPr lvl="2"/>
            <a:r>
              <a:rPr lang="en-US" dirty="0" smtClean="0"/>
              <a:t>Up to 32 digital transponders</a:t>
            </a:r>
          </a:p>
          <a:p>
            <a:pPr lvl="1"/>
            <a:r>
              <a:rPr lang="en-US" dirty="0" smtClean="0"/>
              <a:t>Electronically software supported level adjustment </a:t>
            </a:r>
          </a:p>
          <a:p>
            <a:pPr lvl="1"/>
            <a:r>
              <a:rPr lang="en-US" dirty="0" smtClean="0"/>
              <a:t>2 integrated SAT-IF splitter, RF combiner,  power supply and control unit</a:t>
            </a:r>
          </a:p>
          <a:p>
            <a:pPr lvl="1"/>
            <a:r>
              <a:rPr lang="en-US" dirty="0" smtClean="0"/>
              <a:t>Passive cooling, no fans</a:t>
            </a:r>
          </a:p>
        </p:txBody>
      </p:sp>
      <p:pic>
        <p:nvPicPr>
          <p:cNvPr id="8" name="Picture 4" descr="C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75" y="5311775"/>
            <a:ext cx="7191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Klasse A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938" y="5311775"/>
            <a:ext cx="7239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338" y="1727200"/>
            <a:ext cx="2160000" cy="192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7338" y="4608000"/>
            <a:ext cx="3257870" cy="611312"/>
          </a:xfrm>
          <a:prstGeom prst="rect">
            <a:avLst/>
          </a:prstGeom>
          <a:solidFill>
            <a:srgbClr val="F9FF1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latin typeface="Comic Sans MS" pitchFamily="66" charset="0"/>
              </a:rPr>
              <a:t>97 W bei 8 x HDM 2380</a:t>
            </a:r>
          </a:p>
          <a:p>
            <a:pPr>
              <a:spcBef>
                <a:spcPct val="50000"/>
              </a:spcBef>
            </a:pPr>
            <a:r>
              <a:rPr lang="en-US" sz="1400" b="1" smtClean="0">
                <a:latin typeface="Comic Sans MS" pitchFamily="66" charset="0"/>
              </a:rPr>
              <a:t>90 W bei 8 x HDTV 1000 ASI LAN</a:t>
            </a:r>
            <a:endParaRPr lang="en-US" sz="1400" b="1">
              <a:latin typeface="Comic Sans MS" pitchFamily="66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8000" y="2448000"/>
            <a:ext cx="2160000" cy="192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STC 160 – BASIC line</a:t>
            </a:r>
          </a:p>
          <a:p>
            <a:pPr lvl="1"/>
            <a:r>
              <a:rPr lang="en-US" dirty="0" smtClean="0"/>
              <a:t>Designed for receiving and convert from analogue TV, digital TV and FM programs</a:t>
            </a:r>
          </a:p>
          <a:p>
            <a:pPr lvl="1"/>
            <a:r>
              <a:rPr lang="en-US" dirty="0" smtClean="0"/>
              <a:t>Quadruple modulation concept</a:t>
            </a:r>
          </a:p>
          <a:p>
            <a:pPr lvl="2"/>
            <a:r>
              <a:rPr lang="en-US" dirty="0" smtClean="0"/>
              <a:t>Conversion up to 16 analogue programs</a:t>
            </a:r>
          </a:p>
          <a:p>
            <a:pPr lvl="2"/>
            <a:r>
              <a:rPr lang="en-US" dirty="0" smtClean="0"/>
              <a:t>Up to 32 digital transponders</a:t>
            </a:r>
          </a:p>
          <a:p>
            <a:pPr lvl="1"/>
            <a:r>
              <a:rPr lang="en-US" dirty="0" smtClean="0"/>
              <a:t>Electronically software supported level adjustment via control unit</a:t>
            </a:r>
          </a:p>
          <a:p>
            <a:pPr lvl="1"/>
            <a:r>
              <a:rPr lang="en-US" dirty="0" smtClean="0"/>
              <a:t>Wide output channel range:</a:t>
            </a:r>
          </a:p>
          <a:p>
            <a:pPr lvl="2"/>
            <a:r>
              <a:rPr lang="en-US" dirty="0" smtClean="0"/>
              <a:t>C 02 …C 69</a:t>
            </a:r>
          </a:p>
          <a:p>
            <a:pPr lvl="2"/>
            <a:r>
              <a:rPr lang="en-US" dirty="0" smtClean="0"/>
              <a:t>S 03 … S 41</a:t>
            </a:r>
          </a:p>
          <a:p>
            <a:pPr lvl="1"/>
            <a:r>
              <a:rPr lang="en-US" dirty="0" smtClean="0"/>
              <a:t>Pluggable LNB powering</a:t>
            </a:r>
          </a:p>
          <a:p>
            <a:pPr lvl="1"/>
            <a:r>
              <a:rPr lang="en-US" dirty="0" smtClean="0"/>
              <a:t>High output level up to 102 </a:t>
            </a:r>
            <a:r>
              <a:rPr lang="en-US" dirty="0" err="1" smtClean="0"/>
              <a:t>dBµV</a:t>
            </a:r>
            <a:endParaRPr lang="en-US" dirty="0" smtClean="0"/>
          </a:p>
          <a:p>
            <a:pPr lvl="1"/>
            <a:r>
              <a:rPr lang="en-US" dirty="0" smtClean="0"/>
              <a:t>Wall installation or 19“-racks</a:t>
            </a:r>
          </a:p>
          <a:p>
            <a:pPr lvl="1"/>
            <a:r>
              <a:rPr lang="en-US" dirty="0" smtClean="0"/>
              <a:t>Integrated control unit</a:t>
            </a:r>
          </a:p>
          <a:p>
            <a:pPr lvl="1"/>
            <a:r>
              <a:rPr lang="en-US" dirty="0" smtClean="0"/>
              <a:t>Integrated power supply</a:t>
            </a:r>
          </a:p>
          <a:p>
            <a:endParaRPr lang="de-DE" dirty="0" smtClean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6138" y="5684838"/>
            <a:ext cx="2840037" cy="623887"/>
          </a:xfrm>
          <a:prstGeom prst="rect">
            <a:avLst/>
          </a:prstGeom>
          <a:solidFill>
            <a:srgbClr val="F9FF15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b="1">
                <a:latin typeface="Comic Sans MS" pitchFamily="66" charset="0"/>
              </a:rPr>
              <a:t>99 W bei 16x SAT in PAL</a:t>
            </a:r>
          </a:p>
          <a:p>
            <a:pPr algn="ctr">
              <a:spcBef>
                <a:spcPct val="50000"/>
              </a:spcBef>
            </a:pPr>
            <a:r>
              <a:rPr lang="de-DE" sz="1400" b="1">
                <a:latin typeface="Comic Sans MS" pitchFamily="66" charset="0"/>
              </a:rPr>
              <a:t>83 W bei 16x QAM HDTV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727200"/>
            <a:ext cx="3959225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1727200"/>
            <a:ext cx="395922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338" y="1727200"/>
            <a:ext cx="3959225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PST </a:t>
            </a:r>
            <a:r>
              <a:rPr lang="de-DE" dirty="0" smtClean="0"/>
              <a:t>19-1</a:t>
            </a:r>
            <a:endParaRPr lang="de-DE" dirty="0"/>
          </a:p>
          <a:p>
            <a:pPr lvl="1"/>
            <a:r>
              <a:rPr lang="en-US" dirty="0" smtClean="0"/>
              <a:t>Installation-frame for one cassette</a:t>
            </a:r>
          </a:p>
          <a:p>
            <a:pPr lvl="1"/>
            <a:r>
              <a:rPr lang="en-US" dirty="0" smtClean="0"/>
              <a:t>19”, 1 HE</a:t>
            </a:r>
          </a:p>
          <a:p>
            <a:pPr lvl="1"/>
            <a:r>
              <a:rPr lang="en-US" dirty="0" smtClean="0"/>
              <a:t>External plug power-supply</a:t>
            </a:r>
          </a:p>
          <a:p>
            <a:pPr lvl="1"/>
            <a:r>
              <a:rPr lang="en-US" dirty="0" smtClean="0"/>
              <a:t>Programming with external BE-Remote</a:t>
            </a:r>
          </a:p>
          <a:p>
            <a:pPr lvl="2"/>
            <a:r>
              <a:rPr lang="en-US" dirty="0" smtClean="0"/>
              <a:t>BE-Remote can remove after programming</a:t>
            </a:r>
          </a:p>
          <a:p>
            <a:pPr lvl="1"/>
            <a:r>
              <a:rPr lang="en-US" dirty="0" smtClean="0"/>
              <a:t>Stand alone after programming</a:t>
            </a:r>
          </a:p>
        </p:txBody>
      </p:sp>
      <p:pic>
        <p:nvPicPr>
          <p:cNvPr id="8" name="Picture 4" descr="C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75" y="5311775"/>
            <a:ext cx="7191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Klasse A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938" y="5311775"/>
            <a:ext cx="7239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338" y="1727200"/>
            <a:ext cx="3959225" cy="811213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7338" y="4389438"/>
            <a:ext cx="3227387" cy="604837"/>
          </a:xfrm>
          <a:prstGeom prst="rect">
            <a:avLst/>
          </a:prstGeom>
          <a:solidFill>
            <a:srgbClr val="F9FF1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latin typeface="Comic Sans MS" pitchFamily="66" charset="0"/>
              </a:rPr>
              <a:t>12 W bei 1 x HDM 2380</a:t>
            </a:r>
          </a:p>
          <a:p>
            <a:pPr>
              <a:spcBef>
                <a:spcPct val="50000"/>
              </a:spcBef>
            </a:pPr>
            <a:r>
              <a:rPr lang="de-DE" sz="1400" b="1">
                <a:latin typeface="Comic Sans MS" pitchFamily="66" charset="0"/>
              </a:rPr>
              <a:t>11 W bei 1 x HDTV 1000 ASI LAN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>
              <a:buFontTx/>
              <a:buNone/>
            </a:pPr>
            <a:r>
              <a:rPr lang="en-US" dirty="0" smtClean="0"/>
              <a:t>RCU 1 – for </a:t>
            </a:r>
            <a:r>
              <a:rPr lang="en-US" dirty="0" err="1" smtClean="0"/>
              <a:t>Profi</a:t>
            </a:r>
            <a:r>
              <a:rPr lang="en-US" dirty="0" smtClean="0"/>
              <a:t>- und Standard-line</a:t>
            </a:r>
          </a:p>
          <a:p>
            <a:pPr lvl="1"/>
            <a:r>
              <a:rPr lang="en-US" dirty="0" smtClean="0"/>
              <a:t>SNMP management interface (LAN)</a:t>
            </a:r>
          </a:p>
          <a:p>
            <a:pPr lvl="1"/>
            <a:r>
              <a:rPr lang="en-US" dirty="0" smtClean="0"/>
              <a:t>Connection via LAN-router or Internet</a:t>
            </a:r>
          </a:p>
          <a:p>
            <a:pPr lvl="1"/>
            <a:r>
              <a:rPr lang="en-US" dirty="0" smtClean="0"/>
              <a:t>Up to two stations can be configured and remote controlled with software PSW 1000</a:t>
            </a:r>
          </a:p>
          <a:p>
            <a:pPr lvl="1"/>
            <a:r>
              <a:rPr lang="en-US" dirty="0" smtClean="0"/>
              <a:t>Configuration can be read and transferred to other stations</a:t>
            </a:r>
          </a:p>
          <a:p>
            <a:pPr lvl="1"/>
            <a:r>
              <a:rPr lang="en-US" dirty="0" smtClean="0"/>
              <a:t>NIT can be read and edit</a:t>
            </a:r>
          </a:p>
          <a:p>
            <a:pPr lvl="1"/>
            <a:r>
              <a:rPr lang="en-US" dirty="0" smtClean="0"/>
              <a:t>NIT can be create for one and more stations</a:t>
            </a:r>
          </a:p>
          <a:p>
            <a:pPr lvl="2"/>
            <a:r>
              <a:rPr lang="en-US" dirty="0" smtClean="0"/>
              <a:t>The frequencies of other company QAM-modules can be added</a:t>
            </a:r>
          </a:p>
          <a:p>
            <a:pPr lvl="1"/>
            <a:r>
              <a:rPr lang="en-US" dirty="0" smtClean="0"/>
              <a:t>DVB-channels can be allocated a Logical Channel Number (LCN)</a:t>
            </a:r>
          </a:p>
          <a:p>
            <a:pPr lvl="1"/>
            <a:r>
              <a:rPr lang="en-US" dirty="0" smtClean="0"/>
              <a:t>Two connections for monitoring cassette or second headend station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727200"/>
            <a:ext cx="3238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475" y="3886200"/>
            <a:ext cx="2519363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2447925"/>
            <a:ext cx="2519362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>
              <a:buFontTx/>
              <a:buNone/>
            </a:pPr>
            <a:r>
              <a:rPr lang="en-US" dirty="0" smtClean="0"/>
              <a:t>RCU 160 with RCA 162 – for Basic-line</a:t>
            </a:r>
          </a:p>
          <a:p>
            <a:pPr lvl="1"/>
            <a:r>
              <a:rPr lang="en-US" dirty="0" smtClean="0"/>
              <a:t>Management interface unit</a:t>
            </a:r>
          </a:p>
          <a:p>
            <a:pPr lvl="1"/>
            <a:r>
              <a:rPr lang="en-US" dirty="0" smtClean="0"/>
              <a:t>Connection via LAN-router or Internet</a:t>
            </a:r>
          </a:p>
          <a:p>
            <a:pPr lvl="1"/>
            <a:r>
              <a:rPr lang="en-US" dirty="0" smtClean="0"/>
              <a:t>Up to two stations can be configured and remote controlled with software PSW 160</a:t>
            </a:r>
          </a:p>
          <a:p>
            <a:pPr lvl="2"/>
            <a:r>
              <a:rPr lang="en-US" dirty="0" smtClean="0"/>
              <a:t>RCU 160 – main station</a:t>
            </a:r>
          </a:p>
          <a:p>
            <a:pPr lvl="2"/>
            <a:r>
              <a:rPr lang="en-US" dirty="0" smtClean="0"/>
              <a:t>RCA 162 – second station</a:t>
            </a:r>
          </a:p>
          <a:p>
            <a:pPr lvl="1"/>
            <a:r>
              <a:rPr lang="en-US" dirty="0" smtClean="0"/>
              <a:t>Configuration can be read and transferred to other stations</a:t>
            </a:r>
          </a:p>
          <a:p>
            <a:pPr lvl="1"/>
            <a:r>
              <a:rPr lang="en-US" dirty="0" smtClean="0"/>
              <a:t>NIT can be read and edit</a:t>
            </a:r>
          </a:p>
          <a:p>
            <a:pPr lvl="1"/>
            <a:r>
              <a:rPr lang="en-US" dirty="0" smtClean="0"/>
              <a:t>NIT can be create for one and more stations</a:t>
            </a:r>
          </a:p>
          <a:p>
            <a:pPr lvl="2"/>
            <a:r>
              <a:rPr lang="en-US" dirty="0" smtClean="0"/>
              <a:t>The frequencies of other company QAM-modules can be </a:t>
            </a:r>
            <a:r>
              <a:rPr lang="en-US" dirty="0" err="1" smtClean="0"/>
              <a:t>adde</a:t>
            </a:r>
            <a:endParaRPr lang="en-US" dirty="0" smtClean="0"/>
          </a:p>
          <a:p>
            <a:pPr lvl="1"/>
            <a:r>
              <a:rPr lang="en-US" dirty="0" smtClean="0"/>
              <a:t>DVB-C channels can be allocated a Logical Channel Number (LCN)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" y="1728788"/>
            <a:ext cx="2520950" cy="1165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063" y="3887788"/>
            <a:ext cx="25193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LCN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3779" y="4248000"/>
            <a:ext cx="3537585" cy="2160000"/>
          </a:xfrm>
          <a:prstGeom prst="rect">
            <a:avLst/>
          </a:prstGeom>
        </p:spPr>
      </p:pic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>
              <a:buFontTx/>
              <a:buNone/>
            </a:pPr>
            <a:r>
              <a:rPr lang="en-US" dirty="0" smtClean="0"/>
              <a:t>PSW 160</a:t>
            </a:r>
          </a:p>
          <a:p>
            <a:pPr lvl="1"/>
            <a:r>
              <a:rPr lang="en-US" dirty="0" smtClean="0"/>
              <a:t>Adjustment of STC 160 and modules</a:t>
            </a:r>
          </a:p>
          <a:p>
            <a:pPr lvl="2"/>
            <a:r>
              <a:rPr lang="en-US" dirty="0" smtClean="0"/>
              <a:t>Read and store</a:t>
            </a:r>
          </a:p>
          <a:p>
            <a:pPr lvl="2"/>
            <a:r>
              <a:rPr lang="en-US" dirty="0" smtClean="0"/>
              <a:t>Transmit to other stations or modules</a:t>
            </a:r>
          </a:p>
          <a:p>
            <a:pPr lvl="1"/>
            <a:r>
              <a:rPr lang="en-US" dirty="0" smtClean="0"/>
              <a:t>NIT reading und transmitting</a:t>
            </a:r>
          </a:p>
          <a:p>
            <a:pPr lvl="2"/>
            <a:r>
              <a:rPr lang="en-US" dirty="0" smtClean="0"/>
              <a:t>Insert of external data from other head-end stations into NIT</a:t>
            </a:r>
          </a:p>
          <a:p>
            <a:pPr lvl="1"/>
            <a:r>
              <a:rPr lang="en-US" dirty="0" smtClean="0"/>
              <a:t>LCN</a:t>
            </a:r>
          </a:p>
        </p:txBody>
      </p:sp>
      <p:pic>
        <p:nvPicPr>
          <p:cNvPr id="7" name="Grafik 6" descr="Bedieneinheit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00" y="1728000"/>
            <a:ext cx="4456160" cy="2160000"/>
          </a:xfrm>
          <a:prstGeom prst="rect">
            <a:avLst/>
          </a:prstGeom>
        </p:spPr>
      </p:pic>
      <p:pic>
        <p:nvPicPr>
          <p:cNvPr id="8" name="Grafik 7" descr="NIT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000" y="4248000"/>
            <a:ext cx="2969605" cy="216000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>
              <a:buFontTx/>
              <a:buNone/>
            </a:pPr>
            <a:r>
              <a:rPr lang="en-US" smtClean="0"/>
              <a:t>PSW 1000</a:t>
            </a:r>
          </a:p>
          <a:p>
            <a:pPr lvl="1"/>
            <a:r>
              <a:rPr lang="en-US" smtClean="0"/>
              <a:t>Software for Standard- and Profi-line</a:t>
            </a:r>
          </a:p>
          <a:p>
            <a:pPr lvl="2"/>
            <a:r>
              <a:rPr lang="en-US" smtClean="0"/>
              <a:t>Read and store</a:t>
            </a:r>
          </a:p>
          <a:p>
            <a:pPr lvl="2"/>
            <a:r>
              <a:rPr lang="en-US" smtClean="0"/>
              <a:t>Transmit to other stations or modules</a:t>
            </a:r>
          </a:p>
          <a:p>
            <a:pPr lvl="1"/>
            <a:r>
              <a:rPr lang="en-US" smtClean="0"/>
              <a:t>NIT reading und transmitting</a:t>
            </a:r>
          </a:p>
          <a:p>
            <a:pPr lvl="2"/>
            <a:r>
              <a:rPr lang="en-US" smtClean="0"/>
              <a:t>Insert of external data from other head-end stations into NIT</a:t>
            </a:r>
          </a:p>
          <a:p>
            <a:pPr lvl="1"/>
            <a:r>
              <a:rPr lang="en-US" smtClean="0"/>
              <a:t>LCN</a:t>
            </a:r>
          </a:p>
          <a:p>
            <a:pPr lvl="1"/>
            <a:r>
              <a:rPr lang="en-US" smtClean="0"/>
              <a:t>Delete of single PID‘s (only with PSW 1000)</a:t>
            </a:r>
          </a:p>
          <a:p>
            <a:pPr lvl="1"/>
            <a:r>
              <a:rPr lang="en-US" smtClean="0"/>
              <a:t>Change from SID</a:t>
            </a:r>
          </a:p>
          <a:p>
            <a:pPr lvl="1"/>
            <a:r>
              <a:rPr lang="en-US" smtClean="0"/>
              <a:t>Log-book</a:t>
            </a:r>
          </a:p>
        </p:txBody>
      </p:sp>
      <p:pic>
        <p:nvPicPr>
          <p:cNvPr id="6" name="Picture 5" descr="soft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335628" cy="21600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4248000"/>
            <a:ext cx="372290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5"/>
          <p:cNvGrpSpPr/>
          <p:nvPr/>
        </p:nvGrpSpPr>
        <p:grpSpPr>
          <a:xfrm>
            <a:off x="4341784" y="4248000"/>
            <a:ext cx="2811050" cy="2160000"/>
            <a:chOff x="2796077" y="3133969"/>
            <a:chExt cx="3959225" cy="3025775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96077" y="3133969"/>
              <a:ext cx="3959225" cy="302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4743939" y="3160586"/>
              <a:ext cx="268287" cy="78814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5385" y="1862636"/>
            <a:ext cx="8911844" cy="42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2" name="Oval 2798"/>
          <p:cNvSpPr>
            <a:spLocks noChangeArrowheads="1"/>
          </p:cNvSpPr>
          <p:nvPr/>
        </p:nvSpPr>
        <p:spPr bwMode="auto">
          <a:xfrm>
            <a:off x="5278674" y="3008313"/>
            <a:ext cx="87312" cy="80962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pPr algn="ctr"/>
            <a:endParaRPr lang="en-US"/>
          </a:p>
        </p:txBody>
      </p:sp>
      <p:sp>
        <p:nvSpPr>
          <p:cNvPr id="2833" name="Oval 2799"/>
          <p:cNvSpPr>
            <a:spLocks noChangeArrowheads="1"/>
          </p:cNvSpPr>
          <p:nvPr/>
        </p:nvSpPr>
        <p:spPr bwMode="auto">
          <a:xfrm>
            <a:off x="6761399" y="3246438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34" name="Oval 2800"/>
          <p:cNvSpPr>
            <a:spLocks noChangeArrowheads="1"/>
          </p:cNvSpPr>
          <p:nvPr/>
        </p:nvSpPr>
        <p:spPr bwMode="auto">
          <a:xfrm>
            <a:off x="5544013" y="2828925"/>
            <a:ext cx="85725" cy="80963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35" name="Oval 2801"/>
          <p:cNvSpPr>
            <a:spLocks noChangeArrowheads="1"/>
          </p:cNvSpPr>
          <p:nvPr/>
        </p:nvSpPr>
        <p:spPr bwMode="auto">
          <a:xfrm>
            <a:off x="5608874" y="2703513"/>
            <a:ext cx="85725" cy="8255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36" name="Oval 2802"/>
          <p:cNvSpPr>
            <a:spLocks noChangeArrowheads="1"/>
          </p:cNvSpPr>
          <p:nvPr/>
        </p:nvSpPr>
        <p:spPr bwMode="auto">
          <a:xfrm>
            <a:off x="5788261" y="2722563"/>
            <a:ext cx="87313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37" name="Oval 2803"/>
          <p:cNvSpPr>
            <a:spLocks noChangeArrowheads="1"/>
          </p:cNvSpPr>
          <p:nvPr/>
        </p:nvSpPr>
        <p:spPr bwMode="auto">
          <a:xfrm>
            <a:off x="5829536" y="2800350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38" name="Oval 2804"/>
          <p:cNvSpPr>
            <a:spLocks noChangeArrowheads="1"/>
          </p:cNvSpPr>
          <p:nvPr/>
        </p:nvSpPr>
        <p:spPr bwMode="auto">
          <a:xfrm>
            <a:off x="6621699" y="3362325"/>
            <a:ext cx="87312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39" name="Oval 2805"/>
          <p:cNvSpPr>
            <a:spLocks noChangeArrowheads="1"/>
          </p:cNvSpPr>
          <p:nvPr/>
        </p:nvSpPr>
        <p:spPr bwMode="auto">
          <a:xfrm>
            <a:off x="6012099" y="294322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40" name="Oval 2806"/>
          <p:cNvSpPr>
            <a:spLocks noChangeArrowheads="1"/>
          </p:cNvSpPr>
          <p:nvPr/>
        </p:nvSpPr>
        <p:spPr bwMode="auto">
          <a:xfrm>
            <a:off x="6826486" y="3522663"/>
            <a:ext cx="87313" cy="8255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41" name="Oval 2807"/>
          <p:cNvSpPr>
            <a:spLocks noChangeArrowheads="1"/>
          </p:cNvSpPr>
          <p:nvPr/>
        </p:nvSpPr>
        <p:spPr bwMode="auto">
          <a:xfrm>
            <a:off x="5637903" y="296227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42" name="Oval 2808"/>
          <p:cNvSpPr>
            <a:spLocks noChangeArrowheads="1"/>
          </p:cNvSpPr>
          <p:nvPr/>
        </p:nvSpPr>
        <p:spPr bwMode="auto">
          <a:xfrm>
            <a:off x="5927961" y="5329238"/>
            <a:ext cx="87313" cy="82550"/>
          </a:xfrm>
          <a:prstGeom prst="ellipse">
            <a:avLst/>
          </a:prstGeom>
          <a:solidFill>
            <a:srgbClr val="78006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43" name="Oval 2809"/>
          <p:cNvSpPr>
            <a:spLocks noChangeArrowheads="1"/>
          </p:cNvSpPr>
          <p:nvPr/>
        </p:nvSpPr>
        <p:spPr bwMode="auto">
          <a:xfrm>
            <a:off x="9395061" y="5276850"/>
            <a:ext cx="87313" cy="82550"/>
          </a:xfrm>
          <a:prstGeom prst="ellipse">
            <a:avLst/>
          </a:prstGeom>
          <a:solidFill>
            <a:srgbClr val="78006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49" name="Oval 2815"/>
          <p:cNvSpPr>
            <a:spLocks noChangeArrowheads="1"/>
          </p:cNvSpPr>
          <p:nvPr/>
        </p:nvSpPr>
        <p:spPr bwMode="auto">
          <a:xfrm>
            <a:off x="5727936" y="285432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1" name="Oval 2817"/>
          <p:cNvSpPr>
            <a:spLocks noChangeArrowheads="1"/>
          </p:cNvSpPr>
          <p:nvPr/>
        </p:nvSpPr>
        <p:spPr bwMode="auto">
          <a:xfrm>
            <a:off x="6270861" y="329247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2" name="Oval 2818"/>
          <p:cNvSpPr>
            <a:spLocks noChangeArrowheads="1"/>
          </p:cNvSpPr>
          <p:nvPr/>
        </p:nvSpPr>
        <p:spPr bwMode="auto">
          <a:xfrm>
            <a:off x="6566136" y="355917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3" name="Oval 2819"/>
          <p:cNvSpPr>
            <a:spLocks noChangeArrowheads="1"/>
          </p:cNvSpPr>
          <p:nvPr/>
        </p:nvSpPr>
        <p:spPr bwMode="auto">
          <a:xfrm>
            <a:off x="6286736" y="324167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4" name="Oval 2820"/>
          <p:cNvSpPr>
            <a:spLocks noChangeArrowheads="1"/>
          </p:cNvSpPr>
          <p:nvPr/>
        </p:nvSpPr>
        <p:spPr bwMode="auto">
          <a:xfrm>
            <a:off x="6105761" y="3433763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5" name="Oval 2821"/>
          <p:cNvSpPr>
            <a:spLocks noChangeArrowheads="1"/>
          </p:cNvSpPr>
          <p:nvPr/>
        </p:nvSpPr>
        <p:spPr bwMode="auto">
          <a:xfrm>
            <a:off x="5092936" y="306387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6" name="Oval 2822"/>
          <p:cNvSpPr>
            <a:spLocks noChangeArrowheads="1"/>
          </p:cNvSpPr>
          <p:nvPr/>
        </p:nvSpPr>
        <p:spPr bwMode="auto">
          <a:xfrm>
            <a:off x="4045186" y="5024438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7" name="Oval 2823"/>
          <p:cNvSpPr>
            <a:spLocks noChangeArrowheads="1"/>
          </p:cNvSpPr>
          <p:nvPr/>
        </p:nvSpPr>
        <p:spPr bwMode="auto">
          <a:xfrm>
            <a:off x="6291499" y="2514600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8" name="Oval 2824"/>
          <p:cNvSpPr>
            <a:spLocks noChangeArrowheads="1"/>
          </p:cNvSpPr>
          <p:nvPr/>
        </p:nvSpPr>
        <p:spPr bwMode="auto">
          <a:xfrm>
            <a:off x="7129699" y="3429000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59" name="Oval 2825"/>
          <p:cNvSpPr>
            <a:spLocks noChangeArrowheads="1"/>
          </p:cNvSpPr>
          <p:nvPr/>
        </p:nvSpPr>
        <p:spPr bwMode="auto">
          <a:xfrm>
            <a:off x="6207361" y="305752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60" name="Oval 2826"/>
          <p:cNvSpPr>
            <a:spLocks noChangeArrowheads="1"/>
          </p:cNvSpPr>
          <p:nvPr/>
        </p:nvSpPr>
        <p:spPr bwMode="auto">
          <a:xfrm>
            <a:off x="5427899" y="2820988"/>
            <a:ext cx="85725" cy="80962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62" name="Oval 2810"/>
          <p:cNvSpPr>
            <a:spLocks noChangeArrowheads="1"/>
          </p:cNvSpPr>
          <p:nvPr/>
        </p:nvSpPr>
        <p:spPr bwMode="auto">
          <a:xfrm>
            <a:off x="5072299" y="5816600"/>
            <a:ext cx="87312" cy="8255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63" name="Oval 2811"/>
          <p:cNvSpPr>
            <a:spLocks noChangeArrowheads="1"/>
          </p:cNvSpPr>
          <p:nvPr/>
        </p:nvSpPr>
        <p:spPr bwMode="auto">
          <a:xfrm>
            <a:off x="5072299" y="6122988"/>
            <a:ext cx="87312" cy="82550"/>
          </a:xfrm>
          <a:prstGeom prst="ellipse">
            <a:avLst/>
          </a:prstGeom>
          <a:solidFill>
            <a:srgbClr val="78006C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2864" name="Text Box 2812"/>
          <p:cNvSpPr txBox="1">
            <a:spLocks noChangeArrowheads="1"/>
          </p:cNvSpPr>
          <p:nvPr/>
        </p:nvSpPr>
        <p:spPr bwMode="auto">
          <a:xfrm>
            <a:off x="5310424" y="5705475"/>
            <a:ext cx="257651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/>
              <a:t>Company locations</a:t>
            </a:r>
            <a:endParaRPr lang="en-US" sz="1400"/>
          </a:p>
        </p:txBody>
      </p:sp>
      <p:sp>
        <p:nvSpPr>
          <p:cNvPr id="2865" name="Text Box 2813"/>
          <p:cNvSpPr txBox="1">
            <a:spLocks noChangeArrowheads="1"/>
          </p:cNvSpPr>
          <p:nvPr/>
        </p:nvSpPr>
        <p:spPr bwMode="auto">
          <a:xfrm>
            <a:off x="5310424" y="6011863"/>
            <a:ext cx="25765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/>
              <a:t>Distributors</a:t>
            </a:r>
            <a:endParaRPr lang="en-US" sz="1400"/>
          </a:p>
        </p:txBody>
      </p:sp>
      <p:sp>
        <p:nvSpPr>
          <p:cNvPr id="31" name="Oval 2821"/>
          <p:cNvSpPr>
            <a:spLocks noChangeArrowheads="1"/>
          </p:cNvSpPr>
          <p:nvPr/>
        </p:nvSpPr>
        <p:spPr bwMode="auto">
          <a:xfrm>
            <a:off x="5695221" y="3391840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32" name="Oval 2824"/>
          <p:cNvSpPr>
            <a:spLocks noChangeArrowheads="1"/>
          </p:cNvSpPr>
          <p:nvPr/>
        </p:nvSpPr>
        <p:spPr bwMode="auto">
          <a:xfrm>
            <a:off x="7430695" y="3585300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33" name="Oval 2802"/>
          <p:cNvSpPr>
            <a:spLocks noChangeArrowheads="1"/>
          </p:cNvSpPr>
          <p:nvPr/>
        </p:nvSpPr>
        <p:spPr bwMode="auto">
          <a:xfrm>
            <a:off x="5695733" y="2760663"/>
            <a:ext cx="87313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34" name="Oval 2822"/>
          <p:cNvSpPr>
            <a:spLocks noChangeArrowheads="1"/>
          </p:cNvSpPr>
          <p:nvPr/>
        </p:nvSpPr>
        <p:spPr bwMode="auto">
          <a:xfrm>
            <a:off x="5117010" y="3332965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  <p:sp>
        <p:nvSpPr>
          <p:cNvPr id="35" name="Oval 2815"/>
          <p:cNvSpPr>
            <a:spLocks noChangeArrowheads="1"/>
          </p:cNvSpPr>
          <p:nvPr/>
        </p:nvSpPr>
        <p:spPr bwMode="auto">
          <a:xfrm>
            <a:off x="5811267" y="2947523"/>
            <a:ext cx="85725" cy="82550"/>
          </a:xfrm>
          <a:prstGeom prst="ellipse">
            <a:avLst/>
          </a:prstGeom>
          <a:solidFill>
            <a:srgbClr val="78006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108000" rIns="0" anchor="ctr"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signals</a:t>
            </a:r>
          </a:p>
          <a:p>
            <a:pPr lvl="1"/>
            <a:r>
              <a:rPr lang="en-US" dirty="0" smtClean="0"/>
              <a:t>Analogues FM</a:t>
            </a:r>
          </a:p>
          <a:p>
            <a:pPr lvl="1"/>
            <a:r>
              <a:rPr lang="en-US" dirty="0" smtClean="0"/>
              <a:t>Analogue sources (Audio / Video)</a:t>
            </a:r>
          </a:p>
          <a:p>
            <a:pPr lvl="1"/>
            <a:r>
              <a:rPr lang="en-US" dirty="0" smtClean="0"/>
              <a:t>HDMI (have to encode)</a:t>
            </a:r>
          </a:p>
          <a:p>
            <a:pPr lvl="1"/>
            <a:r>
              <a:rPr lang="en-US" dirty="0" smtClean="0"/>
              <a:t>DVB-S / DVB-S2</a:t>
            </a:r>
          </a:p>
          <a:p>
            <a:pPr lvl="1"/>
            <a:r>
              <a:rPr lang="en-US" dirty="0" smtClean="0"/>
              <a:t>DVB-S2 16/32APSK</a:t>
            </a:r>
          </a:p>
          <a:p>
            <a:pPr lvl="1"/>
            <a:r>
              <a:rPr lang="en-US" dirty="0" smtClean="0"/>
              <a:t>DVB-T / DVB-T2</a:t>
            </a:r>
          </a:p>
          <a:p>
            <a:pPr lvl="1"/>
            <a:r>
              <a:rPr lang="en-US" dirty="0" smtClean="0"/>
              <a:t>DVB-C / DVB-C2</a:t>
            </a:r>
          </a:p>
          <a:p>
            <a:pPr lvl="1"/>
            <a:r>
              <a:rPr lang="en-US" dirty="0" smtClean="0"/>
              <a:t>DVB-ASI</a:t>
            </a:r>
          </a:p>
          <a:p>
            <a:pPr lvl="1"/>
            <a:r>
              <a:rPr lang="en-US" dirty="0" smtClean="0"/>
              <a:t>DVB-IP</a:t>
            </a:r>
            <a:endParaRPr lang="en-US" dirty="0"/>
          </a:p>
        </p:txBody>
      </p:sp>
      <p:pic>
        <p:nvPicPr>
          <p:cNvPr id="3655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1728000"/>
            <a:ext cx="3960000" cy="415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Output signals</a:t>
            </a:r>
          </a:p>
          <a:p>
            <a:pPr lvl="1"/>
            <a:r>
              <a:rPr lang="en-US" dirty="0" smtClean="0"/>
              <a:t>Analogues HF-Signal (PAL)</a:t>
            </a:r>
          </a:p>
          <a:p>
            <a:pPr lvl="1"/>
            <a:r>
              <a:rPr lang="en-US" dirty="0" smtClean="0"/>
              <a:t>Analogues FM</a:t>
            </a:r>
          </a:p>
          <a:p>
            <a:pPr lvl="1"/>
            <a:r>
              <a:rPr lang="en-US" dirty="0" smtClean="0"/>
              <a:t>DVB-C / DVB-C2</a:t>
            </a:r>
          </a:p>
          <a:p>
            <a:pPr lvl="1"/>
            <a:r>
              <a:rPr lang="en-US" dirty="0" smtClean="0"/>
              <a:t>DVB-T / DVB-T2</a:t>
            </a:r>
          </a:p>
          <a:p>
            <a:pPr lvl="1"/>
            <a:r>
              <a:rPr lang="en-US" dirty="0" smtClean="0"/>
              <a:t>DVB-ASI</a:t>
            </a:r>
          </a:p>
          <a:p>
            <a:pPr lvl="1"/>
            <a:r>
              <a:rPr lang="en-US" dirty="0" smtClean="0"/>
              <a:t>DVB-IP</a:t>
            </a:r>
            <a:endParaRPr lang="en-US" dirty="0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08" y="1728000"/>
            <a:ext cx="1878839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from digital to analogue</a:t>
            </a:r>
          </a:p>
          <a:p>
            <a:pPr lvl="1"/>
            <a:r>
              <a:rPr lang="en-US" dirty="0" smtClean="0"/>
              <a:t>Old TV-sets can’t receive without STB digital signals</a:t>
            </a:r>
          </a:p>
          <a:p>
            <a:pPr lvl="1"/>
            <a:r>
              <a:rPr lang="en-US" dirty="0" smtClean="0"/>
              <a:t>Different cassettes with 2 or 4 input tuners</a:t>
            </a:r>
          </a:p>
          <a:p>
            <a:pPr lvl="2"/>
            <a:r>
              <a:rPr lang="en-US" dirty="0" smtClean="0"/>
              <a:t>Convert 2 or 4 analogue programs</a:t>
            </a:r>
          </a:p>
          <a:p>
            <a:pPr lvl="1"/>
            <a:r>
              <a:rPr lang="en-US" dirty="0" smtClean="0"/>
              <a:t>Support MPEG-2</a:t>
            </a:r>
          </a:p>
          <a:p>
            <a:pPr lvl="2"/>
            <a:r>
              <a:rPr lang="en-US" dirty="0" smtClean="0"/>
              <a:t>MPEG-4, HD with special types</a:t>
            </a:r>
          </a:p>
          <a:p>
            <a:pPr lvl="1"/>
            <a:r>
              <a:rPr lang="en-US" dirty="0" smtClean="0"/>
              <a:t>Mono- or Stereo modulator</a:t>
            </a:r>
          </a:p>
          <a:p>
            <a:pPr lvl="1"/>
            <a:r>
              <a:rPr lang="en-US" dirty="0" smtClean="0"/>
              <a:t>VPS, </a:t>
            </a:r>
            <a:r>
              <a:rPr lang="en-US" dirty="0" err="1" smtClean="0"/>
              <a:t>teletext</a:t>
            </a:r>
            <a:r>
              <a:rPr lang="en-US" dirty="0" smtClean="0"/>
              <a:t>, WSS</a:t>
            </a:r>
          </a:p>
          <a:p>
            <a:pPr lvl="2"/>
            <a:r>
              <a:rPr lang="en-US" dirty="0" smtClean="0"/>
              <a:t>Test lines adjustable</a:t>
            </a:r>
          </a:p>
          <a:p>
            <a:pPr lvl="1"/>
            <a:r>
              <a:rPr lang="en-US" dirty="0" smtClean="0"/>
              <a:t>Movable black bar</a:t>
            </a:r>
          </a:p>
          <a:p>
            <a:pPr lvl="2"/>
            <a:r>
              <a:rPr lang="en-US" dirty="0" smtClean="0"/>
              <a:t>Size and position adjustable, need for deactivation of running news</a:t>
            </a:r>
          </a:p>
          <a:p>
            <a:pPr lvl="1"/>
            <a:r>
              <a:rPr lang="en-US" dirty="0" err="1" smtClean="0"/>
              <a:t>Fullband</a:t>
            </a:r>
            <a:r>
              <a:rPr lang="en-US" dirty="0" smtClean="0"/>
              <a:t>-modulator</a:t>
            </a:r>
          </a:p>
          <a:p>
            <a:pPr lvl="1"/>
            <a:r>
              <a:rPr lang="en-US" dirty="0" smtClean="0"/>
              <a:t>Electronically software supported level adjustment </a:t>
            </a:r>
          </a:p>
          <a:p>
            <a:pPr lvl="1"/>
            <a:r>
              <a:rPr lang="en-US" dirty="0" smtClean="0"/>
              <a:t>No electrolytic capacitor </a:t>
            </a:r>
            <a:r>
              <a:rPr lang="en-US" dirty="0" smtClean="0">
                <a:sym typeface="Symbol" pitchFamily="18" charset="2"/>
              </a:rPr>
              <a:t> long life expectancy</a:t>
            </a:r>
          </a:p>
          <a:p>
            <a:pPr lvl="1"/>
            <a:r>
              <a:rPr lang="en-US" dirty="0" smtClean="0">
                <a:sym typeface="Symbol" pitchFamily="18" charset="2"/>
              </a:rPr>
              <a:t>Available in different versions</a:t>
            </a:r>
            <a:endParaRPr lang="en-US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118548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000" y="4248000"/>
            <a:ext cx="130008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000" y="1728000"/>
            <a:ext cx="1341851" cy="2160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8000" y="1728000"/>
            <a:ext cx="108036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00" y="4248000"/>
            <a:ext cx="1119946" cy="2160000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8000" y="4248000"/>
            <a:ext cx="111334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8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from digital to digital</a:t>
            </a:r>
          </a:p>
          <a:p>
            <a:pPr lvl="1"/>
            <a:r>
              <a:rPr lang="en-US" dirty="0" smtClean="0"/>
              <a:t>Modulation adaption</a:t>
            </a:r>
          </a:p>
          <a:p>
            <a:pPr lvl="2"/>
            <a:r>
              <a:rPr lang="en-US" dirty="0" smtClean="0"/>
              <a:t>HDTV, AC3 sound, EPG, different languages etc.</a:t>
            </a:r>
          </a:p>
          <a:p>
            <a:pPr lvl="1"/>
            <a:r>
              <a:rPr lang="en-US" dirty="0" smtClean="0"/>
              <a:t>Different cassettes with 2 or 4 input tuners</a:t>
            </a:r>
          </a:p>
          <a:p>
            <a:pPr lvl="2"/>
            <a:r>
              <a:rPr lang="en-US" dirty="0" smtClean="0"/>
              <a:t>2 or 4 digital transponder (one or programs)</a:t>
            </a:r>
          </a:p>
          <a:p>
            <a:pPr lvl="1"/>
            <a:r>
              <a:rPr lang="en-US" dirty="0" smtClean="0"/>
              <a:t>CI-slot</a:t>
            </a:r>
          </a:p>
          <a:p>
            <a:pPr lvl="1"/>
            <a:r>
              <a:rPr lang="en-US" dirty="0" smtClean="0"/>
              <a:t>TPS-module for program deleting (data-rate adaption</a:t>
            </a:r>
          </a:p>
          <a:p>
            <a:pPr lvl="1"/>
            <a:r>
              <a:rPr lang="en-US" dirty="0" smtClean="0"/>
              <a:t>Digital modulators</a:t>
            </a:r>
          </a:p>
          <a:p>
            <a:pPr lvl="2"/>
            <a:r>
              <a:rPr lang="en-US" dirty="0" smtClean="0"/>
              <a:t>DVB-C (QAM): 4-, 16-, 32-, 64-, 128-, 256-QAM</a:t>
            </a:r>
          </a:p>
          <a:p>
            <a:pPr lvl="2"/>
            <a:r>
              <a:rPr lang="en-US" dirty="0" smtClean="0"/>
              <a:t>DVB-T (COFDM) :QPSK, 16-QAM, 64-QAM, </a:t>
            </a:r>
            <a:r>
              <a:rPr lang="en-US" dirty="0" err="1" smtClean="0"/>
              <a:t>2k</a:t>
            </a:r>
            <a:r>
              <a:rPr lang="en-US" dirty="0" smtClean="0"/>
              <a:t>, </a:t>
            </a:r>
            <a:r>
              <a:rPr lang="en-US" dirty="0" err="1" smtClean="0"/>
              <a:t>4k</a:t>
            </a:r>
            <a:r>
              <a:rPr lang="en-US" dirty="0" smtClean="0"/>
              <a:t>, </a:t>
            </a:r>
            <a:r>
              <a:rPr lang="en-US" dirty="0" err="1" smtClean="0"/>
              <a:t>8k</a:t>
            </a:r>
            <a:endParaRPr lang="en-US" dirty="0" smtClean="0"/>
          </a:p>
          <a:p>
            <a:pPr lvl="1"/>
            <a:r>
              <a:rPr lang="en-US" dirty="0" smtClean="0"/>
              <a:t>NIT, </a:t>
            </a:r>
            <a:r>
              <a:rPr lang="en-US" b="1" u="sng" dirty="0" smtClean="0"/>
              <a:t>N</a:t>
            </a:r>
            <a:r>
              <a:rPr lang="en-US" dirty="0" smtClean="0"/>
              <a:t>etwork </a:t>
            </a:r>
            <a:r>
              <a:rPr lang="en-US" b="1" u="sng" dirty="0" smtClean="0"/>
              <a:t>I</a:t>
            </a:r>
            <a:r>
              <a:rPr lang="en-US" dirty="0" smtClean="0"/>
              <a:t>nformation </a:t>
            </a:r>
            <a:r>
              <a:rPr lang="en-US" b="1" dirty="0" smtClean="0"/>
              <a:t>T</a:t>
            </a:r>
            <a:r>
              <a:rPr lang="en-US" dirty="0" smtClean="0"/>
              <a:t>able</a:t>
            </a:r>
          </a:p>
          <a:p>
            <a:pPr lvl="1"/>
            <a:r>
              <a:rPr lang="en-US" dirty="0" smtClean="0"/>
              <a:t>LCN (only with PSW 1000) ,</a:t>
            </a:r>
            <a:r>
              <a:rPr lang="en-US" b="1" u="sng" dirty="0" smtClean="0"/>
              <a:t>L</a:t>
            </a:r>
            <a:r>
              <a:rPr lang="en-US" dirty="0" smtClean="0"/>
              <a:t>ogical </a:t>
            </a:r>
            <a:r>
              <a:rPr lang="en-US" b="1" u="sng" dirty="0" smtClean="0"/>
              <a:t>C</a:t>
            </a:r>
            <a:r>
              <a:rPr lang="en-US" dirty="0" smtClean="0"/>
              <a:t>hannel </a:t>
            </a:r>
            <a:r>
              <a:rPr lang="en-US" b="1" u="sng" dirty="0" smtClean="0"/>
              <a:t>N</a:t>
            </a:r>
            <a:r>
              <a:rPr lang="en-US" dirty="0" smtClean="0"/>
              <a:t>umbering</a:t>
            </a:r>
          </a:p>
          <a:p>
            <a:pPr lvl="2"/>
            <a:r>
              <a:rPr lang="en-US" dirty="0" smtClean="0"/>
              <a:t>Program sorting by network operator</a:t>
            </a:r>
          </a:p>
          <a:p>
            <a:pPr lvl="1"/>
            <a:r>
              <a:rPr lang="en-US" dirty="0" smtClean="0"/>
              <a:t>Operator-ID adjustable</a:t>
            </a:r>
          </a:p>
          <a:p>
            <a:pPr lvl="1"/>
            <a:r>
              <a:rPr lang="en-US" dirty="0" smtClean="0"/>
              <a:t>Electronically software supported level adjustment </a:t>
            </a:r>
          </a:p>
          <a:p>
            <a:pPr lvl="1"/>
            <a:r>
              <a:rPr lang="en-US" dirty="0" smtClean="0"/>
              <a:t>No electrolytic capacitor </a:t>
            </a:r>
            <a:r>
              <a:rPr lang="en-US" dirty="0" smtClean="0">
                <a:sym typeface="Symbol" pitchFamily="18" charset="2"/>
              </a:rPr>
              <a:t> long life expectancy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000" y="1727200"/>
            <a:ext cx="117595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000" y="1728000"/>
            <a:ext cx="1080366" cy="2160000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8000" y="1728000"/>
            <a:ext cx="111772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00" y="5328000"/>
            <a:ext cx="1150937" cy="108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8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DVB-C/C2/T/T2 → DVB-C/T</a:t>
            </a:r>
          </a:p>
          <a:p>
            <a:pPr lvl="1"/>
            <a:r>
              <a:rPr lang="en-US" dirty="0" smtClean="0"/>
              <a:t>For DVB-C2/T2 is needed a new TV-set or new STB</a:t>
            </a:r>
          </a:p>
          <a:p>
            <a:pPr lvl="1"/>
            <a:r>
              <a:rPr lang="en-US" dirty="0" smtClean="0"/>
              <a:t>HD2CT 860 C | HD2CT 800 C | PCT2Q 8000</a:t>
            </a:r>
          </a:p>
          <a:p>
            <a:pPr lvl="2"/>
            <a:r>
              <a:rPr lang="en-US" dirty="0" smtClean="0"/>
              <a:t>2 inputs, 2 tuners  |  DVB-C/C2/T/T2 → DVB-C</a:t>
            </a:r>
          </a:p>
          <a:p>
            <a:pPr lvl="2"/>
            <a:r>
              <a:rPr lang="en-US" dirty="0" err="1" smtClean="0"/>
              <a:t>2x</a:t>
            </a:r>
            <a:r>
              <a:rPr lang="en-US" dirty="0" smtClean="0"/>
              <a:t> CI-slots</a:t>
            </a:r>
          </a:p>
          <a:p>
            <a:pPr lvl="1"/>
            <a:r>
              <a:rPr lang="en-US" dirty="0" smtClean="0"/>
              <a:t>HD2CT 860 T | HD2CT 800 T | PCT2T 8000</a:t>
            </a:r>
          </a:p>
          <a:p>
            <a:pPr lvl="2"/>
            <a:r>
              <a:rPr lang="en-US" dirty="0" smtClean="0"/>
              <a:t>2 inputs, 2 tuners  |  DVB-C/C2/T/T2 → DVB-T</a:t>
            </a:r>
          </a:p>
          <a:p>
            <a:pPr lvl="2"/>
            <a:r>
              <a:rPr lang="en-US" dirty="0" err="1" smtClean="0"/>
              <a:t>2x</a:t>
            </a:r>
            <a:r>
              <a:rPr lang="en-US" dirty="0" smtClean="0"/>
              <a:t> CI-slots</a:t>
            </a:r>
          </a:p>
          <a:p>
            <a:pPr lvl="1"/>
            <a:r>
              <a:rPr lang="en-US" dirty="0" smtClean="0"/>
              <a:t>NIT, </a:t>
            </a:r>
            <a:r>
              <a:rPr lang="en-US" b="1" u="sng" dirty="0" smtClean="0"/>
              <a:t>N</a:t>
            </a:r>
            <a:r>
              <a:rPr lang="en-US" dirty="0" smtClean="0"/>
              <a:t>etwork </a:t>
            </a:r>
            <a:r>
              <a:rPr lang="en-US" b="1" u="sng" dirty="0" smtClean="0"/>
              <a:t>I</a:t>
            </a:r>
            <a:r>
              <a:rPr lang="en-US" dirty="0" smtClean="0"/>
              <a:t>nformation </a:t>
            </a:r>
            <a:r>
              <a:rPr lang="en-US" b="1" dirty="0" smtClean="0"/>
              <a:t>T</a:t>
            </a:r>
            <a:r>
              <a:rPr lang="en-US" dirty="0" smtClean="0"/>
              <a:t>able</a:t>
            </a:r>
          </a:p>
          <a:p>
            <a:pPr lvl="1"/>
            <a:r>
              <a:rPr lang="en-US" dirty="0" smtClean="0"/>
              <a:t>LCN (only with PSW 1000) ,</a:t>
            </a:r>
            <a:r>
              <a:rPr lang="en-US" b="1" u="sng" dirty="0" smtClean="0"/>
              <a:t>L</a:t>
            </a:r>
            <a:r>
              <a:rPr lang="en-US" dirty="0" smtClean="0"/>
              <a:t>ogical </a:t>
            </a:r>
            <a:r>
              <a:rPr lang="en-US" b="1" u="sng" dirty="0" smtClean="0"/>
              <a:t>C</a:t>
            </a:r>
            <a:r>
              <a:rPr lang="en-US" dirty="0" smtClean="0"/>
              <a:t>hannel </a:t>
            </a:r>
            <a:r>
              <a:rPr lang="en-US" b="1" u="sng" dirty="0" smtClean="0"/>
              <a:t>N</a:t>
            </a:r>
            <a:r>
              <a:rPr lang="en-US" dirty="0" smtClean="0"/>
              <a:t>umbering</a:t>
            </a:r>
          </a:p>
          <a:p>
            <a:pPr lvl="2"/>
            <a:r>
              <a:rPr lang="en-US" dirty="0" smtClean="0"/>
              <a:t>Program sorting by network operator</a:t>
            </a:r>
          </a:p>
          <a:p>
            <a:pPr lvl="1"/>
            <a:r>
              <a:rPr lang="en-US" dirty="0" smtClean="0"/>
              <a:t>Operator-ID adjustable</a:t>
            </a:r>
          </a:p>
          <a:p>
            <a:pPr lvl="1"/>
            <a:r>
              <a:rPr lang="en-US" dirty="0" smtClean="0"/>
              <a:t>Partly with automatic adjacent output channel modulators</a:t>
            </a:r>
          </a:p>
          <a:p>
            <a:pPr lvl="1"/>
            <a:r>
              <a:rPr lang="en-US" dirty="0" smtClean="0"/>
              <a:t>Electronically software supported level adjustment </a:t>
            </a:r>
          </a:p>
          <a:p>
            <a:pPr lvl="1"/>
            <a:r>
              <a:rPr lang="en-US" dirty="0" smtClean="0"/>
              <a:t>No electrolytic capacitor </a:t>
            </a:r>
            <a:r>
              <a:rPr lang="en-US" dirty="0" smtClean="0">
                <a:sym typeface="Symbol" pitchFamily="18" charset="2"/>
              </a:rPr>
              <a:t> long life expectancy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000" y="1728000"/>
            <a:ext cx="115917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00" y="1728000"/>
            <a:ext cx="54710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8000" y="4248000"/>
            <a:ext cx="114146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000" y="4248000"/>
            <a:ext cx="115113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Encoder for SD</a:t>
            </a:r>
            <a:br>
              <a:rPr lang="en-US" dirty="0" smtClean="0"/>
            </a:br>
            <a:r>
              <a:rPr lang="en-US" dirty="0" smtClean="0"/>
              <a:t>HDE 164 | HDE 166 | HDE 210 | PADE 7006</a:t>
            </a:r>
          </a:p>
          <a:p>
            <a:pPr lvl="1"/>
            <a:r>
              <a:rPr lang="en-US" dirty="0" smtClean="0"/>
              <a:t>Twin or quad encoder cassette</a:t>
            </a:r>
          </a:p>
          <a:p>
            <a:pPr lvl="2"/>
            <a:r>
              <a:rPr lang="en-US" dirty="0" smtClean="0"/>
              <a:t>convert 2 or 4 different analogue AV signals to one MPEG transport stream</a:t>
            </a:r>
          </a:p>
          <a:p>
            <a:pPr lvl="1"/>
            <a:r>
              <a:rPr lang="en-US" dirty="0" smtClean="0"/>
              <a:t>Supports the format D1 (720 x 576 Pixel)</a:t>
            </a:r>
          </a:p>
          <a:p>
            <a:pPr lvl="1"/>
            <a:r>
              <a:rPr lang="en-US" dirty="0" smtClean="0"/>
              <a:t>CVBS input </a:t>
            </a:r>
          </a:p>
          <a:p>
            <a:pPr lvl="1"/>
            <a:r>
              <a:rPr lang="en-US" dirty="0" smtClean="0"/>
              <a:t>Data rate from 2 </a:t>
            </a:r>
            <a:r>
              <a:rPr lang="en-US" dirty="0" err="1" smtClean="0"/>
              <a:t>Mbit</a:t>
            </a:r>
            <a:r>
              <a:rPr lang="en-US" dirty="0" smtClean="0"/>
              <a:t>/s up to 15 </a:t>
            </a:r>
            <a:r>
              <a:rPr lang="en-US" dirty="0" err="1" smtClean="0"/>
              <a:t>Mbit</a:t>
            </a:r>
            <a:r>
              <a:rPr lang="en-US" dirty="0" smtClean="0"/>
              <a:t>/s, incl. 16-bit stereo sound</a:t>
            </a:r>
          </a:p>
          <a:p>
            <a:pPr lvl="1"/>
            <a:r>
              <a:rPr lang="en-US" dirty="0" smtClean="0"/>
              <a:t>Audio encoder according to MPEG1 Layer II</a:t>
            </a:r>
          </a:p>
          <a:p>
            <a:pPr lvl="2"/>
            <a:r>
              <a:rPr lang="en-US" dirty="0" smtClean="0"/>
              <a:t>Audio bit rats (192, 256, 320, 384 </a:t>
            </a:r>
            <a:r>
              <a:rPr lang="en-US" dirty="0" err="1" smtClean="0"/>
              <a:t>kbit</a:t>
            </a:r>
            <a:r>
              <a:rPr lang="en-US" dirty="0" smtClean="0"/>
              <a:t>/s)</a:t>
            </a:r>
          </a:p>
          <a:p>
            <a:pPr lvl="2"/>
            <a:r>
              <a:rPr lang="en-US" dirty="0" smtClean="0"/>
              <a:t>Audio modes: stereo, joint stereo, dual, mono</a:t>
            </a:r>
          </a:p>
          <a:p>
            <a:pPr lvl="2"/>
            <a:r>
              <a:rPr lang="en-US" dirty="0" smtClean="0"/>
              <a:t>Sampling rate 48 kHz</a:t>
            </a:r>
          </a:p>
          <a:p>
            <a:pPr lvl="1"/>
            <a:r>
              <a:rPr lang="en-US" dirty="0" smtClean="0"/>
              <a:t>ASI interface, cascadable, multiplexing</a:t>
            </a:r>
          </a:p>
          <a:p>
            <a:pPr lvl="1"/>
            <a:r>
              <a:rPr lang="en-US" dirty="0" smtClean="0"/>
              <a:t>IP interface</a:t>
            </a: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000" y="1728000"/>
            <a:ext cx="106668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00" y="1728000"/>
            <a:ext cx="54710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8000" y="1728000"/>
            <a:ext cx="106595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000" y="1728000"/>
            <a:ext cx="54710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000" y="4248000"/>
            <a:ext cx="1154177" cy="2160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28000" y="4248000"/>
            <a:ext cx="11371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8001" y="4248000"/>
            <a:ext cx="55965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HD-Encoder</a:t>
            </a:r>
            <a:br>
              <a:rPr lang="en-US" dirty="0" smtClean="0"/>
            </a:br>
            <a:r>
              <a:rPr lang="en-US" dirty="0" smtClean="0"/>
              <a:t>HDE 400 | PADE 4000</a:t>
            </a:r>
          </a:p>
          <a:p>
            <a:pPr lvl="1"/>
            <a:r>
              <a:rPr lang="en-US" dirty="0" smtClean="0"/>
              <a:t>Single encoder cassette, MPEG-4</a:t>
            </a:r>
          </a:p>
          <a:p>
            <a:pPr lvl="2"/>
            <a:r>
              <a:rPr lang="en-US" dirty="0" smtClean="0"/>
              <a:t>convert one analogue source to digital</a:t>
            </a:r>
          </a:p>
          <a:p>
            <a:pPr lvl="2"/>
            <a:r>
              <a:rPr lang="en-US" dirty="0" smtClean="0"/>
              <a:t>FBAS (SD)</a:t>
            </a:r>
          </a:p>
          <a:p>
            <a:pPr lvl="2"/>
            <a:r>
              <a:rPr lang="en-US" dirty="0" err="1" smtClean="0"/>
              <a:t>YPbPr</a:t>
            </a:r>
            <a:r>
              <a:rPr lang="en-US" dirty="0" smtClean="0"/>
              <a:t> (SD/HD)</a:t>
            </a:r>
          </a:p>
          <a:p>
            <a:pPr lvl="2"/>
            <a:r>
              <a:rPr lang="en-US" dirty="0" smtClean="0"/>
              <a:t>HDMI (HD)</a:t>
            </a:r>
          </a:p>
          <a:p>
            <a:pPr lvl="1"/>
            <a:r>
              <a:rPr lang="en-US" dirty="0" smtClean="0"/>
              <a:t>Encoder with MPEG-4</a:t>
            </a:r>
          </a:p>
          <a:p>
            <a:pPr lvl="2"/>
            <a:r>
              <a:rPr lang="en-US" dirty="0" smtClean="0"/>
              <a:t>HDMI (HD)</a:t>
            </a:r>
          </a:p>
          <a:p>
            <a:pPr lvl="2"/>
            <a:r>
              <a:rPr lang="en-US" dirty="0" err="1" smtClean="0"/>
              <a:t>YPbPr</a:t>
            </a:r>
            <a:r>
              <a:rPr lang="en-US" dirty="0" smtClean="0"/>
              <a:t> (SD/HD)</a:t>
            </a:r>
          </a:p>
          <a:p>
            <a:pPr lvl="2"/>
            <a:r>
              <a:rPr lang="en-US" dirty="0" smtClean="0"/>
              <a:t>FBAS (SD)</a:t>
            </a:r>
          </a:p>
          <a:p>
            <a:pPr lvl="2"/>
            <a:r>
              <a:rPr lang="en-US" dirty="0" smtClean="0"/>
              <a:t>1920 x </a:t>
            </a:r>
            <a:r>
              <a:rPr lang="en-US" dirty="0" err="1" smtClean="0"/>
              <a:t>1080p</a:t>
            </a:r>
            <a:r>
              <a:rPr lang="en-US" dirty="0" smtClean="0"/>
              <a:t> 50/60 Hz (</a:t>
            </a:r>
            <a:r>
              <a:rPr lang="en-US" dirty="0" err="1" smtClean="0"/>
              <a:t>Recommondation</a:t>
            </a:r>
            <a:r>
              <a:rPr lang="en-US" dirty="0" smtClean="0"/>
              <a:t>: </a:t>
            </a:r>
            <a:r>
              <a:rPr lang="en-US" dirty="0" err="1" smtClean="0"/>
              <a:t>1080i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PAL / NTSC / SECAM</a:t>
            </a:r>
          </a:p>
          <a:p>
            <a:pPr lvl="2"/>
            <a:r>
              <a:rPr lang="en-US" dirty="0" smtClean="0"/>
              <a:t>Audio via Cinch or optical SPDIF-interface</a:t>
            </a:r>
          </a:p>
          <a:p>
            <a:pPr lvl="2"/>
            <a:r>
              <a:rPr lang="en-US" dirty="0" smtClean="0"/>
              <a:t>Data-rate from 1.5 </a:t>
            </a:r>
            <a:r>
              <a:rPr lang="en-US" dirty="0" err="1" smtClean="0"/>
              <a:t>Mbit</a:t>
            </a:r>
            <a:r>
              <a:rPr lang="en-US" dirty="0" smtClean="0"/>
              <a:t>/s up to 31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Output as:</a:t>
            </a:r>
          </a:p>
          <a:p>
            <a:pPr lvl="2"/>
            <a:r>
              <a:rPr lang="en-US" dirty="0" smtClean="0"/>
              <a:t>DVB-ASI, cascading with other cassettes</a:t>
            </a:r>
          </a:p>
          <a:p>
            <a:pPr lvl="2"/>
            <a:r>
              <a:rPr lang="en-US" dirty="0" smtClean="0"/>
              <a:t>DVB-IP</a:t>
            </a:r>
          </a:p>
          <a:p>
            <a:pPr lvl="2"/>
            <a:r>
              <a:rPr lang="en-US" dirty="0" smtClean="0"/>
              <a:t>Internal modulator al DVB-C or DVB-T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000" y="1728000"/>
            <a:ext cx="113422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000" y="1728000"/>
            <a:ext cx="114762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001" y="1728000"/>
            <a:ext cx="55965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00" y="5328000"/>
            <a:ext cx="1150937" cy="108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98338" cy="6804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MultiDigital</a:t>
            </a:r>
            <a:r>
              <a:rPr lang="en-US" baseline="30000" dirty="0" smtClean="0">
                <a:cs typeface="Arial" charset="0"/>
              </a:rPr>
              <a:t>®</a:t>
            </a:r>
            <a:r>
              <a:rPr lang="en-US" dirty="0" smtClean="0"/>
              <a:t> </a:t>
            </a:r>
            <a:r>
              <a:rPr lang="en-US" dirty="0" err="1" smtClean="0"/>
              <a:t>plattform</a:t>
            </a:r>
            <a:r>
              <a:rPr lang="en-US" dirty="0" smtClean="0"/>
              <a:t> with Multiplexing and IP-streaming</a:t>
            </a:r>
          </a:p>
          <a:p>
            <a:pPr lvl="1"/>
            <a:r>
              <a:rPr lang="en-US" dirty="0" smtClean="0"/>
              <a:t>Double cassettes</a:t>
            </a:r>
          </a:p>
          <a:p>
            <a:pPr lvl="2"/>
            <a:r>
              <a:rPr lang="en-US" dirty="0" smtClean="0"/>
              <a:t>IN: 	DVB-S (S2), DVB-C, DVB-T, DVB-ASI, DVB-IP</a:t>
            </a:r>
          </a:p>
          <a:p>
            <a:pPr lvl="2"/>
            <a:r>
              <a:rPr lang="en-US" dirty="0" smtClean="0"/>
              <a:t>OUT: 	DVB-C, DVB-T, DVB-ASI, DVB-IP </a:t>
            </a:r>
          </a:p>
          <a:p>
            <a:pPr lvl="2"/>
            <a:r>
              <a:rPr lang="en-US" dirty="0" smtClean="0"/>
              <a:t>IP out/in:	SPTS and MPTS</a:t>
            </a:r>
          </a:p>
          <a:p>
            <a:pPr lvl="1"/>
            <a:r>
              <a:rPr lang="en-US" dirty="0" smtClean="0"/>
              <a:t>CI slot </a:t>
            </a:r>
          </a:p>
          <a:p>
            <a:pPr lvl="1"/>
            <a:r>
              <a:rPr lang="en-US" dirty="0" smtClean="0"/>
              <a:t>DVB-ASI</a:t>
            </a:r>
          </a:p>
          <a:p>
            <a:pPr lvl="2"/>
            <a:r>
              <a:rPr lang="en-US" dirty="0" smtClean="0"/>
              <a:t>Interface for multiplexing</a:t>
            </a:r>
          </a:p>
          <a:p>
            <a:pPr lvl="2"/>
            <a:r>
              <a:rPr lang="en-US" dirty="0" smtClean="0"/>
              <a:t>Add and delete programs</a:t>
            </a:r>
          </a:p>
          <a:p>
            <a:pPr lvl="1"/>
            <a:r>
              <a:rPr lang="en-US" dirty="0" smtClean="0"/>
              <a:t>IP/Ethernet interface</a:t>
            </a:r>
          </a:p>
          <a:p>
            <a:pPr lvl="1"/>
            <a:r>
              <a:rPr lang="en-US" dirty="0" smtClean="0"/>
              <a:t>Transport Stream Processing</a:t>
            </a:r>
          </a:p>
          <a:p>
            <a:pPr lvl="1"/>
            <a:r>
              <a:rPr lang="en-US" dirty="0" smtClean="0"/>
              <a:t>UDP/IP or RTP/IP protocol</a:t>
            </a:r>
          </a:p>
          <a:p>
            <a:pPr lvl="1"/>
            <a:r>
              <a:rPr lang="en-US" dirty="0" smtClean="0"/>
              <a:t>Multicast or </a:t>
            </a:r>
            <a:r>
              <a:rPr lang="en-US" dirty="0" err="1" smtClean="0"/>
              <a:t>Unicast</a:t>
            </a:r>
            <a:endParaRPr lang="en-US" dirty="0" smtClean="0"/>
          </a:p>
          <a:p>
            <a:pPr lvl="1"/>
            <a:r>
              <a:rPr lang="en-US" dirty="0" smtClean="0"/>
              <a:t>Supports MPEG-2 and MPEG-4</a:t>
            </a:r>
          </a:p>
          <a:p>
            <a:pPr lvl="2"/>
            <a:r>
              <a:rPr lang="en-US" dirty="0" smtClean="0"/>
              <a:t>SD and HD</a:t>
            </a:r>
          </a:p>
          <a:p>
            <a:pPr lvl="1"/>
            <a:r>
              <a:rPr lang="en-US" dirty="0" smtClean="0"/>
              <a:t>Only available for STANDARD- and PROFI-LINE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7200"/>
            <a:ext cx="3135313" cy="467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000" y="1728000"/>
            <a:ext cx="1448301" cy="288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8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MultiDigital</a:t>
            </a:r>
            <a:r>
              <a:rPr lang="en-US" baseline="30000" dirty="0" smtClean="0">
                <a:cs typeface="Arial" charset="0"/>
              </a:rPr>
              <a:t>®</a:t>
            </a:r>
            <a:r>
              <a:rPr lang="en-US" dirty="0" smtClean="0"/>
              <a:t> platform with Multiplexing and IP-streaming</a:t>
            </a:r>
          </a:p>
          <a:p>
            <a:pPr lvl="1"/>
            <a:r>
              <a:rPr lang="en-US" dirty="0" smtClean="0"/>
              <a:t>DVB-S/S2 → DVB-C/T with ASI</a:t>
            </a:r>
          </a:p>
          <a:p>
            <a:pPr lvl="1"/>
            <a:r>
              <a:rPr lang="en-US" dirty="0" smtClean="0"/>
              <a:t>DVB-C/T → DVB-C/T with ASI</a:t>
            </a:r>
          </a:p>
          <a:p>
            <a:pPr lvl="1"/>
            <a:r>
              <a:rPr lang="en-US" dirty="0" smtClean="0"/>
              <a:t>DVB-S/S2 → DVB-IP</a:t>
            </a:r>
          </a:p>
          <a:p>
            <a:pPr lvl="1"/>
            <a:r>
              <a:rPr lang="en-US" dirty="0" smtClean="0"/>
              <a:t>DVB-C/T → DVB-IP</a:t>
            </a:r>
          </a:p>
          <a:p>
            <a:pPr lvl="1"/>
            <a:r>
              <a:rPr lang="en-US" dirty="0" smtClean="0"/>
              <a:t>DVB-IP → DVB-C/T</a:t>
            </a:r>
          </a:p>
          <a:p>
            <a:pPr lvl="1"/>
            <a:r>
              <a:rPr lang="en-US" dirty="0" smtClean="0"/>
              <a:t>Twin-</a:t>
            </a:r>
            <a:r>
              <a:rPr lang="en-US" dirty="0" err="1" smtClean="0"/>
              <a:t>transmodulator</a:t>
            </a:r>
            <a:r>
              <a:rPr lang="en-US" dirty="0" smtClean="0"/>
              <a:t> for digital satellite receiving</a:t>
            </a:r>
          </a:p>
          <a:p>
            <a:pPr lvl="2"/>
            <a:r>
              <a:rPr lang="en-US" dirty="0" smtClean="0"/>
              <a:t>2 inputs, 2 tuners</a:t>
            </a:r>
          </a:p>
          <a:p>
            <a:pPr lvl="1"/>
            <a:r>
              <a:rPr lang="en-US" dirty="0" smtClean="0"/>
              <a:t>2 digital modulators, DVB-C (QAM) or DVB-T (COFDM)</a:t>
            </a:r>
          </a:p>
          <a:p>
            <a:pPr lvl="1"/>
            <a:r>
              <a:rPr lang="en-US" dirty="0" smtClean="0"/>
              <a:t>DVB-ASI interface for multiplexing</a:t>
            </a:r>
          </a:p>
          <a:p>
            <a:pPr lvl="1"/>
            <a:r>
              <a:rPr lang="en-US" dirty="0" smtClean="0"/>
              <a:t>NIT, </a:t>
            </a:r>
            <a:r>
              <a:rPr lang="en-US" b="1" u="sng" dirty="0" smtClean="0"/>
              <a:t>N</a:t>
            </a:r>
            <a:r>
              <a:rPr lang="en-US" dirty="0" smtClean="0"/>
              <a:t>etwork </a:t>
            </a:r>
            <a:r>
              <a:rPr lang="en-US" b="1" u="sng" dirty="0" smtClean="0"/>
              <a:t>I</a:t>
            </a:r>
            <a:r>
              <a:rPr lang="en-US" dirty="0" smtClean="0"/>
              <a:t>nformation </a:t>
            </a:r>
            <a:r>
              <a:rPr lang="en-US" b="1" dirty="0" smtClean="0"/>
              <a:t>T</a:t>
            </a:r>
            <a:r>
              <a:rPr lang="en-US" dirty="0" smtClean="0"/>
              <a:t>able</a:t>
            </a:r>
          </a:p>
          <a:p>
            <a:pPr lvl="1"/>
            <a:r>
              <a:rPr lang="en-US" dirty="0" smtClean="0"/>
              <a:t>LCN (only with PSW 1000) ,</a:t>
            </a:r>
            <a:r>
              <a:rPr lang="en-US" b="1" u="sng" dirty="0" smtClean="0"/>
              <a:t>L</a:t>
            </a:r>
            <a:r>
              <a:rPr lang="en-US" dirty="0" smtClean="0"/>
              <a:t>ogical </a:t>
            </a:r>
            <a:r>
              <a:rPr lang="en-US" b="1" u="sng" dirty="0" smtClean="0"/>
              <a:t>C</a:t>
            </a:r>
            <a:r>
              <a:rPr lang="en-US" dirty="0" smtClean="0"/>
              <a:t>hannel </a:t>
            </a:r>
            <a:r>
              <a:rPr lang="en-US" b="1" u="sng" dirty="0" smtClean="0"/>
              <a:t>N</a:t>
            </a:r>
            <a:r>
              <a:rPr lang="en-US" dirty="0" smtClean="0"/>
              <a:t>umbering</a:t>
            </a:r>
          </a:p>
          <a:p>
            <a:pPr lvl="2"/>
            <a:r>
              <a:rPr lang="en-US" dirty="0" smtClean="0"/>
              <a:t>Program sorting by network operator</a:t>
            </a:r>
          </a:p>
          <a:p>
            <a:pPr lvl="1"/>
            <a:r>
              <a:rPr lang="en-US" dirty="0" smtClean="0"/>
              <a:t>Operator-ID adjustable</a:t>
            </a:r>
          </a:p>
          <a:p>
            <a:pPr lvl="1"/>
            <a:r>
              <a:rPr lang="en-US" dirty="0" smtClean="0"/>
              <a:t>No electrolytic capacitors</a:t>
            </a:r>
          </a:p>
          <a:p>
            <a:pPr lvl="1"/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7200"/>
            <a:ext cx="1086226" cy="2160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8000" y="1728000"/>
            <a:ext cx="107743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8000" y="5328000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00" y="5328000"/>
            <a:ext cx="1150937" cy="108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633206"/>
            <a:ext cx="8569656" cy="525401"/>
          </a:xfrm>
        </p:spPr>
        <p:txBody>
          <a:bodyPr/>
          <a:lstStyle/>
          <a:p>
            <a:r>
              <a:rPr lang="en-US" dirty="0" smtClean="0"/>
              <a:t>Alternative DVB distribution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Multiplexing</a:t>
            </a:r>
          </a:p>
          <a:p>
            <a:pPr lvl="1"/>
            <a:r>
              <a:rPr lang="en-US" dirty="0" smtClean="0"/>
              <a:t>DVB signal from tuner</a:t>
            </a:r>
          </a:p>
          <a:p>
            <a:pPr lvl="2"/>
            <a:r>
              <a:rPr lang="en-US" dirty="0" smtClean="0"/>
              <a:t>Receiving</a:t>
            </a:r>
          </a:p>
          <a:p>
            <a:pPr lvl="2"/>
            <a:r>
              <a:rPr lang="en-US" dirty="0" smtClean="0"/>
              <a:t>Descrambling</a:t>
            </a:r>
          </a:p>
          <a:p>
            <a:pPr lvl="2"/>
            <a:r>
              <a:rPr lang="en-US" dirty="0" err="1" smtClean="0"/>
              <a:t>Demultiplexing</a:t>
            </a:r>
            <a:endParaRPr lang="en-US" dirty="0" smtClean="0"/>
          </a:p>
          <a:p>
            <a:pPr lvl="2"/>
            <a:r>
              <a:rPr lang="en-US" dirty="0" smtClean="0"/>
              <a:t>Delete programs</a:t>
            </a:r>
          </a:p>
          <a:p>
            <a:pPr lvl="1"/>
            <a:r>
              <a:rPr lang="en-US" dirty="0" smtClean="0"/>
              <a:t> DVB signal from ASI</a:t>
            </a:r>
          </a:p>
          <a:p>
            <a:pPr lvl="2"/>
            <a:r>
              <a:rPr lang="en-US" dirty="0" smtClean="0"/>
              <a:t>ASI input to output</a:t>
            </a:r>
          </a:p>
          <a:p>
            <a:pPr lvl="2"/>
            <a:r>
              <a:rPr lang="en-US" dirty="0" smtClean="0"/>
              <a:t>ASI to the TPS module</a:t>
            </a:r>
          </a:p>
          <a:p>
            <a:pPr lvl="1"/>
            <a:r>
              <a:rPr lang="en-US" dirty="0" smtClean="0"/>
              <a:t>Transport stream processing (TPS-module)</a:t>
            </a:r>
          </a:p>
          <a:p>
            <a:pPr lvl="2"/>
            <a:r>
              <a:rPr lang="en-US" dirty="0" smtClean="0"/>
              <a:t>Filter (Program selection)</a:t>
            </a:r>
          </a:p>
          <a:p>
            <a:pPr lvl="2"/>
            <a:r>
              <a:rPr lang="en-US" dirty="0" smtClean="0"/>
              <a:t>Stuffing </a:t>
            </a:r>
          </a:p>
          <a:p>
            <a:pPr lvl="2"/>
            <a:r>
              <a:rPr lang="en-US" dirty="0" smtClean="0"/>
              <a:t>NIT generating</a:t>
            </a:r>
          </a:p>
          <a:p>
            <a:pPr lvl="2"/>
            <a:r>
              <a:rPr lang="en-US" dirty="0" smtClean="0"/>
              <a:t>Operator ID (CAT) programming</a:t>
            </a:r>
          </a:p>
          <a:p>
            <a:pPr lvl="1"/>
            <a:r>
              <a:rPr lang="en-US" dirty="0" smtClean="0"/>
              <a:t>Multiplexer</a:t>
            </a:r>
          </a:p>
          <a:p>
            <a:pPr lvl="1"/>
            <a:r>
              <a:rPr lang="en-US" dirty="0" smtClean="0"/>
              <a:t>RF output</a:t>
            </a:r>
          </a:p>
          <a:p>
            <a:pPr lvl="2"/>
            <a:r>
              <a:rPr lang="en-US" dirty="0" smtClean="0"/>
              <a:t>Modulators (COFDM, QAM)</a:t>
            </a:r>
          </a:p>
          <a:p>
            <a:pPr lvl="2"/>
            <a:r>
              <a:rPr lang="en-US" dirty="0" smtClean="0"/>
              <a:t>ASI</a:t>
            </a:r>
            <a:endParaRPr lang="de-DE" dirty="0"/>
          </a:p>
        </p:txBody>
      </p:sp>
      <p:pic>
        <p:nvPicPr>
          <p:cNvPr id="18" name="Picture 3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1728788"/>
            <a:ext cx="3440112" cy="2179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1778000"/>
            <a:ext cx="385763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763" y="1819275"/>
            <a:ext cx="831850" cy="812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" name="Picture 7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6925" y="1882775"/>
            <a:ext cx="201613" cy="749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2" name="Picture 8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2919413"/>
            <a:ext cx="2706687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" name="Picture 9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2681288"/>
            <a:ext cx="1763712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" name="Picture 10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5538" y="2176463"/>
            <a:ext cx="258762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5" name="Picture 11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9238" y="1876425"/>
            <a:ext cx="201612" cy="749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6" name="Picture 12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7400" y="1866900"/>
            <a:ext cx="287338" cy="779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7" name="Picture 13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1288" y="1784350"/>
            <a:ext cx="385762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8" name="Picture 14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94100" y="1817688"/>
            <a:ext cx="377825" cy="1365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" name="Picture 15"/>
          <p:cNvPicPr preferRelativeResize="0"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95688" y="1819275"/>
            <a:ext cx="377825" cy="1365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Multiplexing example: DVB-S(2) to COFDM</a:t>
            </a:r>
          </a:p>
          <a:p>
            <a:pPr lvl="1"/>
            <a:r>
              <a:rPr lang="en-US" dirty="0" smtClean="0"/>
              <a:t>2 SAT-transponder to 3 COFDM-channels</a:t>
            </a:r>
          </a:p>
          <a:p>
            <a:pPr lvl="1"/>
            <a:r>
              <a:rPr lang="en-US" dirty="0" smtClean="0"/>
              <a:t>New multiplexes are needed</a:t>
            </a:r>
          </a:p>
          <a:p>
            <a:pPr lvl="2"/>
            <a:r>
              <a:rPr lang="en-US" dirty="0" smtClean="0"/>
              <a:t>2 transponder	2 x 38 </a:t>
            </a:r>
            <a:r>
              <a:rPr lang="en-US" dirty="0" err="1" smtClean="0"/>
              <a:t>Mbit</a:t>
            </a:r>
            <a:r>
              <a:rPr lang="en-US" dirty="0" smtClean="0"/>
              <a:t>/s = 76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2 cassettes, 4 inputs</a:t>
            </a:r>
          </a:p>
          <a:p>
            <a:pPr lvl="2"/>
            <a:r>
              <a:rPr lang="en-US" dirty="0" smtClean="0"/>
              <a:t>3 COFDM-channels	3 x 31 </a:t>
            </a:r>
            <a:r>
              <a:rPr lang="en-US" dirty="0" err="1" smtClean="0"/>
              <a:t>Mbit</a:t>
            </a:r>
            <a:r>
              <a:rPr lang="en-US" dirty="0" smtClean="0"/>
              <a:t>/s = 93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ca. 82% capacity for each output</a:t>
            </a:r>
          </a:p>
          <a:p>
            <a:pPr lvl="1"/>
            <a:r>
              <a:rPr lang="en-US" dirty="0" smtClean="0"/>
              <a:t>Top transponder</a:t>
            </a:r>
          </a:p>
          <a:p>
            <a:pPr lvl="2"/>
            <a:r>
              <a:rPr lang="en-US" dirty="0" smtClean="0"/>
              <a:t>38 </a:t>
            </a:r>
            <a:r>
              <a:rPr lang="en-US" dirty="0" err="1" smtClean="0"/>
              <a:t>Mbit</a:t>
            </a:r>
            <a:r>
              <a:rPr lang="en-US" dirty="0" smtClean="0"/>
              <a:t>/s  |  6 programs  |  </a:t>
            </a:r>
            <a:r>
              <a:rPr lang="en-US" dirty="0" smtClean="0">
                <a:cs typeface="Arial" charset="0"/>
              </a:rPr>
              <a:t>Ø 6,4</a:t>
            </a:r>
            <a:r>
              <a:rPr lang="en-US" dirty="0" smtClean="0"/>
              <a:t>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4 x 6,4 </a:t>
            </a:r>
            <a:r>
              <a:rPr lang="en-US" dirty="0" err="1" smtClean="0"/>
              <a:t>Mbit</a:t>
            </a:r>
            <a:r>
              <a:rPr lang="en-US" dirty="0" smtClean="0"/>
              <a:t>/s = 25,6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Below transponder</a:t>
            </a:r>
          </a:p>
          <a:p>
            <a:pPr lvl="2"/>
            <a:r>
              <a:rPr lang="en-US" dirty="0" smtClean="0"/>
              <a:t>38 </a:t>
            </a:r>
            <a:r>
              <a:rPr lang="en-US" dirty="0" err="1" smtClean="0"/>
              <a:t>Mbit</a:t>
            </a:r>
            <a:r>
              <a:rPr lang="en-US" dirty="0" smtClean="0"/>
              <a:t>/s  |  10 programs |  </a:t>
            </a:r>
            <a:r>
              <a:rPr lang="en-US" dirty="0" smtClean="0">
                <a:cs typeface="Arial" charset="0"/>
              </a:rPr>
              <a:t>Ø </a:t>
            </a:r>
            <a:r>
              <a:rPr lang="en-US" dirty="0" smtClean="0"/>
              <a:t>3,8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7 x 3,8 </a:t>
            </a:r>
            <a:r>
              <a:rPr lang="en-US" dirty="0" err="1" smtClean="0"/>
              <a:t>Mbit</a:t>
            </a:r>
            <a:r>
              <a:rPr lang="en-US" dirty="0" smtClean="0"/>
              <a:t>/s = 26,6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Middle transponder</a:t>
            </a:r>
          </a:p>
          <a:p>
            <a:pPr lvl="2"/>
            <a:r>
              <a:rPr lang="en-US" dirty="0" smtClean="0"/>
              <a:t>2 x 6,4 </a:t>
            </a:r>
            <a:r>
              <a:rPr lang="en-US" dirty="0" err="1" smtClean="0"/>
              <a:t>Mbit</a:t>
            </a:r>
            <a:r>
              <a:rPr lang="en-US" dirty="0" smtClean="0"/>
              <a:t>/s = 12,8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3 x 3,8 </a:t>
            </a:r>
            <a:r>
              <a:rPr lang="en-US" dirty="0" err="1" smtClean="0"/>
              <a:t>Mbit</a:t>
            </a:r>
            <a:r>
              <a:rPr lang="en-US" dirty="0" smtClean="0"/>
              <a:t>/s = 11,4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Sum	   = 24,2 </a:t>
            </a:r>
            <a:r>
              <a:rPr lang="en-US" dirty="0" err="1" smtClean="0"/>
              <a:t>Mbit</a:t>
            </a:r>
            <a:r>
              <a:rPr lang="en-US" dirty="0" smtClean="0"/>
              <a:t>/s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1" y="6350424"/>
            <a:ext cx="2879657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latin typeface="Comic Sans MS" pitchFamily="66" charset="0"/>
              </a:rPr>
              <a:t>Source: www.lyngsat.com</a:t>
            </a:r>
            <a:endParaRPr lang="en-US" sz="1000" dirty="0">
              <a:latin typeface="Comic Sans MS" pitchFamily="66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9592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3206750"/>
            <a:ext cx="3959225" cy="2366963"/>
          </a:xfrm>
          <a:prstGeom prst="rect">
            <a:avLst/>
          </a:prstGeom>
          <a:noFill/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076325" y="2026693"/>
            <a:ext cx="3152775" cy="81886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77913" y="2845558"/>
            <a:ext cx="3152775" cy="120100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074738" y="4046561"/>
            <a:ext cx="3157537" cy="151490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Multiplexing: 2x DVB-S to 3x COFDM</a:t>
            </a:r>
            <a:endParaRPr lang="en-US"/>
          </a:p>
        </p:txBody>
      </p:sp>
      <p:graphicFrame>
        <p:nvGraphicFramePr>
          <p:cNvPr id="160780" name="Object 12"/>
          <p:cNvGraphicFramePr>
            <a:graphicFrameLocks noChangeAspect="1"/>
          </p:cNvGraphicFramePr>
          <p:nvPr/>
        </p:nvGraphicFramePr>
        <p:xfrm>
          <a:off x="1663700" y="1727200"/>
          <a:ext cx="5276850" cy="36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Visio" r:id="rId4" imgW="5276088" imgH="3656076" progId="Visio.Drawing.11">
                  <p:embed/>
                </p:oleObj>
              </mc:Choice>
              <mc:Fallback>
                <p:oleObj name="Visio" r:id="rId4" imgW="5276088" imgH="3656076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1727200"/>
                        <a:ext cx="5276850" cy="365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1" name="Object 13"/>
          <p:cNvGraphicFramePr>
            <a:graphicFrameLocks noChangeAspect="1"/>
          </p:cNvGraphicFramePr>
          <p:nvPr/>
        </p:nvGraphicFramePr>
        <p:xfrm>
          <a:off x="125413" y="2024063"/>
          <a:ext cx="156686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Visio" r:id="rId6" imgW="1566367" imgH="1108558" progId="Visio.Drawing.11">
                  <p:embed/>
                </p:oleObj>
              </mc:Choice>
              <mc:Fallback>
                <p:oleObj name="Visio" r:id="rId6" imgW="1566367" imgH="1108558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3" y="2024063"/>
                        <a:ext cx="1566862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2" name="Object 14"/>
          <p:cNvGraphicFramePr>
            <a:graphicFrameLocks noChangeAspect="1"/>
          </p:cNvGraphicFramePr>
          <p:nvPr/>
        </p:nvGraphicFramePr>
        <p:xfrm>
          <a:off x="1171575" y="1865313"/>
          <a:ext cx="439738" cy="140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Visio" r:id="rId8" imgW="439826" imgH="1404214" progId="Visio.Drawing.11">
                  <p:embed/>
                </p:oleObj>
              </mc:Choice>
              <mc:Fallback>
                <p:oleObj name="Visio" r:id="rId8" imgW="439826" imgH="1404214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1865313"/>
                        <a:ext cx="439738" cy="140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3" name="Object 15"/>
          <p:cNvGraphicFramePr>
            <a:graphicFrameLocks noChangeAspect="1"/>
          </p:cNvGraphicFramePr>
          <p:nvPr/>
        </p:nvGraphicFramePr>
        <p:xfrm>
          <a:off x="130175" y="3975100"/>
          <a:ext cx="156686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Visio" r:id="rId10" imgW="1566367" imgH="1108558" progId="Visio.Drawing.11">
                  <p:embed/>
                </p:oleObj>
              </mc:Choice>
              <mc:Fallback>
                <p:oleObj name="Visio" r:id="rId10" imgW="1566367" imgH="1108558" progId="Visio.Drawing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3975100"/>
                        <a:ext cx="1566863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4" name="Object 16"/>
          <p:cNvGraphicFramePr>
            <a:graphicFrameLocks noChangeAspect="1"/>
          </p:cNvGraphicFramePr>
          <p:nvPr/>
        </p:nvGraphicFramePr>
        <p:xfrm>
          <a:off x="1101725" y="3894138"/>
          <a:ext cx="439738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Visio" r:id="rId12" imgW="439826" imgH="1224382" progId="Visio.Drawing.11">
                  <p:embed/>
                </p:oleObj>
              </mc:Choice>
              <mc:Fallback>
                <p:oleObj name="Visio" r:id="rId12" imgW="439826" imgH="1224382" progId="Visio.Drawing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3894138"/>
                        <a:ext cx="439738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5" name="Object 17"/>
          <p:cNvGraphicFramePr>
            <a:graphicFrameLocks noChangeAspect="1"/>
          </p:cNvGraphicFramePr>
          <p:nvPr/>
        </p:nvGraphicFramePr>
        <p:xfrm>
          <a:off x="6894513" y="1874838"/>
          <a:ext cx="1719262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Visio" r:id="rId14" imgW="1719377" imgH="268529" progId="Visio.Drawing.11">
                  <p:embed/>
                </p:oleObj>
              </mc:Choice>
              <mc:Fallback>
                <p:oleObj name="Visio" r:id="rId14" imgW="1719377" imgH="268529" progId="Visio.Drawing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1874838"/>
                        <a:ext cx="1719262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6" name="Object 18"/>
          <p:cNvGraphicFramePr>
            <a:graphicFrameLocks noChangeAspect="1"/>
          </p:cNvGraphicFramePr>
          <p:nvPr/>
        </p:nvGraphicFramePr>
        <p:xfrm>
          <a:off x="1196975" y="3094038"/>
          <a:ext cx="5919788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Visio" r:id="rId16" imgW="5920435" imgH="1573682" progId="Visio.Drawing.11">
                  <p:embed/>
                </p:oleObj>
              </mc:Choice>
              <mc:Fallback>
                <p:oleObj name="Visio" r:id="rId16" imgW="5920435" imgH="1573682" progId="Visio.Drawing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75" y="3094038"/>
                        <a:ext cx="5919788" cy="157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7" name="Object 19"/>
          <p:cNvGraphicFramePr>
            <a:graphicFrameLocks noChangeAspect="1"/>
          </p:cNvGraphicFramePr>
          <p:nvPr/>
        </p:nvGraphicFramePr>
        <p:xfrm>
          <a:off x="2479675" y="4173538"/>
          <a:ext cx="11811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Visio" r:id="rId18" imgW="1181710" imgH="402336" progId="Visio.Drawing.11">
                  <p:embed/>
                </p:oleObj>
              </mc:Choice>
              <mc:Fallback>
                <p:oleObj name="Visio" r:id="rId18" imgW="1181710" imgH="402336" progId="Visio.Drawing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675" y="4173538"/>
                        <a:ext cx="1181100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8" name="Object 20"/>
          <p:cNvGraphicFramePr>
            <a:graphicFrameLocks noChangeAspect="1"/>
          </p:cNvGraphicFramePr>
          <p:nvPr/>
        </p:nvGraphicFramePr>
        <p:xfrm>
          <a:off x="6899275" y="3843338"/>
          <a:ext cx="2119313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Visio" r:id="rId20" imgW="2119579" imgH="268529" progId="Visio.Drawing.11">
                  <p:embed/>
                </p:oleObj>
              </mc:Choice>
              <mc:Fallback>
                <p:oleObj name="Visio" r:id="rId20" imgW="2119579" imgH="268529" progId="Visio.Drawing.11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3843338"/>
                        <a:ext cx="2119313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9" name="Object 21"/>
          <p:cNvGraphicFramePr>
            <a:graphicFrameLocks noChangeAspect="1"/>
          </p:cNvGraphicFramePr>
          <p:nvPr/>
        </p:nvGraphicFramePr>
        <p:xfrm>
          <a:off x="6891338" y="4941888"/>
          <a:ext cx="1719262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Visio" r:id="rId22" imgW="1719377" imgH="268529" progId="Visio.Drawing.11">
                  <p:embed/>
                </p:oleObj>
              </mc:Choice>
              <mc:Fallback>
                <p:oleObj name="Visio" r:id="rId22" imgW="1719377" imgH="268529" progId="Visio.Drawing.11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338" y="4941888"/>
                        <a:ext cx="1719262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633206"/>
            <a:ext cx="8569656" cy="525401"/>
          </a:xfrm>
        </p:spPr>
        <p:txBody>
          <a:bodyPr/>
          <a:lstStyle/>
          <a:p>
            <a:r>
              <a:rPr lang="en-US" dirty="0" smtClean="0"/>
              <a:t>IPTV as a new player for DVB distribution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IPTV for modern communication</a:t>
            </a:r>
          </a:p>
          <a:p>
            <a:pPr lvl="1"/>
            <a:r>
              <a:rPr lang="en-US" dirty="0" smtClean="0"/>
              <a:t>Definition, source: Wikipedia</a:t>
            </a:r>
          </a:p>
          <a:p>
            <a:pPr lvl="2"/>
            <a:r>
              <a:rPr lang="en-US" dirty="0" smtClean="0"/>
              <a:t>Internet Protocol television (IPTV) is a system through which television services are delivered using the Internet protocol, instead of being delivered through traditional terrestrial, satellite signal, and cable television formats.</a:t>
            </a:r>
          </a:p>
          <a:p>
            <a:pPr lvl="1"/>
            <a:r>
              <a:rPr lang="en-US" dirty="0" smtClean="0"/>
              <a:t>Advantages</a:t>
            </a:r>
          </a:p>
          <a:p>
            <a:pPr lvl="2"/>
            <a:r>
              <a:rPr lang="en-US" dirty="0" smtClean="0"/>
              <a:t>No CNR / CTB / CSO / level / attenuation etc.</a:t>
            </a:r>
          </a:p>
          <a:p>
            <a:pPr lvl="2"/>
            <a:r>
              <a:rPr lang="en-US" dirty="0" smtClean="0"/>
              <a:t>Addressable</a:t>
            </a:r>
          </a:p>
          <a:p>
            <a:pPr lvl="3"/>
            <a:r>
              <a:rPr lang="en-US" dirty="0" smtClean="0"/>
              <a:t>Personalized TV-content for any customer necessities </a:t>
            </a:r>
          </a:p>
          <a:p>
            <a:pPr lvl="3"/>
            <a:r>
              <a:rPr lang="en-US" dirty="0" smtClean="0"/>
              <a:t> </a:t>
            </a:r>
            <a:r>
              <a:rPr lang="en-US" dirty="0" err="1" smtClean="0"/>
              <a:t>PayTV</a:t>
            </a:r>
            <a:r>
              <a:rPr lang="en-US" dirty="0" smtClean="0"/>
              <a:t> / </a:t>
            </a:r>
            <a:r>
              <a:rPr lang="en-US" dirty="0" err="1" smtClean="0"/>
              <a:t>VoD</a:t>
            </a:r>
            <a:r>
              <a:rPr lang="en-US" dirty="0" smtClean="0"/>
              <a:t>, Billing for services</a:t>
            </a:r>
          </a:p>
          <a:p>
            <a:pPr lvl="2"/>
            <a:r>
              <a:rPr lang="en-US" dirty="0" smtClean="0"/>
              <a:t>Personalized greetings / News / Information</a:t>
            </a:r>
          </a:p>
          <a:p>
            <a:pPr lvl="3"/>
            <a:r>
              <a:rPr lang="en-US" dirty="0" smtClean="0"/>
              <a:t>Guest releases</a:t>
            </a:r>
          </a:p>
          <a:p>
            <a:pPr lvl="2"/>
            <a:r>
              <a:rPr lang="en-US" dirty="0" smtClean="0"/>
              <a:t>Comfort functions</a:t>
            </a:r>
          </a:p>
          <a:p>
            <a:pPr lvl="3"/>
            <a:r>
              <a:rPr lang="en-US" dirty="0" smtClean="0"/>
              <a:t>Messages, alarm messages, wake-up</a:t>
            </a:r>
          </a:p>
          <a:p>
            <a:pPr lvl="2"/>
            <a:r>
              <a:rPr lang="en-US" dirty="0" smtClean="0"/>
              <a:t>TV-content from different sources, convertible to IPTV</a:t>
            </a:r>
          </a:p>
          <a:p>
            <a:pPr lvl="2"/>
            <a:r>
              <a:rPr lang="en-US" dirty="0" smtClean="0"/>
              <a:t>No limit from content</a:t>
            </a:r>
          </a:p>
          <a:p>
            <a:pPr lvl="2"/>
            <a:r>
              <a:rPr lang="en-US" dirty="0" smtClean="0"/>
              <a:t>Same quality as digital TV (DVB-S, DVB-T, DVB-C)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420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56552" y="4633206"/>
            <a:ext cx="8569656" cy="525401"/>
          </a:xfrm>
        </p:spPr>
        <p:txBody>
          <a:bodyPr/>
          <a:lstStyle/>
          <a:p>
            <a:r>
              <a:rPr lang="en-US" dirty="0" smtClean="0"/>
              <a:t>Broadcast - Multicast - </a:t>
            </a:r>
            <a:r>
              <a:rPr lang="en-US" dirty="0" err="1" smtClean="0"/>
              <a:t>Unicast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00" y="1728000"/>
            <a:ext cx="4680000" cy="207617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07893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Transmission for IP</a:t>
            </a:r>
          </a:p>
          <a:p>
            <a:pPr lvl="1"/>
            <a:r>
              <a:rPr lang="en-US" dirty="0" smtClean="0"/>
              <a:t>IP-transmission is every time serial</a:t>
            </a:r>
          </a:p>
          <a:p>
            <a:pPr lvl="2"/>
            <a:r>
              <a:rPr lang="en-US" dirty="0" smtClean="0"/>
              <a:t>Packets are sent one after one</a:t>
            </a:r>
          </a:p>
          <a:p>
            <a:pPr lvl="2"/>
            <a:r>
              <a:rPr lang="en-US" dirty="0" smtClean="0"/>
              <a:t>Each destination device need a buffer</a:t>
            </a:r>
          </a:p>
          <a:p>
            <a:pPr lvl="1"/>
            <a:r>
              <a:rPr lang="en-US" dirty="0" smtClean="0"/>
              <a:t>Star network can’t help</a:t>
            </a:r>
          </a:p>
          <a:p>
            <a:pPr lvl="2"/>
            <a:r>
              <a:rPr lang="en-US" dirty="0" smtClean="0"/>
              <a:t>Ethernet is a serial protocol</a:t>
            </a:r>
          </a:p>
          <a:p>
            <a:pPr lvl="2"/>
            <a:r>
              <a:rPr lang="en-US" dirty="0" smtClean="0"/>
              <a:t>A switch can handle only one packet</a:t>
            </a:r>
          </a:p>
          <a:p>
            <a:pPr lvl="1"/>
            <a:r>
              <a:rPr lang="en-US" dirty="0" smtClean="0"/>
              <a:t>Network devices should be very fast and a big buffer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61036" y="2438400"/>
            <a:ext cx="1647702" cy="347932"/>
            <a:chOff x="727" y="2771"/>
            <a:chExt cx="658" cy="120"/>
          </a:xfrm>
        </p:grpSpPr>
        <p:sp>
          <p:nvSpPr>
            <p:cNvPr id="60" name="Line 15"/>
            <p:cNvSpPr>
              <a:spLocks noChangeShapeType="1"/>
            </p:cNvSpPr>
            <p:nvPr/>
          </p:nvSpPr>
          <p:spPr bwMode="auto">
            <a:xfrm>
              <a:off x="727" y="2855"/>
              <a:ext cx="12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61" name="Line 16"/>
            <p:cNvSpPr>
              <a:spLocks noChangeShapeType="1"/>
            </p:cNvSpPr>
            <p:nvPr/>
          </p:nvSpPr>
          <p:spPr bwMode="auto">
            <a:xfrm rot="-5400000">
              <a:off x="1325" y="2831"/>
              <a:ext cx="12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092810" y="2438400"/>
            <a:ext cx="3057159" cy="339969"/>
            <a:chOff x="873" y="2769"/>
            <a:chExt cx="1233" cy="120"/>
          </a:xfrm>
        </p:grpSpPr>
        <p:sp>
          <p:nvSpPr>
            <p:cNvPr id="63" name="Line 24"/>
            <p:cNvSpPr>
              <a:spLocks noChangeShapeType="1"/>
            </p:cNvSpPr>
            <p:nvPr/>
          </p:nvSpPr>
          <p:spPr bwMode="auto">
            <a:xfrm rot="-5400000">
              <a:off x="2046" y="2829"/>
              <a:ext cx="120" cy="0"/>
            </a:xfrm>
            <a:prstGeom prst="line">
              <a:avLst/>
            </a:prstGeom>
            <a:noFill/>
            <a:ln w="38100">
              <a:solidFill>
                <a:srgbClr val="78006C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64" name="Line 25"/>
            <p:cNvSpPr>
              <a:spLocks noChangeShapeType="1"/>
            </p:cNvSpPr>
            <p:nvPr/>
          </p:nvSpPr>
          <p:spPr bwMode="auto">
            <a:xfrm>
              <a:off x="873" y="2855"/>
              <a:ext cx="120" cy="0"/>
            </a:xfrm>
            <a:prstGeom prst="line">
              <a:avLst/>
            </a:prstGeom>
            <a:noFill/>
            <a:ln w="38100">
              <a:solidFill>
                <a:srgbClr val="78006C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937236" y="2684585"/>
            <a:ext cx="727441" cy="412905"/>
            <a:chOff x="775" y="2855"/>
            <a:chExt cx="258" cy="181"/>
          </a:xfrm>
        </p:grpSpPr>
        <p:sp>
          <p:nvSpPr>
            <p:cNvPr id="66" name="Line 18"/>
            <p:cNvSpPr>
              <a:spLocks noChangeShapeType="1"/>
            </p:cNvSpPr>
            <p:nvPr/>
          </p:nvSpPr>
          <p:spPr bwMode="auto">
            <a:xfrm rot="5400000">
              <a:off x="963" y="2966"/>
              <a:ext cx="14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67" name="Line 19"/>
            <p:cNvSpPr>
              <a:spLocks noChangeShapeType="1"/>
            </p:cNvSpPr>
            <p:nvPr/>
          </p:nvSpPr>
          <p:spPr bwMode="auto">
            <a:xfrm>
              <a:off x="775" y="2855"/>
              <a:ext cx="12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015022" y="2696298"/>
            <a:ext cx="2305131" cy="395948"/>
            <a:chOff x="824" y="2855"/>
            <a:chExt cx="914" cy="167"/>
          </a:xfrm>
        </p:grpSpPr>
        <p:sp>
          <p:nvSpPr>
            <p:cNvPr id="69" name="Line 21"/>
            <p:cNvSpPr>
              <a:spLocks noChangeShapeType="1"/>
            </p:cNvSpPr>
            <p:nvPr/>
          </p:nvSpPr>
          <p:spPr bwMode="auto">
            <a:xfrm rot="5400000">
              <a:off x="1671" y="2955"/>
              <a:ext cx="133" cy="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70" name="Line 22"/>
            <p:cNvSpPr>
              <a:spLocks noChangeShapeType="1"/>
            </p:cNvSpPr>
            <p:nvPr/>
          </p:nvSpPr>
          <p:spPr bwMode="auto">
            <a:xfrm>
              <a:off x="824" y="2855"/>
              <a:ext cx="1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6" name="Gruppieren 97"/>
          <p:cNvGrpSpPr/>
          <p:nvPr/>
        </p:nvGrpSpPr>
        <p:grpSpPr>
          <a:xfrm>
            <a:off x="768840" y="2681952"/>
            <a:ext cx="1377422" cy="2633"/>
            <a:chOff x="2034932" y="4592813"/>
            <a:chExt cx="1377422" cy="2633"/>
          </a:xfrm>
        </p:grpSpPr>
        <p:sp>
          <p:nvSpPr>
            <p:cNvPr id="86" name="Line 15"/>
            <p:cNvSpPr>
              <a:spLocks noChangeShapeType="1"/>
            </p:cNvSpPr>
            <p:nvPr/>
          </p:nvSpPr>
          <p:spPr bwMode="auto">
            <a:xfrm>
              <a:off x="3111861" y="4592813"/>
              <a:ext cx="300493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0" name="Line 25"/>
            <p:cNvSpPr>
              <a:spLocks noChangeShapeType="1"/>
            </p:cNvSpPr>
            <p:nvPr/>
          </p:nvSpPr>
          <p:spPr bwMode="auto">
            <a:xfrm>
              <a:off x="2780931" y="4592905"/>
              <a:ext cx="297534" cy="0"/>
            </a:xfrm>
            <a:prstGeom prst="line">
              <a:avLst/>
            </a:prstGeom>
            <a:noFill/>
            <a:ln w="38100">
              <a:solidFill>
                <a:srgbClr val="78006C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2390897" y="4595446"/>
              <a:ext cx="33834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2034932" y="4595436"/>
              <a:ext cx="302643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93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Broadcast (one to all)</a:t>
            </a:r>
          </a:p>
          <a:p>
            <a:pPr lvl="1"/>
            <a:r>
              <a:rPr lang="en-US" dirty="0" smtClean="0"/>
              <a:t>Broadcast transmission correspond to a broadcast from one point to all</a:t>
            </a:r>
          </a:p>
          <a:p>
            <a:pPr lvl="1"/>
            <a:r>
              <a:rPr lang="en-US" dirty="0" smtClean="0"/>
              <a:t>Typical broadcast applications are radio and TV</a:t>
            </a:r>
          </a:p>
          <a:p>
            <a:pPr lvl="2"/>
            <a:r>
              <a:rPr lang="en-US" dirty="0" smtClean="0"/>
              <a:t>From one source to all receivers</a:t>
            </a:r>
          </a:p>
          <a:p>
            <a:pPr lvl="2"/>
            <a:r>
              <a:rPr lang="en-US" dirty="0" smtClean="0"/>
              <a:t>Nobody know who is connected</a:t>
            </a:r>
          </a:p>
          <a:p>
            <a:pPr lvl="1"/>
            <a:r>
              <a:rPr lang="en-US" dirty="0" smtClean="0"/>
              <a:t>In IP networks a broadcast is a message to all devices</a:t>
            </a:r>
          </a:p>
          <a:p>
            <a:pPr lvl="1"/>
            <a:r>
              <a:rPr lang="en-US" dirty="0" smtClean="0"/>
              <a:t>All routers forward this message 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87338" y="1727200"/>
            <a:ext cx="3587750" cy="3357563"/>
            <a:chOff x="181" y="1088"/>
            <a:chExt cx="2260" cy="2115"/>
          </a:xfrm>
        </p:grpSpPr>
        <p:graphicFrame>
          <p:nvGraphicFramePr>
            <p:cNvPr id="41" name="Object 3"/>
            <p:cNvGraphicFramePr>
              <a:graphicFrameLocks noChangeAspect="1"/>
            </p:cNvGraphicFramePr>
            <p:nvPr/>
          </p:nvGraphicFramePr>
          <p:xfrm>
            <a:off x="747" y="1706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Visio" r:id="rId3" imgW="1478585" imgH="848258" progId="Visio.Drawing.11">
                    <p:embed/>
                  </p:oleObj>
                </mc:Choice>
                <mc:Fallback>
                  <p:oleObj name="Visio" r:id="rId3" imgW="1478585" imgH="848258" progId="Visio.Drawing.11">
                    <p:embed/>
                    <p:pic>
                      <p:nvPicPr>
                        <p:cNvPr id="0" name="Picture 2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" y="1706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2" name="Picture 4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1" y="1676"/>
              <a:ext cx="358" cy="313"/>
            </a:xfrm>
            <a:prstGeom prst="rect">
              <a:avLst/>
            </a:prstGeom>
            <a:noFill/>
          </p:spPr>
        </p:pic>
        <p:graphicFrame>
          <p:nvGraphicFramePr>
            <p:cNvPr id="43" name="Object 5"/>
            <p:cNvGraphicFramePr>
              <a:graphicFrameLocks noChangeAspect="1"/>
            </p:cNvGraphicFramePr>
            <p:nvPr/>
          </p:nvGraphicFramePr>
          <p:xfrm>
            <a:off x="1431" y="2028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Visio" r:id="rId6" imgW="1478585" imgH="848258" progId="Visio.Drawing.11">
                    <p:embed/>
                  </p:oleObj>
                </mc:Choice>
                <mc:Fallback>
                  <p:oleObj name="Visio" r:id="rId6" imgW="1478585" imgH="848258" progId="Visio.Drawing.11">
                    <p:embed/>
                    <p:pic>
                      <p:nvPicPr>
                        <p:cNvPr id="0" name="Picture 3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1" y="2028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6"/>
            <p:cNvGraphicFramePr>
              <a:graphicFrameLocks noChangeAspect="1"/>
            </p:cNvGraphicFramePr>
            <p:nvPr/>
          </p:nvGraphicFramePr>
          <p:xfrm>
            <a:off x="967" y="2493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Visio" r:id="rId7" imgW="1478585" imgH="848258" progId="Visio.Drawing.11">
                    <p:embed/>
                  </p:oleObj>
                </mc:Choice>
                <mc:Fallback>
                  <p:oleObj name="Visio" r:id="rId7" imgW="1478585" imgH="848258" progId="Visio.Drawing.11">
                    <p:embed/>
                    <p:pic>
                      <p:nvPicPr>
                        <p:cNvPr id="0" name="Picture 4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7" y="2493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7"/>
            <p:cNvGraphicFramePr>
              <a:graphicFrameLocks noChangeAspect="1"/>
            </p:cNvGraphicFramePr>
            <p:nvPr/>
          </p:nvGraphicFramePr>
          <p:xfrm>
            <a:off x="1139" y="1179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Visio" r:id="rId8" imgW="1478585" imgH="848258" progId="Visio.Drawing.11">
                    <p:embed/>
                  </p:oleObj>
                </mc:Choice>
                <mc:Fallback>
                  <p:oleObj name="Visio" r:id="rId8" imgW="1478585" imgH="848258" progId="Visio.Drawing.11">
                    <p:embed/>
                    <p:pic>
                      <p:nvPicPr>
                        <p:cNvPr id="0" name="Picture 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9" y="1179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8"/>
            <p:cNvGraphicFramePr>
              <a:graphicFrameLocks noChangeAspect="1"/>
            </p:cNvGraphicFramePr>
            <p:nvPr/>
          </p:nvGraphicFramePr>
          <p:xfrm>
            <a:off x="1459" y="2920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Visio" r:id="rId9" imgW="1478585" imgH="848258" progId="Visio.Drawing.11">
                    <p:embed/>
                  </p:oleObj>
                </mc:Choice>
                <mc:Fallback>
                  <p:oleObj name="Visio" r:id="rId9" imgW="1478585" imgH="848258" progId="Visio.Drawing.11">
                    <p:embed/>
                    <p:pic>
                      <p:nvPicPr>
                        <p:cNvPr id="0" name="Picture 6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2920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7" name="Picture 9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1088"/>
              <a:ext cx="358" cy="313"/>
            </a:xfrm>
            <a:prstGeom prst="rect">
              <a:avLst/>
            </a:prstGeom>
            <a:noFill/>
          </p:spPr>
        </p:pic>
        <p:pic>
          <p:nvPicPr>
            <p:cNvPr id="48" name="Picture 10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83" y="1979"/>
              <a:ext cx="358" cy="313"/>
            </a:xfrm>
            <a:prstGeom prst="rect">
              <a:avLst/>
            </a:prstGeom>
            <a:noFill/>
          </p:spPr>
        </p:pic>
        <p:pic>
          <p:nvPicPr>
            <p:cNvPr id="49" name="Picture 11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35" y="2890"/>
              <a:ext cx="358" cy="313"/>
            </a:xfrm>
            <a:prstGeom prst="rect">
              <a:avLst/>
            </a:prstGeom>
            <a:noFill/>
          </p:spPr>
        </p:pic>
        <p:sp>
          <p:nvSpPr>
            <p:cNvPr id="50" name="Line 12"/>
            <p:cNvSpPr>
              <a:spLocks noChangeShapeType="1"/>
            </p:cNvSpPr>
            <p:nvPr/>
          </p:nvSpPr>
          <p:spPr bwMode="auto">
            <a:xfrm>
              <a:off x="482" y="1794"/>
              <a:ext cx="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51" name="Line 13"/>
            <p:cNvSpPr>
              <a:spLocks noChangeShapeType="1"/>
            </p:cNvSpPr>
            <p:nvPr/>
          </p:nvSpPr>
          <p:spPr bwMode="auto">
            <a:xfrm flipV="1">
              <a:off x="1024" y="1392"/>
              <a:ext cx="198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48" y="1952"/>
              <a:ext cx="148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53" name="Line 15"/>
            <p:cNvSpPr>
              <a:spLocks noChangeShapeType="1"/>
            </p:cNvSpPr>
            <p:nvPr/>
          </p:nvSpPr>
          <p:spPr bwMode="auto">
            <a:xfrm flipV="1">
              <a:off x="1322" y="2248"/>
              <a:ext cx="182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54" name="Line 16"/>
            <p:cNvSpPr>
              <a:spLocks noChangeShapeType="1"/>
            </p:cNvSpPr>
            <p:nvPr/>
          </p:nvSpPr>
          <p:spPr bwMode="auto">
            <a:xfrm flipV="1">
              <a:off x="1846" y="2174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>
              <a:off x="1292" y="2714"/>
              <a:ext cx="234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 flipV="1">
              <a:off x="1872" y="3084"/>
              <a:ext cx="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>
              <a:off x="1550" y="1306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33" name="Line 22"/>
          <p:cNvSpPr>
            <a:spLocks noChangeShapeType="1"/>
          </p:cNvSpPr>
          <p:nvPr/>
        </p:nvSpPr>
        <p:spPr bwMode="auto">
          <a:xfrm>
            <a:off x="839788" y="28035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flipV="1">
            <a:off x="1631950" y="2278063"/>
            <a:ext cx="207963" cy="35401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>
            <a:off x="1620838" y="3336925"/>
            <a:ext cx="127000" cy="4349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6" name="Line 25"/>
          <p:cNvSpPr>
            <a:spLocks noChangeShapeType="1"/>
          </p:cNvSpPr>
          <p:nvPr/>
        </p:nvSpPr>
        <p:spPr bwMode="auto">
          <a:xfrm>
            <a:off x="2481263" y="20288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 flipV="1">
            <a:off x="2097088" y="3622675"/>
            <a:ext cx="201612" cy="2809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8" name="Line 27"/>
          <p:cNvSpPr>
            <a:spLocks noChangeShapeType="1"/>
          </p:cNvSpPr>
          <p:nvPr/>
        </p:nvSpPr>
        <p:spPr bwMode="auto">
          <a:xfrm>
            <a:off x="2135188" y="4327525"/>
            <a:ext cx="303212" cy="2936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>
            <a:off x="2965450" y="3406775"/>
            <a:ext cx="309563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>
            <a:off x="2992438" y="4846638"/>
            <a:ext cx="28098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17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Unicast (one to one)</a:t>
            </a:r>
          </a:p>
          <a:p>
            <a:pPr lvl="1"/>
            <a:r>
              <a:rPr lang="en-US" smtClean="0"/>
              <a:t>Unicast is a kind of connection where the source is connected with one receiver </a:t>
            </a:r>
          </a:p>
          <a:p>
            <a:pPr lvl="1"/>
            <a:r>
              <a:rPr lang="en-US" smtClean="0"/>
              <a:t>Unicast said nothing about the operation direction. It can be unidirectional or bidirectional</a:t>
            </a:r>
          </a:p>
          <a:p>
            <a:pPr lvl="1"/>
            <a:r>
              <a:rPr lang="en-US" smtClean="0"/>
              <a:t>To communication partners communicates directly</a:t>
            </a:r>
          </a:p>
          <a:p>
            <a:pPr lvl="1"/>
            <a:r>
              <a:rPr lang="en-US" smtClean="0"/>
              <a:t>Example:</a:t>
            </a:r>
          </a:p>
          <a:p>
            <a:pPr lvl="2"/>
            <a:r>
              <a:rPr lang="en-US" smtClean="0"/>
              <a:t>Telephony</a:t>
            </a:r>
          </a:p>
          <a:p>
            <a:pPr lvl="2"/>
            <a:r>
              <a:rPr lang="en-US" smtClean="0"/>
              <a:t>VoD - call of individual services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87338" y="1727200"/>
            <a:ext cx="3587750" cy="3357563"/>
            <a:chOff x="181" y="1088"/>
            <a:chExt cx="2260" cy="2115"/>
          </a:xfrm>
        </p:grpSpPr>
        <p:graphicFrame>
          <p:nvGraphicFramePr>
            <p:cNvPr id="28" name="Object 3"/>
            <p:cNvGraphicFramePr>
              <a:graphicFrameLocks noChangeAspect="1"/>
            </p:cNvGraphicFramePr>
            <p:nvPr/>
          </p:nvGraphicFramePr>
          <p:xfrm>
            <a:off x="747" y="1706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Visio" r:id="rId3" imgW="1478585" imgH="848258" progId="Visio.Drawing.11">
                    <p:embed/>
                  </p:oleObj>
                </mc:Choice>
                <mc:Fallback>
                  <p:oleObj name="Visio" r:id="rId3" imgW="1478585" imgH="848258" progId="Visio.Drawing.11">
                    <p:embed/>
                    <p:pic>
                      <p:nvPicPr>
                        <p:cNvPr id="0" name="Picture 2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" y="1706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4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1" y="1676"/>
              <a:ext cx="358" cy="313"/>
            </a:xfrm>
            <a:prstGeom prst="rect">
              <a:avLst/>
            </a:prstGeom>
            <a:noFill/>
          </p:spPr>
        </p:pic>
        <p:graphicFrame>
          <p:nvGraphicFramePr>
            <p:cNvPr id="30" name="Object 5"/>
            <p:cNvGraphicFramePr>
              <a:graphicFrameLocks noChangeAspect="1"/>
            </p:cNvGraphicFramePr>
            <p:nvPr/>
          </p:nvGraphicFramePr>
          <p:xfrm>
            <a:off x="1431" y="2028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Visio" r:id="rId6" imgW="1478585" imgH="848258" progId="Visio.Drawing.11">
                    <p:embed/>
                  </p:oleObj>
                </mc:Choice>
                <mc:Fallback>
                  <p:oleObj name="Visio" r:id="rId6" imgW="1478585" imgH="848258" progId="Visio.Drawing.11">
                    <p:embed/>
                    <p:pic>
                      <p:nvPicPr>
                        <p:cNvPr id="0" name="Picture 3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1" y="2028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6"/>
            <p:cNvGraphicFramePr>
              <a:graphicFrameLocks noChangeAspect="1"/>
            </p:cNvGraphicFramePr>
            <p:nvPr/>
          </p:nvGraphicFramePr>
          <p:xfrm>
            <a:off x="967" y="2493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Visio" r:id="rId7" imgW="1478585" imgH="848258" progId="Visio.Drawing.11">
                    <p:embed/>
                  </p:oleObj>
                </mc:Choice>
                <mc:Fallback>
                  <p:oleObj name="Visio" r:id="rId7" imgW="1478585" imgH="848258" progId="Visio.Drawing.11">
                    <p:embed/>
                    <p:pic>
                      <p:nvPicPr>
                        <p:cNvPr id="0" name="Picture 4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7" y="2493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7"/>
            <p:cNvGraphicFramePr>
              <a:graphicFrameLocks noChangeAspect="1"/>
            </p:cNvGraphicFramePr>
            <p:nvPr/>
          </p:nvGraphicFramePr>
          <p:xfrm>
            <a:off x="1139" y="1179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Visio" r:id="rId8" imgW="1478585" imgH="848258" progId="Visio.Drawing.11">
                    <p:embed/>
                  </p:oleObj>
                </mc:Choice>
                <mc:Fallback>
                  <p:oleObj name="Visio" r:id="rId8" imgW="1478585" imgH="848258" progId="Visio.Drawing.11">
                    <p:embed/>
                    <p:pic>
                      <p:nvPicPr>
                        <p:cNvPr id="0" name="Picture 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9" y="1179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8"/>
            <p:cNvGraphicFramePr>
              <a:graphicFrameLocks noChangeAspect="1"/>
            </p:cNvGraphicFramePr>
            <p:nvPr/>
          </p:nvGraphicFramePr>
          <p:xfrm>
            <a:off x="1459" y="2920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Visio" r:id="rId9" imgW="1478585" imgH="848258" progId="Visio.Drawing.11">
                    <p:embed/>
                  </p:oleObj>
                </mc:Choice>
                <mc:Fallback>
                  <p:oleObj name="Visio" r:id="rId9" imgW="1478585" imgH="848258" progId="Visio.Drawing.11">
                    <p:embed/>
                    <p:pic>
                      <p:nvPicPr>
                        <p:cNvPr id="0" name="Picture 6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2920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9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1088"/>
              <a:ext cx="358" cy="313"/>
            </a:xfrm>
            <a:prstGeom prst="rect">
              <a:avLst/>
            </a:prstGeom>
            <a:noFill/>
          </p:spPr>
        </p:pic>
        <p:pic>
          <p:nvPicPr>
            <p:cNvPr id="35" name="Picture 10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83" y="1979"/>
              <a:ext cx="358" cy="313"/>
            </a:xfrm>
            <a:prstGeom prst="rect">
              <a:avLst/>
            </a:prstGeom>
            <a:noFill/>
          </p:spPr>
        </p:pic>
        <p:pic>
          <p:nvPicPr>
            <p:cNvPr id="36" name="Picture 11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35" y="2890"/>
              <a:ext cx="358" cy="313"/>
            </a:xfrm>
            <a:prstGeom prst="rect">
              <a:avLst/>
            </a:prstGeom>
            <a:noFill/>
          </p:spPr>
        </p:pic>
        <p:sp>
          <p:nvSpPr>
            <p:cNvPr id="37" name="Line 12"/>
            <p:cNvSpPr>
              <a:spLocks noChangeShapeType="1"/>
            </p:cNvSpPr>
            <p:nvPr/>
          </p:nvSpPr>
          <p:spPr bwMode="auto">
            <a:xfrm>
              <a:off x="482" y="1794"/>
              <a:ext cx="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V="1">
              <a:off x="1024" y="1392"/>
              <a:ext cx="198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948" y="1952"/>
              <a:ext cx="148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 flipV="1">
              <a:off x="1322" y="2248"/>
              <a:ext cx="182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 flipV="1">
              <a:off x="1846" y="2174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1292" y="2714"/>
              <a:ext cx="234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 flipV="1">
              <a:off x="1872" y="3084"/>
              <a:ext cx="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1550" y="1306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839788" y="28035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>
            <a:off x="1620838" y="3336925"/>
            <a:ext cx="127000" cy="4349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flipV="1">
            <a:off x="2097088" y="3622675"/>
            <a:ext cx="201612" cy="2809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2965450" y="3406775"/>
            <a:ext cx="309563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1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Multicast (one to many)</a:t>
            </a:r>
          </a:p>
          <a:p>
            <a:pPr lvl="1"/>
            <a:r>
              <a:rPr lang="en-US" dirty="0" smtClean="0"/>
              <a:t>Multicast is used for transmission from one source to many receivers in one define group</a:t>
            </a:r>
          </a:p>
          <a:p>
            <a:pPr lvl="1"/>
            <a:r>
              <a:rPr lang="en-US" dirty="0" smtClean="0"/>
              <a:t>Multicast is a connection from one to many</a:t>
            </a:r>
          </a:p>
          <a:p>
            <a:pPr lvl="1"/>
            <a:r>
              <a:rPr lang="en-US" dirty="0" smtClean="0"/>
              <a:t>Advantage of multicasting is that while messages of one address can transmit to multiple subscriber or user groups</a:t>
            </a:r>
          </a:p>
          <a:p>
            <a:pPr lvl="2"/>
            <a:r>
              <a:rPr lang="en-US" dirty="0" smtClean="0"/>
              <a:t>IPTV</a:t>
            </a:r>
          </a:p>
          <a:p>
            <a:pPr lvl="2"/>
            <a:r>
              <a:rPr lang="en-US" dirty="0" smtClean="0"/>
              <a:t>Audio- and video transmission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7338" y="1727200"/>
            <a:ext cx="3587750" cy="3357563"/>
            <a:chOff x="181" y="1088"/>
            <a:chExt cx="2260" cy="2115"/>
          </a:xfrm>
        </p:grpSpPr>
        <p:graphicFrame>
          <p:nvGraphicFramePr>
            <p:cNvPr id="30" name="Object 3"/>
            <p:cNvGraphicFramePr>
              <a:graphicFrameLocks noChangeAspect="1"/>
            </p:cNvGraphicFramePr>
            <p:nvPr/>
          </p:nvGraphicFramePr>
          <p:xfrm>
            <a:off x="747" y="1706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Visio" r:id="rId3" imgW="1478585" imgH="848258" progId="Visio.Drawing.11">
                    <p:embed/>
                  </p:oleObj>
                </mc:Choice>
                <mc:Fallback>
                  <p:oleObj name="Visio" r:id="rId3" imgW="1478585" imgH="848258" progId="Visio.Drawing.11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" y="1706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1" y="1676"/>
              <a:ext cx="358" cy="313"/>
            </a:xfrm>
            <a:prstGeom prst="rect">
              <a:avLst/>
            </a:prstGeom>
            <a:noFill/>
          </p:spPr>
        </p:pic>
        <p:graphicFrame>
          <p:nvGraphicFramePr>
            <p:cNvPr id="32" name="Object 5"/>
            <p:cNvGraphicFramePr>
              <a:graphicFrameLocks noChangeAspect="1"/>
            </p:cNvGraphicFramePr>
            <p:nvPr/>
          </p:nvGraphicFramePr>
          <p:xfrm>
            <a:off x="1431" y="2028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Visio" r:id="rId6" imgW="1478585" imgH="848258" progId="Visio.Drawing.11">
                    <p:embed/>
                  </p:oleObj>
                </mc:Choice>
                <mc:Fallback>
                  <p:oleObj name="Visio" r:id="rId6" imgW="1478585" imgH="848258" progId="Visio.Drawing.11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1" y="2028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6"/>
            <p:cNvGraphicFramePr>
              <a:graphicFrameLocks noChangeAspect="1"/>
            </p:cNvGraphicFramePr>
            <p:nvPr/>
          </p:nvGraphicFramePr>
          <p:xfrm>
            <a:off x="967" y="2493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Visio" r:id="rId7" imgW="1478585" imgH="848258" progId="Visio.Drawing.11">
                    <p:embed/>
                  </p:oleObj>
                </mc:Choice>
                <mc:Fallback>
                  <p:oleObj name="Visio" r:id="rId7" imgW="1478585" imgH="848258" progId="Visio.Drawing.11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7" y="2493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7"/>
            <p:cNvGraphicFramePr>
              <a:graphicFrameLocks noChangeAspect="1"/>
            </p:cNvGraphicFramePr>
            <p:nvPr/>
          </p:nvGraphicFramePr>
          <p:xfrm>
            <a:off x="1139" y="1179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" name="Visio" r:id="rId8" imgW="1478585" imgH="848258" progId="Visio.Drawing.11">
                    <p:embed/>
                  </p:oleObj>
                </mc:Choice>
                <mc:Fallback>
                  <p:oleObj name="Visio" r:id="rId8" imgW="1478585" imgH="848258" progId="Visio.Drawing.11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9" y="1179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8"/>
            <p:cNvGraphicFramePr>
              <a:graphicFrameLocks noChangeAspect="1"/>
            </p:cNvGraphicFramePr>
            <p:nvPr/>
          </p:nvGraphicFramePr>
          <p:xfrm>
            <a:off x="1459" y="2920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7" name="Visio" r:id="rId9" imgW="1478585" imgH="848258" progId="Visio.Drawing.11">
                    <p:embed/>
                  </p:oleObj>
                </mc:Choice>
                <mc:Fallback>
                  <p:oleObj name="Visio" r:id="rId9" imgW="1478585" imgH="848258" progId="Visio.Drawing.11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2920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1088"/>
              <a:ext cx="358" cy="313"/>
            </a:xfrm>
            <a:prstGeom prst="rect">
              <a:avLst/>
            </a:prstGeom>
            <a:noFill/>
          </p:spPr>
        </p:pic>
        <p:pic>
          <p:nvPicPr>
            <p:cNvPr id="37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83" y="1979"/>
              <a:ext cx="358" cy="313"/>
            </a:xfrm>
            <a:prstGeom prst="rect">
              <a:avLst/>
            </a:prstGeom>
            <a:noFill/>
          </p:spPr>
        </p:pic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35" y="2890"/>
              <a:ext cx="358" cy="313"/>
            </a:xfrm>
            <a:prstGeom prst="rect">
              <a:avLst/>
            </a:prstGeom>
            <a:noFill/>
          </p:spPr>
        </p:pic>
        <p:sp>
          <p:nvSpPr>
            <p:cNvPr id="39" name="Line 12"/>
            <p:cNvSpPr>
              <a:spLocks noChangeShapeType="1"/>
            </p:cNvSpPr>
            <p:nvPr/>
          </p:nvSpPr>
          <p:spPr bwMode="auto">
            <a:xfrm>
              <a:off x="482" y="1794"/>
              <a:ext cx="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 flipV="1">
              <a:off x="1024" y="1392"/>
              <a:ext cx="198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" name="Line 14"/>
            <p:cNvSpPr>
              <a:spLocks noChangeShapeType="1"/>
            </p:cNvSpPr>
            <p:nvPr/>
          </p:nvSpPr>
          <p:spPr bwMode="auto">
            <a:xfrm>
              <a:off x="948" y="1952"/>
              <a:ext cx="148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Line 15"/>
            <p:cNvSpPr>
              <a:spLocks noChangeShapeType="1"/>
            </p:cNvSpPr>
            <p:nvPr/>
          </p:nvSpPr>
          <p:spPr bwMode="auto">
            <a:xfrm flipV="1">
              <a:off x="1322" y="2248"/>
              <a:ext cx="182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Line 16"/>
            <p:cNvSpPr>
              <a:spLocks noChangeShapeType="1"/>
            </p:cNvSpPr>
            <p:nvPr/>
          </p:nvSpPr>
          <p:spPr bwMode="auto">
            <a:xfrm flipV="1">
              <a:off x="1846" y="2174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Line 17"/>
            <p:cNvSpPr>
              <a:spLocks noChangeShapeType="1"/>
            </p:cNvSpPr>
            <p:nvPr/>
          </p:nvSpPr>
          <p:spPr bwMode="auto">
            <a:xfrm>
              <a:off x="1292" y="2714"/>
              <a:ext cx="234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Line 18"/>
            <p:cNvSpPr>
              <a:spLocks noChangeShapeType="1"/>
            </p:cNvSpPr>
            <p:nvPr/>
          </p:nvSpPr>
          <p:spPr bwMode="auto">
            <a:xfrm flipV="1">
              <a:off x="1872" y="3084"/>
              <a:ext cx="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>
              <a:off x="1550" y="1306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839788" y="28035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flipV="1">
            <a:off x="1631950" y="2278063"/>
            <a:ext cx="207963" cy="35401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2481263" y="20288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620838" y="3336925"/>
            <a:ext cx="127000" cy="4349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26"/>
          <p:cNvSpPr>
            <a:spLocks noChangeShapeType="1"/>
          </p:cNvSpPr>
          <p:nvPr/>
        </p:nvSpPr>
        <p:spPr bwMode="auto">
          <a:xfrm>
            <a:off x="2135188" y="4327525"/>
            <a:ext cx="303212" cy="2936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27"/>
          <p:cNvSpPr>
            <a:spLocks noChangeShapeType="1"/>
          </p:cNvSpPr>
          <p:nvPr/>
        </p:nvSpPr>
        <p:spPr bwMode="auto">
          <a:xfrm>
            <a:off x="2992438" y="4846638"/>
            <a:ext cx="28098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4968112"/>
            <a:ext cx="8570912" cy="525401"/>
          </a:xfrm>
          <a:noFill/>
        </p:spPr>
        <p:txBody>
          <a:bodyPr/>
          <a:lstStyle/>
          <a:p>
            <a:r>
              <a:rPr lang="en-US" dirty="0" smtClean="0"/>
              <a:t>Basics of RF- and IF-technologies</a:t>
            </a:r>
          </a:p>
        </p:txBody>
      </p:sp>
      <p:pic>
        <p:nvPicPr>
          <p:cNvPr id="3075" name="Picture 5" descr="GSS_GruSAT_Logo_02_4c_10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6213" y="542925"/>
            <a:ext cx="4678362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IGMP</a:t>
            </a:r>
          </a:p>
          <a:p>
            <a:pPr lvl="1"/>
            <a:r>
              <a:rPr lang="en-US" dirty="0" smtClean="0"/>
              <a:t>The Internet Group Management Protocol (IGMP) is a communications protocol used to manage the membership of Internet Protocol multicast groups</a:t>
            </a:r>
          </a:p>
          <a:p>
            <a:pPr lvl="2"/>
            <a:r>
              <a:rPr lang="en-US" dirty="0" smtClean="0"/>
              <a:t>IGMP have the possibility of manage dynamic groups</a:t>
            </a:r>
          </a:p>
          <a:p>
            <a:pPr lvl="3"/>
            <a:r>
              <a:rPr lang="en-US" dirty="0" smtClean="0"/>
              <a:t>Group “Red”</a:t>
            </a:r>
          </a:p>
          <a:p>
            <a:pPr lvl="3"/>
            <a:r>
              <a:rPr lang="en-US" dirty="0" smtClean="0"/>
              <a:t>Group “Green“</a:t>
            </a:r>
          </a:p>
          <a:p>
            <a:pPr lvl="3"/>
            <a:r>
              <a:rPr lang="en-US" dirty="0" smtClean="0"/>
              <a:t>Group “…“</a:t>
            </a:r>
          </a:p>
          <a:p>
            <a:pPr lvl="1"/>
            <a:r>
              <a:rPr lang="en-US" dirty="0" smtClean="0"/>
              <a:t>Isn’t IGMP available, then all data's will be send to all ports</a:t>
            </a:r>
          </a:p>
          <a:p>
            <a:pPr lvl="1"/>
            <a:r>
              <a:rPr lang="en-US" dirty="0" smtClean="0"/>
              <a:t>Administration isn’t in transmit source, it is in the </a:t>
            </a:r>
            <a:br>
              <a:rPr lang="en-US" dirty="0" smtClean="0"/>
            </a:br>
            <a:r>
              <a:rPr lang="en-US" dirty="0" smtClean="0"/>
              <a:t>router =&gt; layer-3 switch</a:t>
            </a:r>
          </a:p>
          <a:p>
            <a:pPr lvl="1"/>
            <a:r>
              <a:rPr lang="en-US" dirty="0" smtClean="0"/>
              <a:t>IGMP has the function that one station (IP Set-Top-Box) inform the router that they will receive multicast packets of a define multicast group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87338" y="1727200"/>
            <a:ext cx="3587750" cy="3357563"/>
            <a:chOff x="317" y="1224"/>
            <a:chExt cx="2260" cy="2115"/>
          </a:xfrm>
        </p:grpSpPr>
        <p:graphicFrame>
          <p:nvGraphicFramePr>
            <p:cNvPr id="37" name="Object 5"/>
            <p:cNvGraphicFramePr>
              <a:graphicFrameLocks noChangeAspect="1"/>
            </p:cNvGraphicFramePr>
            <p:nvPr/>
          </p:nvGraphicFramePr>
          <p:xfrm>
            <a:off x="883" y="1842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Visio" r:id="rId3" imgW="1478585" imgH="848258" progId="Visio.Drawing.11">
                    <p:embed/>
                  </p:oleObj>
                </mc:Choice>
                <mc:Fallback>
                  <p:oleObj name="Visio" r:id="rId3" imgW="1478585" imgH="848258" progId="Visio.Drawing.11">
                    <p:embed/>
                    <p:pic>
                      <p:nvPicPr>
                        <p:cNvPr id="0" name="Picture 2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3" y="1842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8" name="Picture 6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" y="1812"/>
              <a:ext cx="358" cy="313"/>
            </a:xfrm>
            <a:prstGeom prst="rect">
              <a:avLst/>
            </a:prstGeom>
            <a:noFill/>
          </p:spPr>
        </p:pic>
        <p:graphicFrame>
          <p:nvGraphicFramePr>
            <p:cNvPr id="39" name="Object 7"/>
            <p:cNvGraphicFramePr>
              <a:graphicFrameLocks noChangeAspect="1"/>
            </p:cNvGraphicFramePr>
            <p:nvPr/>
          </p:nvGraphicFramePr>
          <p:xfrm>
            <a:off x="1567" y="2164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" name="Visio" r:id="rId6" imgW="1478585" imgH="848258" progId="Visio.Drawing.11">
                    <p:embed/>
                  </p:oleObj>
                </mc:Choice>
                <mc:Fallback>
                  <p:oleObj name="Visio" r:id="rId6" imgW="1478585" imgH="848258" progId="Visio.Drawing.11">
                    <p:embed/>
                    <p:pic>
                      <p:nvPicPr>
                        <p:cNvPr id="0" name="Picture 3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7" y="2164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8"/>
            <p:cNvGraphicFramePr>
              <a:graphicFrameLocks noChangeAspect="1"/>
            </p:cNvGraphicFramePr>
            <p:nvPr/>
          </p:nvGraphicFramePr>
          <p:xfrm>
            <a:off x="1103" y="2629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" name="Visio" r:id="rId7" imgW="1478585" imgH="848258" progId="Visio.Drawing.11">
                    <p:embed/>
                  </p:oleObj>
                </mc:Choice>
                <mc:Fallback>
                  <p:oleObj name="Visio" r:id="rId7" imgW="1478585" imgH="848258" progId="Visio.Drawing.11">
                    <p:embed/>
                    <p:pic>
                      <p:nvPicPr>
                        <p:cNvPr id="0" name="Picture 4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3" y="2629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9"/>
            <p:cNvGraphicFramePr>
              <a:graphicFrameLocks noChangeAspect="1"/>
            </p:cNvGraphicFramePr>
            <p:nvPr/>
          </p:nvGraphicFramePr>
          <p:xfrm>
            <a:off x="1275" y="1315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" name="Visio" r:id="rId8" imgW="1478585" imgH="848258" progId="Visio.Drawing.11">
                    <p:embed/>
                  </p:oleObj>
                </mc:Choice>
                <mc:Fallback>
                  <p:oleObj name="Visio" r:id="rId8" imgW="1478585" imgH="848258" progId="Visio.Drawing.11">
                    <p:embed/>
                    <p:pic>
                      <p:nvPicPr>
                        <p:cNvPr id="0" name="Picture 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5" y="1315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10"/>
            <p:cNvGraphicFramePr>
              <a:graphicFrameLocks noChangeAspect="1"/>
            </p:cNvGraphicFramePr>
            <p:nvPr/>
          </p:nvGraphicFramePr>
          <p:xfrm>
            <a:off x="1595" y="3056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" name="Visio" r:id="rId9" imgW="1478585" imgH="848258" progId="Visio.Drawing.11">
                    <p:embed/>
                  </p:oleObj>
                </mc:Choice>
                <mc:Fallback>
                  <p:oleObj name="Visio" r:id="rId9" imgW="1478585" imgH="848258" progId="Visio.Drawing.11">
                    <p:embed/>
                    <p:pic>
                      <p:nvPicPr>
                        <p:cNvPr id="0" name="Picture 6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3056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3" name="Picture 11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12" y="1224"/>
              <a:ext cx="358" cy="313"/>
            </a:xfrm>
            <a:prstGeom prst="rect">
              <a:avLst/>
            </a:prstGeom>
            <a:noFill/>
          </p:spPr>
        </p:pic>
        <p:pic>
          <p:nvPicPr>
            <p:cNvPr id="44" name="Picture 1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19" y="2115"/>
              <a:ext cx="358" cy="313"/>
            </a:xfrm>
            <a:prstGeom prst="rect">
              <a:avLst/>
            </a:prstGeom>
            <a:noFill/>
          </p:spPr>
        </p:pic>
        <p:pic>
          <p:nvPicPr>
            <p:cNvPr id="45" name="Picture 13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71" y="3026"/>
              <a:ext cx="358" cy="313"/>
            </a:xfrm>
            <a:prstGeom prst="rect">
              <a:avLst/>
            </a:prstGeom>
            <a:noFill/>
          </p:spPr>
        </p:pic>
        <p:sp>
          <p:nvSpPr>
            <p:cNvPr id="46" name="Line 14"/>
            <p:cNvSpPr>
              <a:spLocks noChangeShapeType="1"/>
            </p:cNvSpPr>
            <p:nvPr/>
          </p:nvSpPr>
          <p:spPr bwMode="auto">
            <a:xfrm>
              <a:off x="618" y="1930"/>
              <a:ext cx="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V="1">
              <a:off x="1160" y="1528"/>
              <a:ext cx="198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>
              <a:off x="1084" y="2088"/>
              <a:ext cx="148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 flipV="1">
              <a:off x="1458" y="2384"/>
              <a:ext cx="182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V="1">
              <a:off x="1982" y="2310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1428" y="2850"/>
              <a:ext cx="234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 flipV="1">
              <a:off x="2008" y="3220"/>
              <a:ext cx="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3" name="Line 21"/>
            <p:cNvSpPr>
              <a:spLocks noChangeShapeType="1"/>
            </p:cNvSpPr>
            <p:nvPr/>
          </p:nvSpPr>
          <p:spPr bwMode="auto">
            <a:xfrm>
              <a:off x="1686" y="1442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4" name="Line 33"/>
          <p:cNvSpPr>
            <a:spLocks noChangeShapeType="1"/>
          </p:cNvSpPr>
          <p:nvPr/>
        </p:nvSpPr>
        <p:spPr bwMode="auto">
          <a:xfrm>
            <a:off x="839788" y="2727325"/>
            <a:ext cx="309562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5" name="Line 22"/>
          <p:cNvSpPr>
            <a:spLocks noChangeShapeType="1"/>
          </p:cNvSpPr>
          <p:nvPr/>
        </p:nvSpPr>
        <p:spPr bwMode="auto">
          <a:xfrm>
            <a:off x="839788" y="28035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flipV="1">
            <a:off x="1631950" y="2278063"/>
            <a:ext cx="207963" cy="3540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Line 25"/>
          <p:cNvSpPr>
            <a:spLocks noChangeShapeType="1"/>
          </p:cNvSpPr>
          <p:nvPr/>
        </p:nvSpPr>
        <p:spPr bwMode="auto">
          <a:xfrm>
            <a:off x="2481263" y="2028825"/>
            <a:ext cx="309562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8" name="Rectangle 32"/>
          <p:cNvSpPr>
            <a:spLocks noChangeArrowheads="1"/>
          </p:cNvSpPr>
          <p:nvPr/>
        </p:nvSpPr>
        <p:spPr bwMode="auto">
          <a:xfrm>
            <a:off x="2942051" y="1793173"/>
            <a:ext cx="276163" cy="20188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59" name="Line 34"/>
          <p:cNvSpPr>
            <a:spLocks noChangeShapeType="1"/>
          </p:cNvSpPr>
          <p:nvPr/>
        </p:nvSpPr>
        <p:spPr bwMode="auto">
          <a:xfrm>
            <a:off x="1697038" y="3311525"/>
            <a:ext cx="127000" cy="4349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" name="Line 24"/>
          <p:cNvSpPr>
            <a:spLocks noChangeShapeType="1"/>
          </p:cNvSpPr>
          <p:nvPr/>
        </p:nvSpPr>
        <p:spPr bwMode="auto">
          <a:xfrm>
            <a:off x="1620838" y="3336925"/>
            <a:ext cx="127000" cy="4349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 flipV="1">
            <a:off x="2097088" y="3622675"/>
            <a:ext cx="201612" cy="2809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" name="Line 28"/>
          <p:cNvSpPr>
            <a:spLocks noChangeShapeType="1"/>
          </p:cNvSpPr>
          <p:nvPr/>
        </p:nvSpPr>
        <p:spPr bwMode="auto">
          <a:xfrm>
            <a:off x="2965450" y="3406775"/>
            <a:ext cx="309563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" name="Rectangle 30"/>
          <p:cNvSpPr>
            <a:spLocks noChangeArrowheads="1"/>
          </p:cNvSpPr>
          <p:nvPr/>
        </p:nvSpPr>
        <p:spPr bwMode="auto">
          <a:xfrm>
            <a:off x="3408424" y="3218213"/>
            <a:ext cx="290739" cy="184067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64" name="Line 27"/>
          <p:cNvSpPr>
            <a:spLocks noChangeShapeType="1"/>
          </p:cNvSpPr>
          <p:nvPr/>
        </p:nvSpPr>
        <p:spPr bwMode="auto">
          <a:xfrm>
            <a:off x="2135188" y="4327525"/>
            <a:ext cx="303212" cy="2936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" name="Line 29"/>
          <p:cNvSpPr>
            <a:spLocks noChangeShapeType="1"/>
          </p:cNvSpPr>
          <p:nvPr/>
        </p:nvSpPr>
        <p:spPr bwMode="auto">
          <a:xfrm>
            <a:off x="2992438" y="4859338"/>
            <a:ext cx="28098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" name="Rectangle 31"/>
          <p:cNvSpPr>
            <a:spLocks noChangeArrowheads="1"/>
          </p:cNvSpPr>
          <p:nvPr/>
        </p:nvSpPr>
        <p:spPr bwMode="auto">
          <a:xfrm>
            <a:off x="3329048" y="4672940"/>
            <a:ext cx="310738" cy="195943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IGMP snooping</a:t>
            </a:r>
          </a:p>
          <a:p>
            <a:pPr lvl="1"/>
            <a:r>
              <a:rPr lang="en-US" dirty="0" smtClean="0"/>
              <a:t>IGMP snooping is special feature for IPTV</a:t>
            </a:r>
          </a:p>
          <a:p>
            <a:pPr lvl="1"/>
            <a:r>
              <a:rPr lang="en-US" dirty="0" smtClean="0"/>
              <a:t>Switch is snooping the IGMP-traffic form the connection ports</a:t>
            </a:r>
          </a:p>
          <a:p>
            <a:pPr lvl="1"/>
            <a:r>
              <a:rPr lang="en-US" dirty="0" smtClean="0"/>
              <a:t>With IGMP snooping is it possible to send multicast traffic not to all connections ports</a:t>
            </a:r>
          </a:p>
          <a:p>
            <a:pPr lvl="2"/>
            <a:r>
              <a:rPr lang="en-US" dirty="0" smtClean="0"/>
              <a:t>Reduce the network load</a:t>
            </a:r>
          </a:p>
          <a:p>
            <a:pPr lvl="1"/>
            <a:r>
              <a:rPr lang="en-US" dirty="0" err="1" smtClean="0"/>
              <a:t>IGMPv1</a:t>
            </a:r>
            <a:endParaRPr lang="en-US" dirty="0" smtClean="0"/>
          </a:p>
          <a:p>
            <a:pPr lvl="2"/>
            <a:r>
              <a:rPr lang="en-US" dirty="0" smtClean="0"/>
              <a:t>Device send no message for changing the group</a:t>
            </a:r>
          </a:p>
          <a:p>
            <a:pPr lvl="2"/>
            <a:r>
              <a:rPr lang="en-US" dirty="0" smtClean="0"/>
              <a:t>Traffic will be higher</a:t>
            </a:r>
          </a:p>
          <a:p>
            <a:pPr lvl="1"/>
            <a:r>
              <a:rPr lang="en-US" dirty="0" err="1" smtClean="0"/>
              <a:t>IGMPv2</a:t>
            </a:r>
            <a:endParaRPr lang="en-US" dirty="0" smtClean="0"/>
          </a:p>
          <a:p>
            <a:pPr lvl="2"/>
            <a:r>
              <a:rPr lang="en-US" dirty="0" smtClean="0"/>
              <a:t> Device leave the group</a:t>
            </a:r>
          </a:p>
          <a:p>
            <a:pPr lvl="1"/>
            <a:r>
              <a:rPr lang="en-US" dirty="0" err="1" smtClean="0"/>
              <a:t>IGMPv3</a:t>
            </a:r>
            <a:endParaRPr lang="en-US" dirty="0" smtClean="0"/>
          </a:p>
          <a:p>
            <a:pPr lvl="2"/>
            <a:r>
              <a:rPr lang="en-US" dirty="0" smtClean="0"/>
              <a:t>As </a:t>
            </a:r>
            <a:r>
              <a:rPr lang="en-US" dirty="0" err="1" smtClean="0"/>
              <a:t>IGMPv2</a:t>
            </a:r>
            <a:endParaRPr lang="en-US" dirty="0" smtClean="0"/>
          </a:p>
          <a:p>
            <a:pPr lvl="2"/>
            <a:r>
              <a:rPr lang="en-US" dirty="0" smtClean="0"/>
              <a:t>Higher security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87338" y="1727200"/>
            <a:ext cx="3587750" cy="3357563"/>
            <a:chOff x="317" y="1224"/>
            <a:chExt cx="2260" cy="2115"/>
          </a:xfrm>
        </p:grpSpPr>
        <p:graphicFrame>
          <p:nvGraphicFramePr>
            <p:cNvPr id="77" name="Object 5"/>
            <p:cNvGraphicFramePr>
              <a:graphicFrameLocks noChangeAspect="1"/>
            </p:cNvGraphicFramePr>
            <p:nvPr/>
          </p:nvGraphicFramePr>
          <p:xfrm>
            <a:off x="883" y="1842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" name="Visio" r:id="rId3" imgW="1478585" imgH="848258" progId="Visio.Drawing.11">
                    <p:embed/>
                  </p:oleObj>
                </mc:Choice>
                <mc:Fallback>
                  <p:oleObj name="Visio" r:id="rId3" imgW="1478585" imgH="848258" progId="Visio.Drawing.11">
                    <p:embed/>
                    <p:pic>
                      <p:nvPicPr>
                        <p:cNvPr id="0" name="Picture 2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3" y="1842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8" name="Picture 6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" y="1812"/>
              <a:ext cx="358" cy="313"/>
            </a:xfrm>
            <a:prstGeom prst="rect">
              <a:avLst/>
            </a:prstGeom>
            <a:noFill/>
          </p:spPr>
        </p:pic>
        <p:graphicFrame>
          <p:nvGraphicFramePr>
            <p:cNvPr id="79" name="Object 7"/>
            <p:cNvGraphicFramePr>
              <a:graphicFrameLocks noChangeAspect="1"/>
            </p:cNvGraphicFramePr>
            <p:nvPr/>
          </p:nvGraphicFramePr>
          <p:xfrm>
            <a:off x="1567" y="2164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" name="Visio" r:id="rId6" imgW="1478585" imgH="848258" progId="Visio.Drawing.11">
                    <p:embed/>
                  </p:oleObj>
                </mc:Choice>
                <mc:Fallback>
                  <p:oleObj name="Visio" r:id="rId6" imgW="1478585" imgH="848258" progId="Visio.Drawing.11">
                    <p:embed/>
                    <p:pic>
                      <p:nvPicPr>
                        <p:cNvPr id="0" name="Picture 3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7" y="2164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8"/>
            <p:cNvGraphicFramePr>
              <a:graphicFrameLocks noChangeAspect="1"/>
            </p:cNvGraphicFramePr>
            <p:nvPr/>
          </p:nvGraphicFramePr>
          <p:xfrm>
            <a:off x="1103" y="2629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" name="Visio" r:id="rId7" imgW="1478585" imgH="848258" progId="Visio.Drawing.11">
                    <p:embed/>
                  </p:oleObj>
                </mc:Choice>
                <mc:Fallback>
                  <p:oleObj name="Visio" r:id="rId7" imgW="1478585" imgH="848258" progId="Visio.Drawing.11">
                    <p:embed/>
                    <p:pic>
                      <p:nvPicPr>
                        <p:cNvPr id="0" name="Picture 4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3" y="2629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9"/>
            <p:cNvGraphicFramePr>
              <a:graphicFrameLocks noChangeAspect="1"/>
            </p:cNvGraphicFramePr>
            <p:nvPr/>
          </p:nvGraphicFramePr>
          <p:xfrm>
            <a:off x="1275" y="1315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4" name="Visio" r:id="rId8" imgW="1478585" imgH="848258" progId="Visio.Drawing.11">
                    <p:embed/>
                  </p:oleObj>
                </mc:Choice>
                <mc:Fallback>
                  <p:oleObj name="Visio" r:id="rId8" imgW="1478585" imgH="848258" progId="Visio.Drawing.11">
                    <p:embed/>
                    <p:pic>
                      <p:nvPicPr>
                        <p:cNvPr id="0" name="Picture 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5" y="1315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10"/>
            <p:cNvGraphicFramePr>
              <a:graphicFrameLocks noChangeAspect="1"/>
            </p:cNvGraphicFramePr>
            <p:nvPr/>
          </p:nvGraphicFramePr>
          <p:xfrm>
            <a:off x="1595" y="3056"/>
            <a:ext cx="41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Visio" r:id="rId9" imgW="1478585" imgH="848258" progId="Visio.Drawing.11">
                    <p:embed/>
                  </p:oleObj>
                </mc:Choice>
                <mc:Fallback>
                  <p:oleObj name="Visio" r:id="rId9" imgW="1478585" imgH="848258" progId="Visio.Drawing.11">
                    <p:embed/>
                    <p:pic>
                      <p:nvPicPr>
                        <p:cNvPr id="0" name="Picture 6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3056"/>
                          <a:ext cx="41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3" name="Picture 11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12" y="1224"/>
              <a:ext cx="358" cy="313"/>
            </a:xfrm>
            <a:prstGeom prst="rect">
              <a:avLst/>
            </a:prstGeom>
            <a:noFill/>
          </p:spPr>
        </p:pic>
        <p:pic>
          <p:nvPicPr>
            <p:cNvPr id="84" name="Picture 1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19" y="2115"/>
              <a:ext cx="358" cy="313"/>
            </a:xfrm>
            <a:prstGeom prst="rect">
              <a:avLst/>
            </a:prstGeom>
            <a:noFill/>
          </p:spPr>
        </p:pic>
        <p:pic>
          <p:nvPicPr>
            <p:cNvPr id="85" name="Picture 13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71" y="3026"/>
              <a:ext cx="358" cy="313"/>
            </a:xfrm>
            <a:prstGeom prst="rect">
              <a:avLst/>
            </a:prstGeom>
            <a:noFill/>
          </p:spPr>
        </p:pic>
        <p:sp>
          <p:nvSpPr>
            <p:cNvPr id="86" name="Line 14"/>
            <p:cNvSpPr>
              <a:spLocks noChangeShapeType="1"/>
            </p:cNvSpPr>
            <p:nvPr/>
          </p:nvSpPr>
          <p:spPr bwMode="auto">
            <a:xfrm>
              <a:off x="618" y="1930"/>
              <a:ext cx="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endParaRPr lang="de-DE"/>
            </a:p>
          </p:txBody>
        </p:sp>
        <p:sp>
          <p:nvSpPr>
            <p:cNvPr id="87" name="Line 15"/>
            <p:cNvSpPr>
              <a:spLocks noChangeShapeType="1"/>
            </p:cNvSpPr>
            <p:nvPr/>
          </p:nvSpPr>
          <p:spPr bwMode="auto">
            <a:xfrm flipV="1">
              <a:off x="1160" y="1528"/>
              <a:ext cx="198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  <p:sp>
          <p:nvSpPr>
            <p:cNvPr id="88" name="Line 16"/>
            <p:cNvSpPr>
              <a:spLocks noChangeShapeType="1"/>
            </p:cNvSpPr>
            <p:nvPr/>
          </p:nvSpPr>
          <p:spPr bwMode="auto">
            <a:xfrm>
              <a:off x="1084" y="2088"/>
              <a:ext cx="148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  <p:sp>
          <p:nvSpPr>
            <p:cNvPr id="89" name="Line 17"/>
            <p:cNvSpPr>
              <a:spLocks noChangeShapeType="1"/>
            </p:cNvSpPr>
            <p:nvPr/>
          </p:nvSpPr>
          <p:spPr bwMode="auto">
            <a:xfrm flipV="1">
              <a:off x="1458" y="2384"/>
              <a:ext cx="182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  <p:sp>
          <p:nvSpPr>
            <p:cNvPr id="90" name="Line 18"/>
            <p:cNvSpPr>
              <a:spLocks noChangeShapeType="1"/>
            </p:cNvSpPr>
            <p:nvPr/>
          </p:nvSpPr>
          <p:spPr bwMode="auto">
            <a:xfrm flipV="1">
              <a:off x="1982" y="2310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  <p:sp>
          <p:nvSpPr>
            <p:cNvPr id="91" name="Line 19"/>
            <p:cNvSpPr>
              <a:spLocks noChangeShapeType="1"/>
            </p:cNvSpPr>
            <p:nvPr/>
          </p:nvSpPr>
          <p:spPr bwMode="auto">
            <a:xfrm>
              <a:off x="1428" y="2850"/>
              <a:ext cx="234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  <p:sp>
          <p:nvSpPr>
            <p:cNvPr id="92" name="Line 20"/>
            <p:cNvSpPr>
              <a:spLocks noChangeShapeType="1"/>
            </p:cNvSpPr>
            <p:nvPr/>
          </p:nvSpPr>
          <p:spPr bwMode="auto">
            <a:xfrm flipV="1">
              <a:off x="2008" y="3220"/>
              <a:ext cx="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  <p:sp>
          <p:nvSpPr>
            <p:cNvPr id="93" name="Line 21"/>
            <p:cNvSpPr>
              <a:spLocks noChangeShapeType="1"/>
            </p:cNvSpPr>
            <p:nvPr/>
          </p:nvSpPr>
          <p:spPr bwMode="auto">
            <a:xfrm>
              <a:off x="1686" y="1442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</p:grpSp>
      <p:sp>
        <p:nvSpPr>
          <p:cNvPr id="94" name="Line 33"/>
          <p:cNvSpPr>
            <a:spLocks noChangeShapeType="1"/>
          </p:cNvSpPr>
          <p:nvPr/>
        </p:nvSpPr>
        <p:spPr bwMode="auto">
          <a:xfrm>
            <a:off x="839788" y="2727325"/>
            <a:ext cx="309562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95" name="Line 22"/>
          <p:cNvSpPr>
            <a:spLocks noChangeShapeType="1"/>
          </p:cNvSpPr>
          <p:nvPr/>
        </p:nvSpPr>
        <p:spPr bwMode="auto">
          <a:xfrm>
            <a:off x="839788" y="2803525"/>
            <a:ext cx="30956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96" name="Line 23"/>
          <p:cNvSpPr>
            <a:spLocks noChangeShapeType="1"/>
          </p:cNvSpPr>
          <p:nvPr/>
        </p:nvSpPr>
        <p:spPr bwMode="auto">
          <a:xfrm flipV="1">
            <a:off x="1631950" y="2278063"/>
            <a:ext cx="207963" cy="3540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7" name="Line 25"/>
          <p:cNvSpPr>
            <a:spLocks noChangeShapeType="1"/>
          </p:cNvSpPr>
          <p:nvPr/>
        </p:nvSpPr>
        <p:spPr bwMode="auto">
          <a:xfrm>
            <a:off x="2481263" y="2028825"/>
            <a:ext cx="309562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98" name="Rectangle 32"/>
          <p:cNvSpPr>
            <a:spLocks noChangeArrowheads="1"/>
          </p:cNvSpPr>
          <p:nvPr/>
        </p:nvSpPr>
        <p:spPr bwMode="auto">
          <a:xfrm>
            <a:off x="2947988" y="1809750"/>
            <a:ext cx="276225" cy="176213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9" name="Line 34"/>
          <p:cNvSpPr>
            <a:spLocks noChangeShapeType="1"/>
          </p:cNvSpPr>
          <p:nvPr/>
        </p:nvSpPr>
        <p:spPr bwMode="auto">
          <a:xfrm>
            <a:off x="1697038" y="3311525"/>
            <a:ext cx="127000" cy="4349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0" name="Line 24"/>
          <p:cNvSpPr>
            <a:spLocks noChangeShapeType="1"/>
          </p:cNvSpPr>
          <p:nvPr/>
        </p:nvSpPr>
        <p:spPr bwMode="auto">
          <a:xfrm>
            <a:off x="1620838" y="3336925"/>
            <a:ext cx="127000" cy="4349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1" name="Line 26"/>
          <p:cNvSpPr>
            <a:spLocks noChangeShapeType="1"/>
          </p:cNvSpPr>
          <p:nvPr/>
        </p:nvSpPr>
        <p:spPr bwMode="auto">
          <a:xfrm flipV="1">
            <a:off x="2097088" y="3622675"/>
            <a:ext cx="201612" cy="2809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2" name="Line 28"/>
          <p:cNvSpPr>
            <a:spLocks noChangeShapeType="1"/>
          </p:cNvSpPr>
          <p:nvPr/>
        </p:nvSpPr>
        <p:spPr bwMode="auto">
          <a:xfrm>
            <a:off x="2965450" y="3406775"/>
            <a:ext cx="309563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103" name="Rectangle 30"/>
          <p:cNvSpPr>
            <a:spLocks noChangeArrowheads="1"/>
          </p:cNvSpPr>
          <p:nvPr/>
        </p:nvSpPr>
        <p:spPr bwMode="auto">
          <a:xfrm>
            <a:off x="3432175" y="3222625"/>
            <a:ext cx="276225" cy="176213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4" name="Line 27"/>
          <p:cNvSpPr>
            <a:spLocks noChangeShapeType="1"/>
          </p:cNvSpPr>
          <p:nvPr/>
        </p:nvSpPr>
        <p:spPr bwMode="auto">
          <a:xfrm>
            <a:off x="2135188" y="4327525"/>
            <a:ext cx="303212" cy="2936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5" name="Line 29"/>
          <p:cNvSpPr>
            <a:spLocks noChangeShapeType="1"/>
          </p:cNvSpPr>
          <p:nvPr/>
        </p:nvSpPr>
        <p:spPr bwMode="auto">
          <a:xfrm>
            <a:off x="2992438" y="4859338"/>
            <a:ext cx="28098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6" name="Rectangle 31"/>
          <p:cNvSpPr>
            <a:spLocks noChangeArrowheads="1"/>
          </p:cNvSpPr>
          <p:nvPr/>
        </p:nvSpPr>
        <p:spPr bwMode="auto">
          <a:xfrm>
            <a:off x="3352800" y="4672013"/>
            <a:ext cx="276225" cy="17621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7" name="Rectangle 30"/>
          <p:cNvSpPr>
            <a:spLocks noChangeArrowheads="1"/>
          </p:cNvSpPr>
          <p:nvPr/>
        </p:nvSpPr>
        <p:spPr bwMode="auto">
          <a:xfrm>
            <a:off x="3342766" y="4653508"/>
            <a:ext cx="288000" cy="21600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8" name="Rectangle 31"/>
          <p:cNvSpPr>
            <a:spLocks noChangeArrowheads="1"/>
          </p:cNvSpPr>
          <p:nvPr/>
        </p:nvSpPr>
        <p:spPr bwMode="auto">
          <a:xfrm>
            <a:off x="3415486" y="3223635"/>
            <a:ext cx="324000" cy="1800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de-DE"/>
          </a:p>
        </p:txBody>
      </p:sp>
      <p:sp>
        <p:nvSpPr>
          <p:cNvPr id="109" name="Line 28"/>
          <p:cNvSpPr>
            <a:spLocks noChangeShapeType="1"/>
          </p:cNvSpPr>
          <p:nvPr/>
        </p:nvSpPr>
        <p:spPr bwMode="auto">
          <a:xfrm flipV="1">
            <a:off x="2991914" y="4854574"/>
            <a:ext cx="277813" cy="3176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110" name="Line 27"/>
          <p:cNvSpPr>
            <a:spLocks noChangeShapeType="1"/>
          </p:cNvSpPr>
          <p:nvPr/>
        </p:nvSpPr>
        <p:spPr bwMode="auto">
          <a:xfrm flipV="1">
            <a:off x="2103329" y="3615316"/>
            <a:ext cx="190600" cy="293036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111" name="Line 26"/>
          <p:cNvSpPr>
            <a:spLocks noChangeShapeType="1"/>
          </p:cNvSpPr>
          <p:nvPr/>
        </p:nvSpPr>
        <p:spPr bwMode="auto">
          <a:xfrm>
            <a:off x="2135188" y="4329112"/>
            <a:ext cx="303212" cy="293687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112" name="Line 27"/>
          <p:cNvSpPr>
            <a:spLocks noChangeShapeType="1"/>
          </p:cNvSpPr>
          <p:nvPr/>
        </p:nvSpPr>
        <p:spPr bwMode="auto">
          <a:xfrm>
            <a:off x="2963992" y="3405342"/>
            <a:ext cx="313048" cy="383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5185600"/>
            <a:ext cx="8570912" cy="525401"/>
          </a:xfrm>
          <a:noFill/>
        </p:spPr>
        <p:txBody>
          <a:bodyPr/>
          <a:lstStyle/>
          <a:p>
            <a:r>
              <a:rPr lang="en-US" dirty="0" smtClean="0"/>
              <a:t>Network configuration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IP-network</a:t>
            </a:r>
          </a:p>
          <a:p>
            <a:pPr lvl="1">
              <a:defRPr/>
            </a:pPr>
            <a:r>
              <a:rPr lang="en-US" dirty="0" smtClean="0"/>
              <a:t>Core Switch, layer 3</a:t>
            </a:r>
          </a:p>
          <a:p>
            <a:pPr marL="814388" lvl="2"/>
            <a:r>
              <a:rPr lang="en-US" dirty="0" err="1" smtClean="0"/>
              <a:t>GigaBit</a:t>
            </a:r>
            <a:r>
              <a:rPr lang="en-US" dirty="0" smtClean="0"/>
              <a:t>-Ethernet</a:t>
            </a:r>
          </a:p>
          <a:p>
            <a:pPr marL="814388" lvl="2"/>
            <a:r>
              <a:rPr lang="en-US" dirty="0" smtClean="0"/>
              <a:t>IGMP router</a:t>
            </a:r>
          </a:p>
          <a:p>
            <a:pPr marL="814388" lvl="2"/>
            <a:r>
              <a:rPr lang="en-US" dirty="0" smtClean="0"/>
              <a:t>IGMP activated</a:t>
            </a:r>
          </a:p>
          <a:p>
            <a:pPr lvl="1">
              <a:defRPr/>
            </a:pPr>
            <a:r>
              <a:rPr lang="en-US" dirty="0" smtClean="0"/>
              <a:t>Access Switch, layer 2</a:t>
            </a:r>
          </a:p>
          <a:p>
            <a:pPr marL="814388" lvl="2"/>
            <a:r>
              <a:rPr lang="en-US" dirty="0" smtClean="0"/>
              <a:t>Fast-Ethernet is enough</a:t>
            </a:r>
          </a:p>
          <a:p>
            <a:pPr marL="814388" lvl="2"/>
            <a:r>
              <a:rPr lang="en-US" dirty="0" err="1" smtClean="0"/>
              <a:t>GbE</a:t>
            </a:r>
            <a:r>
              <a:rPr lang="en-US" dirty="0" smtClean="0"/>
              <a:t> Ports for access</a:t>
            </a:r>
          </a:p>
          <a:p>
            <a:pPr marL="814388" lvl="2"/>
            <a:r>
              <a:rPr lang="en-US" dirty="0" smtClean="0"/>
              <a:t>IGMP snooping activated</a:t>
            </a:r>
          </a:p>
          <a:p>
            <a:pPr lvl="1"/>
            <a:r>
              <a:rPr lang="en-US" dirty="0" smtClean="0"/>
              <a:t>Network connection between switches</a:t>
            </a:r>
          </a:p>
          <a:p>
            <a:pPr marL="814388" lvl="2"/>
            <a:r>
              <a:rPr lang="en-US" dirty="0" err="1" smtClean="0"/>
              <a:t>GigaBit</a:t>
            </a:r>
            <a:r>
              <a:rPr lang="en-US" dirty="0" smtClean="0"/>
              <a:t>-Ethernet</a:t>
            </a:r>
          </a:p>
          <a:p>
            <a:pPr marL="814388" lvl="2"/>
            <a:r>
              <a:rPr lang="en-US" dirty="0" err="1" smtClean="0"/>
              <a:t>Fibre</a:t>
            </a:r>
            <a:r>
              <a:rPr lang="en-US" dirty="0" smtClean="0"/>
              <a:t> connections</a:t>
            </a: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41675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41675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IP-addresses</a:t>
            </a:r>
          </a:p>
          <a:p>
            <a:pPr lvl="1"/>
            <a:r>
              <a:rPr lang="en-US" dirty="0" smtClean="0"/>
              <a:t>Each device need their own IP-address</a:t>
            </a:r>
          </a:p>
          <a:p>
            <a:pPr lvl="2"/>
            <a:r>
              <a:rPr lang="en-US" dirty="0" smtClean="0"/>
              <a:t>Addresses from the private range</a:t>
            </a:r>
          </a:p>
          <a:p>
            <a:pPr lvl="1"/>
            <a:r>
              <a:rPr lang="en-US" dirty="0" smtClean="0"/>
              <a:t>Manually configuration</a:t>
            </a:r>
          </a:p>
          <a:p>
            <a:pPr lvl="2"/>
            <a:r>
              <a:rPr lang="en-US" dirty="0" smtClean="0"/>
              <a:t>No DHCP-server</a:t>
            </a:r>
          </a:p>
          <a:p>
            <a:pPr lvl="2"/>
            <a:r>
              <a:rPr lang="en-US" dirty="0" smtClean="0"/>
              <a:t>Easier to find a device inside the network</a:t>
            </a:r>
          </a:p>
          <a:p>
            <a:pPr lvl="1"/>
            <a:r>
              <a:rPr lang="en-US" dirty="0" smtClean="0"/>
              <a:t>Each address is only one in the network</a:t>
            </a:r>
          </a:p>
          <a:p>
            <a:pPr lvl="2"/>
            <a:r>
              <a:rPr lang="en-US" dirty="0" smtClean="0"/>
              <a:t>Headend station and cassettes</a:t>
            </a:r>
          </a:p>
          <a:p>
            <a:pPr lvl="2"/>
            <a:r>
              <a:rPr lang="en-US" dirty="0" smtClean="0"/>
              <a:t>Switches / Routers</a:t>
            </a:r>
          </a:p>
          <a:p>
            <a:pPr lvl="2"/>
            <a:r>
              <a:rPr lang="en-US" dirty="0" smtClean="0"/>
              <a:t>CPE / STB</a:t>
            </a:r>
          </a:p>
          <a:p>
            <a:pPr lvl="1"/>
            <a:endParaRPr lang="en-US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1286" y="2955554"/>
            <a:ext cx="1733420" cy="307777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chemeClr val="bg1"/>
                </a:solidFill>
              </a:rPr>
              <a:t>192.168.0.1 … x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3735291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192.168.0.101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4333751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192.168.0.102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8053" y="4967205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192.168.0.103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39937" y="5603543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192.168.0.104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50622" y="5814240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192.168.0.105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676493" y="6043832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192.168.0.106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471514" y="5632464"/>
            <a:ext cx="1352550" cy="304800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chemeClr val="bg1"/>
                </a:solidFill>
              </a:rPr>
              <a:t>192.168.0.107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39354" y="4067206"/>
            <a:ext cx="1287943" cy="307777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chemeClr val="bg1"/>
                </a:solidFill>
              </a:rPr>
              <a:t>192.168.0.52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398943" y="2548100"/>
            <a:ext cx="1299666" cy="307777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chemeClr val="bg1"/>
                </a:solidFill>
              </a:rPr>
              <a:t>192.168.0.51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957495" y="4735395"/>
            <a:ext cx="1287943" cy="307777"/>
          </a:xfrm>
          <a:prstGeom prst="rect">
            <a:avLst/>
          </a:prstGeom>
          <a:solidFill>
            <a:srgbClr val="78006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chemeClr val="bg1"/>
                </a:solidFill>
              </a:rPr>
              <a:t>192.168.0.53</a:t>
            </a:r>
            <a:endParaRPr lang="en-US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41675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Multicast-addresses</a:t>
            </a:r>
          </a:p>
          <a:p>
            <a:pPr lvl="1">
              <a:defRPr/>
            </a:pPr>
            <a:r>
              <a:rPr lang="en-US" dirty="0" smtClean="0"/>
              <a:t>Each stream get their own Multicast-address</a:t>
            </a:r>
          </a:p>
          <a:p>
            <a:pPr lvl="1">
              <a:defRPr/>
            </a:pPr>
            <a:r>
              <a:rPr lang="en-US" dirty="0" smtClean="0"/>
              <a:t>Core switch have to handle all streams</a:t>
            </a:r>
          </a:p>
          <a:p>
            <a:pPr marL="814388" lvl="2">
              <a:defRPr/>
            </a:pPr>
            <a:r>
              <a:rPr lang="en-US" dirty="0" smtClean="0"/>
              <a:t>Must be able to handle the data rate</a:t>
            </a:r>
          </a:p>
          <a:p>
            <a:pPr marL="814388" lvl="2">
              <a:defRPr/>
            </a:pPr>
            <a:r>
              <a:rPr lang="en-US" dirty="0" smtClean="0"/>
              <a:t>May be second switch and 10 </a:t>
            </a:r>
            <a:r>
              <a:rPr lang="en-US" dirty="0" err="1" smtClean="0"/>
              <a:t>GbE</a:t>
            </a:r>
            <a:r>
              <a:rPr lang="en-US" dirty="0" smtClean="0"/>
              <a:t> interconnection</a:t>
            </a:r>
          </a:p>
          <a:p>
            <a:pPr marL="814388" lvl="2">
              <a:defRPr/>
            </a:pPr>
            <a:r>
              <a:rPr lang="en-US" dirty="0" smtClean="0"/>
              <a:t>IGMP router</a:t>
            </a:r>
          </a:p>
          <a:p>
            <a:pPr lvl="1">
              <a:defRPr/>
            </a:pPr>
            <a:r>
              <a:rPr lang="en-US" dirty="0" smtClean="0"/>
              <a:t>Access switches get only the streams which are requested from the CPE</a:t>
            </a:r>
          </a:p>
          <a:p>
            <a:pPr marL="814388" lvl="2">
              <a:defRPr/>
            </a:pPr>
            <a:r>
              <a:rPr lang="en-US" dirty="0" smtClean="0"/>
              <a:t>IGMP activated</a:t>
            </a:r>
          </a:p>
          <a:p>
            <a:pPr marL="814388" lvl="2">
              <a:defRPr/>
            </a:pPr>
            <a:r>
              <a:rPr lang="en-US" dirty="0" smtClean="0"/>
              <a:t>IGMP snooping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81028" y="2242977"/>
            <a:ext cx="894476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accent2"/>
                </a:solidFill>
              </a:rPr>
              <a:t>227.40.50.61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77352" y="2459806"/>
            <a:ext cx="894476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FF"/>
                </a:solidFill>
              </a:rPr>
              <a:t>227.40.50.62</a:t>
            </a:r>
            <a:endParaRPr lang="en-US" sz="1200" b="1" dirty="0">
              <a:solidFill>
                <a:srgbClr val="FF00FF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84176" y="2674007"/>
            <a:ext cx="894476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</a:rPr>
              <a:t>227.40.50.63</a:t>
            </a:r>
            <a:endParaRPr lang="en-US" sz="1200" b="1" dirty="0">
              <a:solidFill>
                <a:srgbClr val="0099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5041" y="4597968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FF"/>
                </a:solidFill>
              </a:rPr>
              <a:t>227.40.50.62</a:t>
            </a:r>
            <a:endParaRPr lang="en-US" sz="1200" b="1" dirty="0">
              <a:solidFill>
                <a:srgbClr val="FF00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14265" y="5282628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FF"/>
                </a:solidFill>
              </a:rPr>
              <a:t>227.40.50.62</a:t>
            </a:r>
            <a:endParaRPr lang="en-US" sz="1200" b="1" dirty="0">
              <a:solidFill>
                <a:srgbClr val="FF00FF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0951" y="3978529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accent2"/>
                </a:solidFill>
              </a:rPr>
              <a:t>227.40.50.61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32090" y="5850545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accent2"/>
                </a:solidFill>
              </a:rPr>
              <a:t>227.40.50.61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042027" y="6034791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accent2"/>
                </a:solidFill>
              </a:rPr>
              <a:t>227.40.50.61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909532" y="6238351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</a:rPr>
              <a:t>227.40.50.63</a:t>
            </a:r>
            <a:endParaRPr lang="en-US" sz="1200" b="1" dirty="0">
              <a:solidFill>
                <a:srgbClr val="0099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737496" y="5913080"/>
            <a:ext cx="894476" cy="18466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</a:rPr>
              <a:t>227.40.50.63</a:t>
            </a:r>
            <a:endParaRPr lang="en-US" sz="12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SPTS streaming</a:t>
            </a:r>
          </a:p>
          <a:p>
            <a:pPr lvl="1"/>
            <a:r>
              <a:rPr lang="en-US" dirty="0" smtClean="0"/>
              <a:t>At SPTS gets each program an own address</a:t>
            </a:r>
          </a:p>
          <a:p>
            <a:pPr lvl="1"/>
            <a:r>
              <a:rPr lang="en-US" dirty="0" smtClean="0"/>
              <a:t>All relevant data’s are regenerate for the program</a:t>
            </a:r>
          </a:p>
          <a:p>
            <a:pPr lvl="2"/>
            <a:r>
              <a:rPr lang="en-US" dirty="0" smtClean="0"/>
              <a:t>EIT, TDT, SDT</a:t>
            </a:r>
          </a:p>
          <a:p>
            <a:pPr lvl="1"/>
            <a:r>
              <a:rPr lang="en-US" dirty="0" smtClean="0"/>
              <a:t>Inside a network is streamed only the requested program</a:t>
            </a:r>
          </a:p>
          <a:p>
            <a:pPr lvl="2"/>
            <a:r>
              <a:rPr lang="en-US" dirty="0" smtClean="0"/>
              <a:t>Low network load</a:t>
            </a:r>
          </a:p>
          <a:p>
            <a:pPr lvl="2"/>
            <a:r>
              <a:rPr lang="en-US" dirty="0" smtClean="0"/>
              <a:t>Customer premises equipment (CPE) is simpler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9592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MPTS streaming</a:t>
            </a:r>
          </a:p>
          <a:p>
            <a:pPr lvl="1"/>
            <a:r>
              <a:rPr lang="en-US" dirty="0" smtClean="0"/>
              <a:t>MPTS gets the whole transport stream with one IP address</a:t>
            </a:r>
          </a:p>
          <a:p>
            <a:pPr lvl="1"/>
            <a:r>
              <a:rPr lang="en-US" dirty="0" smtClean="0"/>
              <a:t>TS contain one or more programs</a:t>
            </a:r>
          </a:p>
          <a:p>
            <a:pPr lvl="1"/>
            <a:r>
              <a:rPr lang="en-US" dirty="0" smtClean="0"/>
              <a:t>It isn’t usable for GSS IPTV solution</a:t>
            </a:r>
          </a:p>
          <a:p>
            <a:pPr lvl="1"/>
            <a:r>
              <a:rPr lang="en-US" dirty="0" smtClean="0"/>
              <a:t>MPTS is used between master and regional headends</a:t>
            </a:r>
          </a:p>
          <a:p>
            <a:pPr lvl="2"/>
            <a:r>
              <a:rPr lang="en-US" dirty="0" smtClean="0"/>
              <a:t>Advantage, all important data’s are created at the master HE once</a:t>
            </a:r>
          </a:p>
          <a:p>
            <a:pPr lvl="2"/>
            <a:r>
              <a:rPr lang="en-US" dirty="0" smtClean="0"/>
              <a:t> At the regional HE are </a:t>
            </a:r>
            <a:r>
              <a:rPr lang="en-US" dirty="0" err="1" smtClean="0"/>
              <a:t>transmodulate</a:t>
            </a:r>
            <a:r>
              <a:rPr lang="en-US" dirty="0" smtClean="0"/>
              <a:t> to</a:t>
            </a:r>
            <a:br>
              <a:rPr lang="en-US" dirty="0" smtClean="0"/>
            </a:br>
            <a:r>
              <a:rPr lang="en-US" dirty="0" smtClean="0"/>
              <a:t>DVB-C or DVB-T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727200"/>
            <a:ext cx="3959225" cy="223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Multidigital</a:t>
            </a:r>
            <a:r>
              <a:rPr lang="en-US" baseline="30000" dirty="0" smtClean="0"/>
              <a:t>®</a:t>
            </a:r>
            <a:r>
              <a:rPr lang="en-US" dirty="0" smtClean="0"/>
              <a:t> platform</a:t>
            </a:r>
          </a:p>
          <a:p>
            <a:pPr lvl="1"/>
            <a:r>
              <a:rPr lang="en-US" dirty="0" err="1" smtClean="0"/>
              <a:t>Multidigital</a:t>
            </a:r>
            <a:r>
              <a:rPr lang="en-US" baseline="30000" dirty="0" smtClean="0"/>
              <a:t>®</a:t>
            </a:r>
            <a:r>
              <a:rPr lang="en-US" dirty="0" smtClean="0"/>
              <a:t> platform is a modular platform for IPTV and cable headends with real time stream processing</a:t>
            </a:r>
          </a:p>
          <a:p>
            <a:pPr lvl="1"/>
            <a:r>
              <a:rPr lang="en-US" dirty="0" smtClean="0"/>
              <a:t>Rack unit can handle different kinds of cassettes: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DVB-S | DVB-C | DVB-T  IP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DVB-ASI  IP</a:t>
            </a:r>
          </a:p>
          <a:p>
            <a:pPr lvl="2"/>
            <a:r>
              <a:rPr lang="en-US" dirty="0" smtClean="0"/>
              <a:t>Analogue | HDMI  </a:t>
            </a:r>
            <a:r>
              <a:rPr lang="en-US" dirty="0" smtClean="0">
                <a:sym typeface="Wingdings" pitchFamily="2" charset="2"/>
              </a:rPr>
              <a:t> IP</a:t>
            </a:r>
            <a:endParaRPr lang="en-US" dirty="0" smtClean="0"/>
          </a:p>
          <a:p>
            <a:pPr lvl="2"/>
            <a:r>
              <a:rPr lang="en-US" dirty="0" smtClean="0"/>
              <a:t>IP </a:t>
            </a:r>
            <a:r>
              <a:rPr lang="en-US" dirty="0" smtClean="0">
                <a:sym typeface="Wingdings" pitchFamily="2" charset="2"/>
              </a:rPr>
              <a:t> DVB-C | DVB-T (QAM | COFDM)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IP  DVB-ASI</a:t>
            </a:r>
          </a:p>
          <a:p>
            <a:pPr lvl="1"/>
            <a:r>
              <a:rPr lang="en-US" dirty="0" smtClean="0"/>
              <a:t>Designed for:</a:t>
            </a:r>
          </a:p>
          <a:p>
            <a:pPr lvl="2"/>
            <a:r>
              <a:rPr lang="en-US" dirty="0" smtClean="0"/>
              <a:t>Cable headends</a:t>
            </a:r>
          </a:p>
          <a:p>
            <a:pPr lvl="2"/>
            <a:r>
              <a:rPr lang="en-US" dirty="0" smtClean="0"/>
              <a:t>IPTV headends</a:t>
            </a:r>
          </a:p>
          <a:p>
            <a:pPr lvl="2"/>
            <a:r>
              <a:rPr lang="en-US" dirty="0" smtClean="0"/>
              <a:t>IP networks</a:t>
            </a:r>
          </a:p>
          <a:p>
            <a:pPr lvl="1"/>
            <a:r>
              <a:rPr lang="en-US" dirty="0" smtClean="0"/>
              <a:t>MPEG-2 and MPEG-4 with SD and HD</a:t>
            </a:r>
          </a:p>
        </p:txBody>
      </p:sp>
      <p:pic>
        <p:nvPicPr>
          <p:cNvPr id="13" name="Picture 1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727200"/>
            <a:ext cx="3224212" cy="28797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7338" y="5326063"/>
            <a:ext cx="3957637" cy="541337"/>
            <a:chOff x="181" y="3281"/>
            <a:chExt cx="2493" cy="341"/>
          </a:xfrm>
        </p:grpSpPr>
        <p:pic>
          <p:nvPicPr>
            <p:cNvPr id="15" name="Picture 6" descr="CE 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0" y="3281"/>
              <a:ext cx="3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" descr="GSM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0" y="3281"/>
              <a:ext cx="34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Klasse A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1" y="3281"/>
              <a:ext cx="342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SN 60 dB 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3" y="3281"/>
              <a:ext cx="35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91" y="3281"/>
              <a:ext cx="383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63752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80065" y="851105"/>
            <a:ext cx="857091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GSS IPTV solution</a:t>
            </a:r>
            <a:endParaRPr kumimoji="0" lang="en-US" sz="4000" b="1" i="0" u="none" strike="noStrike" kern="0" cap="none" spc="0" normalizeH="0" baseline="3000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Relationship of attenuation</a:t>
            </a:r>
          </a:p>
          <a:p>
            <a:pPr lvl="1"/>
            <a:r>
              <a:rPr lang="en-US" b="1" dirty="0">
                <a:solidFill>
                  <a:srgbClr val="FF3300"/>
                </a:solidFill>
              </a:rPr>
              <a:t>Loop-through </a:t>
            </a:r>
            <a:r>
              <a:rPr lang="en-US" b="1" dirty="0" smtClean="0">
                <a:solidFill>
                  <a:srgbClr val="FF3300"/>
                </a:solidFill>
              </a:rPr>
              <a:t>loss</a:t>
            </a:r>
          </a:p>
          <a:p>
            <a:pPr lvl="2"/>
            <a:r>
              <a:rPr lang="en-US" dirty="0" smtClean="0"/>
              <a:t>Attenuation between IN and OUT</a:t>
            </a:r>
          </a:p>
          <a:p>
            <a:pPr lvl="2"/>
            <a:endParaRPr lang="en-US" dirty="0"/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Tap </a:t>
            </a:r>
            <a:r>
              <a:rPr lang="en-US" b="1" dirty="0" smtClean="0">
                <a:solidFill>
                  <a:schemeClr val="accent2"/>
                </a:solidFill>
              </a:rPr>
              <a:t>loss / Split loss</a:t>
            </a:r>
            <a:endParaRPr lang="en-US" b="1" dirty="0">
              <a:solidFill>
                <a:schemeClr val="accent2"/>
              </a:solidFill>
            </a:endParaRPr>
          </a:p>
          <a:p>
            <a:pPr lvl="2"/>
            <a:r>
              <a:rPr lang="en-US" dirty="0"/>
              <a:t>Attenuation between IN and TAP</a:t>
            </a:r>
          </a:p>
          <a:p>
            <a:pPr lvl="2"/>
            <a:endParaRPr lang="en-US" dirty="0"/>
          </a:p>
          <a:p>
            <a:pPr lvl="1"/>
            <a:r>
              <a:rPr lang="en-US" b="1" dirty="0" smtClean="0">
                <a:solidFill>
                  <a:srgbClr val="FF66CC"/>
                </a:solidFill>
              </a:rPr>
              <a:t>Directional loss (only taps)</a:t>
            </a:r>
            <a:endParaRPr lang="en-US" b="1" dirty="0">
              <a:solidFill>
                <a:srgbClr val="FF66CC"/>
              </a:solidFill>
            </a:endParaRPr>
          </a:p>
          <a:p>
            <a:pPr lvl="2"/>
            <a:r>
              <a:rPr lang="en-US" dirty="0"/>
              <a:t>Attenuation between OUT and TAP</a:t>
            </a:r>
          </a:p>
          <a:p>
            <a:pPr lvl="2"/>
            <a:endParaRPr lang="en-US" dirty="0"/>
          </a:p>
          <a:p>
            <a:pPr lvl="1"/>
            <a:r>
              <a:rPr lang="en-US" b="1" dirty="0">
                <a:solidFill>
                  <a:srgbClr val="663300"/>
                </a:solidFill>
              </a:rPr>
              <a:t>Isolation</a:t>
            </a:r>
          </a:p>
          <a:p>
            <a:pPr lvl="2"/>
            <a:r>
              <a:rPr lang="en-US" dirty="0"/>
              <a:t>Attenuation between the TAP‘s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727200"/>
            <a:ext cx="1266825" cy="904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338" y="3040063"/>
            <a:ext cx="1266825" cy="1266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6338" y="1727200"/>
            <a:ext cx="1266825" cy="723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338" y="4656138"/>
            <a:ext cx="1266825" cy="1533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" y="4656138"/>
            <a:ext cx="733425" cy="1533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" y="3040063"/>
            <a:ext cx="1266825" cy="1266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GSS IPTV advantages</a:t>
            </a:r>
          </a:p>
          <a:p>
            <a:pPr lvl="1"/>
            <a:r>
              <a:rPr lang="en-US" dirty="0" smtClean="0"/>
              <a:t>Quality and service through „Made in Germany“</a:t>
            </a:r>
          </a:p>
          <a:p>
            <a:pPr lvl="1"/>
            <a:r>
              <a:rPr lang="en-US" dirty="0" smtClean="0"/>
              <a:t>At each network point are available all IPTV content</a:t>
            </a:r>
          </a:p>
          <a:p>
            <a:pPr lvl="1"/>
            <a:r>
              <a:rPr lang="en-US" dirty="0" smtClean="0"/>
              <a:t>Reduce </a:t>
            </a:r>
            <a:r>
              <a:rPr lang="en-US" dirty="0" err="1" smtClean="0"/>
              <a:t>Opex</a:t>
            </a:r>
            <a:r>
              <a:rPr lang="en-US" dirty="0" smtClean="0"/>
              <a:t> and </a:t>
            </a:r>
            <a:r>
              <a:rPr lang="en-US" dirty="0" err="1" smtClean="0"/>
              <a:t>Capex</a:t>
            </a:r>
            <a:r>
              <a:rPr lang="en-US" dirty="0" smtClean="0"/>
              <a:t>, because only one infrastructure</a:t>
            </a:r>
          </a:p>
          <a:p>
            <a:pPr lvl="1"/>
            <a:r>
              <a:rPr lang="en-US" dirty="0" smtClean="0"/>
              <a:t>Modular structure</a:t>
            </a:r>
          </a:p>
          <a:p>
            <a:pPr lvl="2"/>
            <a:r>
              <a:rPr lang="en-US" dirty="0" smtClean="0"/>
              <a:t>Depending on requirements, customizable and extensible</a:t>
            </a:r>
          </a:p>
          <a:p>
            <a:pPr lvl="2"/>
            <a:r>
              <a:rPr lang="en-US" dirty="0" smtClean="0"/>
              <a:t>Scalability up to nearly numbers of users and content</a:t>
            </a:r>
          </a:p>
          <a:p>
            <a:pPr lvl="1"/>
            <a:r>
              <a:rPr lang="en-US" dirty="0" smtClean="0"/>
              <a:t>Future proof</a:t>
            </a:r>
          </a:p>
          <a:p>
            <a:pPr lvl="1"/>
            <a:r>
              <a:rPr lang="en-US" dirty="0" smtClean="0"/>
              <a:t>Easy and efficient administration</a:t>
            </a:r>
          </a:p>
          <a:p>
            <a:pPr lvl="1"/>
            <a:r>
              <a:rPr lang="en-US" dirty="0" smtClean="0"/>
              <a:t>IPTV-headend is the starting point</a:t>
            </a:r>
          </a:p>
          <a:p>
            <a:pPr lvl="2"/>
            <a:r>
              <a:rPr lang="en-US" dirty="0" smtClean="0"/>
              <a:t>Distribution up to HDTV, 3D, </a:t>
            </a:r>
            <a:r>
              <a:rPr lang="en-US" dirty="0" err="1" smtClean="0"/>
              <a:t>4k</a:t>
            </a:r>
            <a:r>
              <a:rPr lang="en-US" dirty="0" smtClean="0"/>
              <a:t>, Ultra HDTV</a:t>
            </a:r>
          </a:p>
          <a:p>
            <a:pPr lvl="2"/>
            <a:r>
              <a:rPr lang="en-US" dirty="0" smtClean="0"/>
              <a:t>Constant high quality</a:t>
            </a:r>
          </a:p>
          <a:p>
            <a:pPr lvl="2"/>
            <a:r>
              <a:rPr lang="en-US" dirty="0" smtClean="0"/>
              <a:t>Designed for smooth 24/7 operating</a:t>
            </a:r>
          </a:p>
          <a:p>
            <a:pPr lvl="1"/>
            <a:r>
              <a:rPr lang="en-US" dirty="0" smtClean="0"/>
              <a:t>Numerous application-ranges</a:t>
            </a:r>
          </a:p>
          <a:p>
            <a:pPr lvl="3"/>
            <a:r>
              <a:rPr lang="en-US" dirty="0" smtClean="0"/>
              <a:t>Home TV systems</a:t>
            </a:r>
          </a:p>
          <a:p>
            <a:pPr lvl="3"/>
            <a:r>
              <a:rPr lang="en-US" dirty="0" smtClean="0"/>
              <a:t>Campus TV systems</a:t>
            </a:r>
          </a:p>
          <a:p>
            <a:pPr lvl="3"/>
            <a:r>
              <a:rPr lang="en-US" dirty="0" smtClean="0"/>
              <a:t>Live TV or Pay-TV systems</a:t>
            </a:r>
          </a:p>
          <a:p>
            <a:pPr lvl="3"/>
            <a:r>
              <a:rPr lang="en-US" dirty="0" smtClean="0"/>
              <a:t>etc.</a:t>
            </a:r>
          </a:p>
          <a:p>
            <a:pPr lvl="1"/>
            <a:endParaRPr lang="en-US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00" y="1728000"/>
            <a:ext cx="357025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Multimedia- and Middleware-Server for IPTV</a:t>
            </a:r>
          </a:p>
          <a:p>
            <a:pPr lvl="1"/>
            <a:r>
              <a:rPr lang="en-US" dirty="0" smtClean="0"/>
              <a:t>IP-devices need a middleware</a:t>
            </a:r>
          </a:p>
          <a:p>
            <a:pPr lvl="2"/>
            <a:r>
              <a:rPr lang="en-US" dirty="0" smtClean="0"/>
              <a:t>STB’s, Smart-TV’s</a:t>
            </a:r>
          </a:p>
          <a:p>
            <a:pPr lvl="1"/>
            <a:r>
              <a:rPr lang="en-US" dirty="0" smtClean="0"/>
              <a:t>Multimedia-server fits seamlessly into the headend</a:t>
            </a:r>
          </a:p>
          <a:p>
            <a:pPr lvl="2"/>
            <a:r>
              <a:rPr lang="en-US" dirty="0" smtClean="0"/>
              <a:t>Record and Play functions</a:t>
            </a:r>
          </a:p>
          <a:p>
            <a:pPr lvl="2"/>
            <a:r>
              <a:rPr lang="en-US" dirty="0" smtClean="0"/>
              <a:t>Receiving and streaming multicast streams</a:t>
            </a:r>
          </a:p>
          <a:p>
            <a:pPr lvl="2"/>
            <a:r>
              <a:rPr lang="en-US" dirty="0" smtClean="0"/>
              <a:t>Scheduler</a:t>
            </a:r>
          </a:p>
          <a:p>
            <a:pPr lvl="2"/>
            <a:r>
              <a:rPr lang="en-US" dirty="0" smtClean="0"/>
              <a:t>Time-shift</a:t>
            </a:r>
          </a:p>
          <a:p>
            <a:pPr lvl="1"/>
            <a:r>
              <a:rPr lang="en-US" dirty="0" smtClean="0"/>
              <a:t>Middleware-server for IP services</a:t>
            </a:r>
          </a:p>
          <a:p>
            <a:pPr lvl="2"/>
            <a:r>
              <a:rPr lang="en-US" dirty="0" smtClean="0"/>
              <a:t>IP-device management</a:t>
            </a:r>
          </a:p>
          <a:p>
            <a:pPr lvl="2"/>
            <a:r>
              <a:rPr lang="en-US" dirty="0" smtClean="0"/>
              <a:t>Guests welcome</a:t>
            </a:r>
          </a:p>
          <a:p>
            <a:pPr lvl="2"/>
            <a:r>
              <a:rPr lang="en-US" dirty="0" smtClean="0"/>
              <a:t>Guests and hotel information</a:t>
            </a:r>
          </a:p>
          <a:p>
            <a:pPr lvl="2"/>
            <a:r>
              <a:rPr lang="en-US" dirty="0" smtClean="0"/>
              <a:t>Language in the menu system</a:t>
            </a:r>
          </a:p>
          <a:p>
            <a:pPr lvl="2"/>
            <a:r>
              <a:rPr lang="en-US" dirty="0" smtClean="0"/>
              <a:t>Program list management</a:t>
            </a:r>
          </a:p>
          <a:p>
            <a:pPr lvl="2"/>
            <a:r>
              <a:rPr lang="en-US" dirty="0" err="1" smtClean="0"/>
              <a:t>VoD</a:t>
            </a:r>
            <a:r>
              <a:rPr lang="en-US" dirty="0" smtClean="0"/>
              <a:t>, </a:t>
            </a:r>
            <a:r>
              <a:rPr lang="en-US" dirty="0" err="1" smtClean="0"/>
              <a:t>AoD</a:t>
            </a:r>
            <a:r>
              <a:rPr lang="en-US" dirty="0" smtClean="0"/>
              <a:t>, Pay-TV</a:t>
            </a:r>
          </a:p>
          <a:p>
            <a:pPr lvl="2"/>
            <a:r>
              <a:rPr lang="en-US" dirty="0" smtClean="0"/>
              <a:t>EPG</a:t>
            </a:r>
          </a:p>
          <a:p>
            <a:pPr lvl="2"/>
            <a:r>
              <a:rPr lang="en-US" dirty="0" smtClean="0"/>
              <a:t>PMS connectivity</a:t>
            </a:r>
            <a:br>
              <a:rPr lang="en-US" dirty="0" smtClean="0"/>
            </a:br>
            <a:r>
              <a:rPr lang="en-US" dirty="0" smtClean="0"/>
              <a:t>etc.</a:t>
            </a:r>
          </a:p>
        </p:txBody>
      </p:sp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727200"/>
            <a:ext cx="3959225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8258" y="5679472"/>
            <a:ext cx="5240513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748D9A"/>
                </a:solidFill>
                <a:latin typeface="Comic Sans MS" pitchFamily="66" charset="0"/>
              </a:rPr>
              <a:t>IPTV  Competence of our own development</a:t>
            </a:r>
          </a:p>
          <a:p>
            <a:r>
              <a:rPr lang="en-US" sz="1400" b="1" dirty="0" smtClean="0">
                <a:solidFill>
                  <a:srgbClr val="748D9A"/>
                </a:solidFill>
                <a:latin typeface="Comic Sans MS" pitchFamily="66" charset="0"/>
              </a:rPr>
              <a:t>IPTV  Innovations implemented easily</a:t>
            </a:r>
          </a:p>
          <a:p>
            <a:r>
              <a:rPr lang="en-US" sz="1400" b="1" dirty="0" smtClean="0">
                <a:solidFill>
                  <a:srgbClr val="748D9A"/>
                </a:solidFill>
                <a:latin typeface="Comic Sans MS" pitchFamily="66" charset="0"/>
              </a:rPr>
              <a:t>IPTV  Leading through experience</a:t>
            </a:r>
          </a:p>
          <a:p>
            <a:r>
              <a:rPr lang="en-US" sz="1400" b="1" dirty="0" smtClean="0">
                <a:solidFill>
                  <a:srgbClr val="748D9A"/>
                </a:solidFill>
                <a:latin typeface="Comic Sans MS" pitchFamily="66" charset="0"/>
              </a:rPr>
              <a:t>IPTV  Made in Nuremberg</a:t>
            </a:r>
            <a:endParaRPr lang="en-US" sz="1400" b="1" dirty="0">
              <a:solidFill>
                <a:srgbClr val="748D9A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Multimedia-Server </a:t>
            </a:r>
            <a:br>
              <a:rPr lang="en-US" dirty="0" smtClean="0"/>
            </a:br>
            <a:r>
              <a:rPr lang="en-US" dirty="0" smtClean="0"/>
              <a:t>Applications for network operators</a:t>
            </a:r>
          </a:p>
          <a:p>
            <a:pPr lvl="1"/>
            <a:r>
              <a:rPr lang="en-US" dirty="0" smtClean="0"/>
              <a:t>Record- and streaming-server</a:t>
            </a:r>
          </a:p>
          <a:p>
            <a:pPr lvl="1"/>
            <a:r>
              <a:rPr lang="en-US" dirty="0" smtClean="0"/>
              <a:t>2 x </a:t>
            </a:r>
            <a:r>
              <a:rPr lang="en-US" dirty="0" err="1" smtClean="0"/>
              <a:t>GbE</a:t>
            </a:r>
            <a:r>
              <a:rPr lang="en-US" dirty="0" smtClean="0"/>
              <a:t> interfaces</a:t>
            </a:r>
          </a:p>
          <a:p>
            <a:pPr lvl="2"/>
            <a:r>
              <a:rPr lang="en-US" dirty="0" smtClean="0"/>
              <a:t>One for record</a:t>
            </a:r>
          </a:p>
          <a:p>
            <a:pPr lvl="2"/>
            <a:r>
              <a:rPr lang="en-US" dirty="0" smtClean="0"/>
              <a:t>Second for streaming</a:t>
            </a:r>
          </a:p>
          <a:p>
            <a:pPr lvl="1"/>
            <a:r>
              <a:rPr lang="en-US" dirty="0" smtClean="0"/>
              <a:t>Performance up to 16 SD- or 16 HD-streams simultaneous</a:t>
            </a:r>
          </a:p>
          <a:p>
            <a:pPr lvl="2"/>
            <a:r>
              <a:rPr lang="en-US" dirty="0" smtClean="0"/>
              <a:t>Recording and streaming parallel </a:t>
            </a:r>
          </a:p>
          <a:p>
            <a:pPr lvl="1"/>
            <a:r>
              <a:rPr lang="en-US" dirty="0" smtClean="0"/>
              <a:t>Scheduler for creating own TV program</a:t>
            </a:r>
          </a:p>
          <a:p>
            <a:pPr lvl="2"/>
            <a:r>
              <a:rPr lang="en-US" dirty="0" smtClean="0"/>
              <a:t>GSS cassettes convert the IP stream in DVB-T (COFDM) or DVB-C (QAM) signal</a:t>
            </a:r>
          </a:p>
          <a:p>
            <a:pPr lvl="1"/>
            <a:r>
              <a:rPr lang="en-US" dirty="0" smtClean="0"/>
              <a:t>Easy content change</a:t>
            </a:r>
          </a:p>
          <a:p>
            <a:pPr lvl="2"/>
            <a:r>
              <a:rPr lang="en-US" dirty="0" smtClean="0"/>
              <a:t>HDD extension carrier for two disks</a:t>
            </a:r>
          </a:p>
          <a:p>
            <a:pPr lvl="1"/>
            <a:r>
              <a:rPr lang="en-US" dirty="0" smtClean="0"/>
              <a:t>Remote control with different protocols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727200"/>
            <a:ext cx="3271837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Multimedia-Server example</a:t>
            </a:r>
          </a:p>
          <a:p>
            <a:pPr lvl="1"/>
            <a:r>
              <a:rPr lang="en-US" dirty="0" smtClean="0"/>
              <a:t>Receiving and converting in IP</a:t>
            </a:r>
          </a:p>
          <a:p>
            <a:pPr lvl="2"/>
            <a:r>
              <a:rPr lang="en-US" dirty="0" smtClean="0"/>
              <a:t>TV-streams are recorded should be convert to IP</a:t>
            </a:r>
          </a:p>
          <a:p>
            <a:pPr lvl="1"/>
            <a:r>
              <a:rPr lang="en-US" dirty="0" smtClean="0"/>
              <a:t>Continuously storing the streams</a:t>
            </a:r>
          </a:p>
          <a:p>
            <a:pPr lvl="1"/>
            <a:r>
              <a:rPr lang="en-US" dirty="0" smtClean="0"/>
              <a:t>Time-shift from streams</a:t>
            </a:r>
          </a:p>
          <a:p>
            <a:pPr lvl="2"/>
            <a:r>
              <a:rPr lang="en-US" dirty="0" err="1" smtClean="0"/>
              <a:t>Streming</a:t>
            </a:r>
            <a:r>
              <a:rPr lang="en-US" dirty="0" smtClean="0"/>
              <a:t> via IP</a:t>
            </a:r>
          </a:p>
          <a:p>
            <a:pPr lvl="1"/>
            <a:r>
              <a:rPr lang="en-US" dirty="0" smtClean="0"/>
              <a:t>Converting streams to RF</a:t>
            </a:r>
          </a:p>
          <a:p>
            <a:pPr lvl="2"/>
            <a:r>
              <a:rPr lang="en-US" dirty="0" smtClean="0"/>
              <a:t>QAM (DVB-C)</a:t>
            </a:r>
          </a:p>
          <a:p>
            <a:pPr lvl="2"/>
            <a:r>
              <a:rPr lang="en-US" dirty="0" smtClean="0"/>
              <a:t>COFDM (DVB-T)</a:t>
            </a:r>
          </a:p>
          <a:p>
            <a:pPr lvl="1"/>
            <a:r>
              <a:rPr lang="en-US" dirty="0" smtClean="0"/>
              <a:t>Up to 16 simultaneous independent multicast streams</a:t>
            </a:r>
          </a:p>
          <a:p>
            <a:pPr lvl="1"/>
            <a:r>
              <a:rPr lang="en-US" dirty="0" smtClean="0"/>
              <a:t>Remote configuration via SSH / Telnet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88" y="1368425"/>
            <a:ext cx="1108075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025" y="2830513"/>
            <a:ext cx="22018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9825" y="2828925"/>
            <a:ext cx="12588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0"/>
          <p:cNvGrpSpPr>
            <a:grpSpLocks/>
          </p:cNvGrpSpPr>
          <p:nvPr/>
        </p:nvGrpSpPr>
        <p:grpSpPr bwMode="auto">
          <a:xfrm>
            <a:off x="1025525" y="5133975"/>
            <a:ext cx="2879725" cy="1260475"/>
            <a:chOff x="1025378" y="5134708"/>
            <a:chExt cx="2880000" cy="1260000"/>
          </a:xfrm>
        </p:grpSpPr>
        <p:pic>
          <p:nvPicPr>
            <p:cNvPr id="18447" name="Picture 3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378" y="5134708"/>
              <a:ext cx="2880000" cy="1260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8448" name="Textfeld 9"/>
            <p:cNvSpPr txBox="1">
              <a:spLocks noChangeArrowheads="1"/>
            </p:cNvSpPr>
            <p:nvPr/>
          </p:nvSpPr>
          <p:spPr bwMode="auto">
            <a:xfrm>
              <a:off x="1826471" y="5533876"/>
              <a:ext cx="12778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smtClean="0">
                  <a:latin typeface="Comic Sans MS" pitchFamily="66" charset="0"/>
                </a:rPr>
                <a:t>CATV</a:t>
              </a:r>
              <a:endParaRPr lang="en-US" sz="2400" b="1">
                <a:latin typeface="Comic Sans MS" pitchFamily="66" charset="0"/>
              </a:endParaRPr>
            </a:p>
          </p:txBody>
        </p:sp>
      </p:grpSp>
      <p:cxnSp>
        <p:nvCxnSpPr>
          <p:cNvPr id="18439" name="Gerade Verbindung mit Pfeil 12"/>
          <p:cNvCxnSpPr>
            <a:cxnSpLocks noChangeShapeType="1"/>
          </p:cNvCxnSpPr>
          <p:nvPr/>
        </p:nvCxnSpPr>
        <p:spPr bwMode="auto">
          <a:xfrm rot="5400000">
            <a:off x="1050925" y="2119313"/>
            <a:ext cx="704850" cy="381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440" name="Textfeld 15"/>
          <p:cNvSpPr txBox="1">
            <a:spLocks noChangeArrowheads="1"/>
          </p:cNvSpPr>
          <p:nvPr/>
        </p:nvSpPr>
        <p:spPr bwMode="auto">
          <a:xfrm>
            <a:off x="773113" y="2005013"/>
            <a:ext cx="69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latin typeface="Comic Sans MS" pitchFamily="66" charset="0"/>
              </a:rPr>
              <a:t>HF</a:t>
            </a:r>
            <a:endParaRPr lang="en-US" b="1">
              <a:latin typeface="Comic Sans MS" pitchFamily="66" charset="0"/>
            </a:endParaRPr>
          </a:p>
        </p:txBody>
      </p:sp>
      <p:cxnSp>
        <p:nvCxnSpPr>
          <p:cNvPr id="18441" name="Gerade Verbindung mit Pfeil 18"/>
          <p:cNvCxnSpPr>
            <a:cxnSpLocks noChangeShapeType="1"/>
          </p:cNvCxnSpPr>
          <p:nvPr/>
        </p:nvCxnSpPr>
        <p:spPr bwMode="auto">
          <a:xfrm rot="16200000" flipH="1">
            <a:off x="1161256" y="4864895"/>
            <a:ext cx="784225" cy="4810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442" name="Textfeld 23"/>
          <p:cNvSpPr txBox="1">
            <a:spLocks noChangeArrowheads="1"/>
          </p:cNvSpPr>
          <p:nvPr/>
        </p:nvSpPr>
        <p:spPr bwMode="auto">
          <a:xfrm>
            <a:off x="914400" y="4852988"/>
            <a:ext cx="69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latin typeface="Comic Sans MS" pitchFamily="66" charset="0"/>
              </a:rPr>
              <a:t>HF</a:t>
            </a:r>
            <a:endParaRPr lang="en-US" b="1">
              <a:latin typeface="Comic Sans MS" pitchFamily="66" charset="0"/>
            </a:endParaRPr>
          </a:p>
        </p:txBody>
      </p:sp>
      <p:cxnSp>
        <p:nvCxnSpPr>
          <p:cNvPr id="18443" name="Gerade Verbindung mit Pfeil 25"/>
          <p:cNvCxnSpPr>
            <a:cxnSpLocks noChangeShapeType="1"/>
          </p:cNvCxnSpPr>
          <p:nvPr/>
        </p:nvCxnSpPr>
        <p:spPr bwMode="auto">
          <a:xfrm>
            <a:off x="3540125" y="-422275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 type="arrow" w="med" len="med"/>
            <a:tailEnd type="arrow" w="med" len="med"/>
          </a:ln>
        </p:spPr>
      </p:cxnSp>
      <p:cxnSp>
        <p:nvCxnSpPr>
          <p:cNvPr id="18444" name="Gerade Verbindung mit Pfeil 30"/>
          <p:cNvCxnSpPr>
            <a:cxnSpLocks noChangeShapeType="1"/>
          </p:cNvCxnSpPr>
          <p:nvPr/>
        </p:nvCxnSpPr>
        <p:spPr bwMode="auto">
          <a:xfrm>
            <a:off x="2662238" y="3390900"/>
            <a:ext cx="866775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445" name="Textfeld 38"/>
          <p:cNvSpPr txBox="1">
            <a:spLocks noChangeArrowheads="1"/>
          </p:cNvSpPr>
          <p:nvPr/>
        </p:nvSpPr>
        <p:spPr bwMode="auto">
          <a:xfrm>
            <a:off x="2873375" y="3435350"/>
            <a:ext cx="949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latin typeface="Comic Sans MS" pitchFamily="66" charset="0"/>
              </a:rPr>
              <a:t>IP</a:t>
            </a:r>
            <a:endParaRPr lang="en-US" b="1">
              <a:latin typeface="Comic Sans MS" pitchFamily="66" charset="0"/>
            </a:endParaRPr>
          </a:p>
        </p:txBody>
      </p:sp>
      <p:cxnSp>
        <p:nvCxnSpPr>
          <p:cNvPr id="18446" name="Gerade Verbindung mit Pfeil 26"/>
          <p:cNvCxnSpPr>
            <a:cxnSpLocks noChangeShapeType="1"/>
          </p:cNvCxnSpPr>
          <p:nvPr/>
        </p:nvCxnSpPr>
        <p:spPr bwMode="auto">
          <a:xfrm flipH="1">
            <a:off x="2662238" y="3867150"/>
            <a:ext cx="866775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Middleware-Server for IPTV</a:t>
            </a:r>
          </a:p>
          <a:p>
            <a:pPr lvl="1"/>
            <a:r>
              <a:rPr lang="en-US" dirty="0" smtClean="0"/>
              <a:t>Headend as content deliver with IP streams</a:t>
            </a:r>
          </a:p>
          <a:p>
            <a:pPr lvl="1"/>
            <a:r>
              <a:rPr lang="en-US" dirty="0" smtClean="0"/>
              <a:t>Infrastructures:</a:t>
            </a:r>
          </a:p>
          <a:p>
            <a:pPr lvl="2"/>
            <a:r>
              <a:rPr lang="en-US" dirty="0" smtClean="0"/>
              <a:t>Ethernet, Telephone via </a:t>
            </a:r>
            <a:r>
              <a:rPr lang="en-US" dirty="0" err="1" smtClean="0"/>
              <a:t>xDSL</a:t>
            </a:r>
            <a:r>
              <a:rPr lang="en-US" dirty="0" smtClean="0"/>
              <a:t>, </a:t>
            </a:r>
            <a:r>
              <a:rPr lang="en-US" dirty="0" err="1" smtClean="0"/>
              <a:t>EoC</a:t>
            </a:r>
            <a:endParaRPr lang="en-US" dirty="0" smtClean="0"/>
          </a:p>
          <a:p>
            <a:pPr lvl="1"/>
            <a:r>
              <a:rPr lang="en-US" dirty="0" smtClean="0"/>
              <a:t>Different services over one network</a:t>
            </a:r>
          </a:p>
          <a:p>
            <a:pPr lvl="2"/>
            <a:r>
              <a:rPr lang="en-US" dirty="0" smtClean="0"/>
              <a:t>IPTV</a:t>
            </a:r>
          </a:p>
          <a:p>
            <a:pPr lvl="2"/>
            <a:r>
              <a:rPr lang="en-US" dirty="0" smtClean="0"/>
              <a:t>Internet</a:t>
            </a:r>
          </a:p>
          <a:p>
            <a:pPr lvl="2"/>
            <a:r>
              <a:rPr lang="en-US" dirty="0" smtClean="0"/>
              <a:t>VoIP</a:t>
            </a:r>
          </a:p>
          <a:p>
            <a:pPr lvl="1"/>
            <a:r>
              <a:rPr lang="en-US" dirty="0" smtClean="0"/>
              <a:t>More applications inside one network</a:t>
            </a:r>
          </a:p>
          <a:p>
            <a:pPr lvl="2"/>
            <a:r>
              <a:rPr lang="en-US" dirty="0" smtClean="0"/>
              <a:t>TV / E-Mail / Telephone</a:t>
            </a:r>
          </a:p>
          <a:p>
            <a:pPr lvl="2"/>
            <a:r>
              <a:rPr lang="en-US" dirty="0" err="1" smtClean="0"/>
              <a:t>VoD</a:t>
            </a:r>
            <a:r>
              <a:rPr lang="en-US" dirty="0" smtClean="0"/>
              <a:t> / </a:t>
            </a:r>
            <a:r>
              <a:rPr lang="en-US" dirty="0" err="1" smtClean="0"/>
              <a:t>AoD</a:t>
            </a:r>
            <a:r>
              <a:rPr lang="en-US" dirty="0" smtClean="0"/>
              <a:t> PVR / NPVR, …</a:t>
            </a:r>
          </a:p>
          <a:p>
            <a:pPr lvl="2"/>
            <a:r>
              <a:rPr lang="en-US" dirty="0" smtClean="0"/>
              <a:t>CMS interface</a:t>
            </a:r>
          </a:p>
          <a:p>
            <a:pPr lvl="3"/>
            <a:r>
              <a:rPr lang="en-US" dirty="0" smtClean="0"/>
              <a:t>Channel-lists</a:t>
            </a:r>
          </a:p>
          <a:p>
            <a:pPr lvl="3"/>
            <a:r>
              <a:rPr lang="en-US" dirty="0" smtClean="0"/>
              <a:t>EPG</a:t>
            </a:r>
          </a:p>
          <a:p>
            <a:pPr lvl="3"/>
            <a:r>
              <a:rPr lang="en-US" dirty="0" smtClean="0"/>
              <a:t>Room / Guest / Welcome</a:t>
            </a:r>
          </a:p>
          <a:p>
            <a:pPr lvl="3"/>
            <a:r>
              <a:rPr lang="en-US" dirty="0" smtClean="0"/>
              <a:t>Supports many applications</a:t>
            </a:r>
          </a:p>
          <a:p>
            <a:pPr lvl="2"/>
            <a:r>
              <a:rPr lang="en-US" dirty="0" smtClean="0"/>
              <a:t>TV interface for remote configuration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8000" y="1728000"/>
            <a:ext cx="4680000" cy="34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5738" y="5185600"/>
            <a:ext cx="8570912" cy="525401"/>
          </a:xfrm>
          <a:noFill/>
        </p:spPr>
        <p:txBody>
          <a:bodyPr/>
          <a:lstStyle/>
          <a:p>
            <a:r>
              <a:rPr lang="en-US" dirty="0" smtClean="0"/>
              <a:t>IPTV Portal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Welcome</a:t>
            </a:r>
          </a:p>
          <a:p>
            <a:pPr lvl="1"/>
            <a:r>
              <a:rPr lang="en-US" dirty="0" smtClean="0"/>
              <a:t>Greeting</a:t>
            </a:r>
          </a:p>
          <a:p>
            <a:pPr lvl="2"/>
            <a:r>
              <a:rPr lang="en-US" dirty="0" smtClean="0"/>
              <a:t>Welcome message via PMS or manually input</a:t>
            </a:r>
          </a:p>
          <a:p>
            <a:pPr lvl="2"/>
            <a:r>
              <a:rPr lang="en-US" dirty="0" smtClean="0"/>
              <a:t>Unlimited selectable languages</a:t>
            </a:r>
          </a:p>
          <a:p>
            <a:pPr lvl="1"/>
            <a:r>
              <a:rPr lang="en-US" dirty="0" smtClean="0"/>
              <a:t>Selected language has influence to menu and program list</a:t>
            </a:r>
          </a:p>
          <a:p>
            <a:pPr lvl="2"/>
            <a:r>
              <a:rPr lang="en-US" dirty="0" smtClean="0"/>
              <a:t>Menu is displayed in selected language</a:t>
            </a:r>
          </a:p>
          <a:p>
            <a:pPr lvl="2"/>
            <a:r>
              <a:rPr lang="en-US" dirty="0" smtClean="0"/>
              <a:t>If „German“ than in the TV program order at first German programs</a:t>
            </a:r>
          </a:p>
          <a:p>
            <a:pPr lvl="1"/>
            <a:r>
              <a:rPr lang="en-US" dirty="0" smtClean="0"/>
              <a:t>Individual background for screen</a:t>
            </a:r>
          </a:p>
          <a:p>
            <a:pPr lvl="2"/>
            <a:r>
              <a:rPr lang="en-US" dirty="0" smtClean="0"/>
              <a:t>Operator can create own layout with pictures and text</a:t>
            </a:r>
          </a:p>
          <a:p>
            <a:pPr lvl="2"/>
            <a:r>
              <a:rPr lang="en-US" dirty="0" smtClean="0"/>
              <a:t>Individual layouts possible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00" y="1728000"/>
            <a:ext cx="3960000" cy="22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00" y="4248000"/>
            <a:ext cx="3960000" cy="22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Main menu</a:t>
            </a:r>
          </a:p>
          <a:p>
            <a:pPr lvl="1"/>
            <a:r>
              <a:rPr lang="en-US" dirty="0" smtClean="0"/>
              <a:t>Modular solution</a:t>
            </a:r>
          </a:p>
          <a:p>
            <a:pPr lvl="2"/>
            <a:r>
              <a:rPr lang="en-US" dirty="0" smtClean="0"/>
              <a:t>Operator can edit menu</a:t>
            </a:r>
          </a:p>
          <a:p>
            <a:pPr lvl="2"/>
            <a:r>
              <a:rPr lang="en-US" dirty="0" smtClean="0"/>
              <a:t>Free selectable points per side</a:t>
            </a:r>
          </a:p>
          <a:p>
            <a:pPr lvl="2"/>
            <a:r>
              <a:rPr lang="en-US" dirty="0" smtClean="0"/>
              <a:t>Different sides are possible</a:t>
            </a:r>
          </a:p>
          <a:p>
            <a:pPr lvl="1"/>
            <a:r>
              <a:rPr lang="en-US" dirty="0" smtClean="0"/>
              <a:t>Individual background for screen</a:t>
            </a:r>
          </a:p>
          <a:p>
            <a:pPr lvl="2"/>
            <a:r>
              <a:rPr lang="en-US" dirty="0" smtClean="0"/>
              <a:t>Operator can create own layout with pictures and text</a:t>
            </a:r>
          </a:p>
          <a:p>
            <a:pPr lvl="1"/>
            <a:r>
              <a:rPr lang="en-US" dirty="0" smtClean="0"/>
              <a:t>Covering the services you targeted to your customers</a:t>
            </a:r>
          </a:p>
          <a:p>
            <a:pPr lvl="2"/>
            <a:r>
              <a:rPr lang="en-US" dirty="0" smtClean="0"/>
              <a:t>Linear TV and Radio</a:t>
            </a:r>
          </a:p>
          <a:p>
            <a:pPr lvl="2"/>
            <a:r>
              <a:rPr lang="en-US" dirty="0" smtClean="0"/>
              <a:t>On Demand services</a:t>
            </a:r>
          </a:p>
          <a:p>
            <a:pPr lvl="2"/>
            <a:r>
              <a:rPr lang="en-US" dirty="0" smtClean="0"/>
              <a:t>EPG</a:t>
            </a:r>
          </a:p>
          <a:p>
            <a:pPr lvl="2"/>
            <a:r>
              <a:rPr lang="en-US" dirty="0" smtClean="0"/>
              <a:t>Hotel information</a:t>
            </a:r>
          </a:p>
          <a:p>
            <a:pPr lvl="2"/>
            <a:r>
              <a:rPr lang="en-US" dirty="0" smtClean="0"/>
              <a:t>Interest (touring, …)</a:t>
            </a:r>
          </a:p>
          <a:p>
            <a:pPr lvl="2"/>
            <a:r>
              <a:rPr lang="en-US" dirty="0" smtClean="0"/>
              <a:t>Messages</a:t>
            </a:r>
          </a:p>
          <a:p>
            <a:pPr lvl="2"/>
            <a:r>
              <a:rPr lang="en-US" dirty="0" smtClean="0"/>
              <a:t>Languages settings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1728000"/>
            <a:ext cx="4680000" cy="263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Sub menu - Restaurant</a:t>
            </a:r>
          </a:p>
          <a:p>
            <a:pPr lvl="1"/>
            <a:r>
              <a:rPr lang="en-US" dirty="0" smtClean="0"/>
              <a:t>Sub menu</a:t>
            </a:r>
          </a:p>
          <a:p>
            <a:pPr lvl="2"/>
            <a:r>
              <a:rPr lang="en-US" dirty="0" smtClean="0"/>
              <a:t>Operator can edit menu</a:t>
            </a:r>
          </a:p>
          <a:p>
            <a:pPr lvl="2"/>
            <a:r>
              <a:rPr lang="en-US" dirty="0" smtClean="0"/>
              <a:t>Free selectable points per side</a:t>
            </a:r>
          </a:p>
          <a:p>
            <a:pPr lvl="2"/>
            <a:r>
              <a:rPr lang="en-US" dirty="0" smtClean="0"/>
              <a:t>Different sides are possible</a:t>
            </a:r>
          </a:p>
          <a:p>
            <a:pPr lvl="2"/>
            <a:r>
              <a:rPr lang="en-US" dirty="0" smtClean="0"/>
              <a:t>In the left corner is shown a small info with what is behind this button</a:t>
            </a:r>
          </a:p>
          <a:p>
            <a:pPr lvl="1"/>
            <a:r>
              <a:rPr lang="en-US" dirty="0" smtClean="0"/>
              <a:t>Sub menu</a:t>
            </a:r>
          </a:p>
          <a:p>
            <a:pPr lvl="2"/>
            <a:r>
              <a:rPr lang="en-US" dirty="0" smtClean="0"/>
              <a:t>Under sub menu, </a:t>
            </a:r>
            <a:r>
              <a:rPr lang="en-US" dirty="0" err="1" smtClean="0"/>
              <a:t>a.s.o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How do the operator it like</a:t>
            </a:r>
          </a:p>
          <a:p>
            <a:pPr lvl="1"/>
            <a:r>
              <a:rPr lang="en-US" dirty="0" smtClean="0"/>
              <a:t>Individual background for screen</a:t>
            </a:r>
          </a:p>
          <a:p>
            <a:pPr lvl="2"/>
            <a:r>
              <a:rPr lang="en-US" dirty="0" smtClean="0"/>
              <a:t>Operator can create own layout with pictures and text</a:t>
            </a:r>
          </a:p>
          <a:p>
            <a:pPr lvl="2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8000" y="1728000"/>
            <a:ext cx="4680000" cy="263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550" y="850900"/>
            <a:ext cx="6654800" cy="5684838"/>
          </a:xfrm>
        </p:spPr>
        <p:txBody>
          <a:bodyPr/>
          <a:lstStyle/>
          <a:p>
            <a:r>
              <a:rPr lang="en-US" dirty="0" smtClean="0"/>
              <a:t>Individual information with overlay</a:t>
            </a:r>
          </a:p>
          <a:p>
            <a:pPr lvl="1"/>
            <a:r>
              <a:rPr lang="en-US" dirty="0" smtClean="0"/>
              <a:t>Background picture</a:t>
            </a:r>
          </a:p>
          <a:p>
            <a:pPr lvl="1"/>
            <a:r>
              <a:rPr lang="en-US" dirty="0" smtClean="0"/>
              <a:t>Overlay text</a:t>
            </a:r>
          </a:p>
          <a:p>
            <a:pPr lvl="2"/>
            <a:r>
              <a:rPr lang="en-US" dirty="0" smtClean="0"/>
              <a:t>Individual information</a:t>
            </a:r>
          </a:p>
          <a:p>
            <a:pPr lvl="1"/>
            <a:r>
              <a:rPr lang="en-US" dirty="0" smtClean="0"/>
              <a:t>Overlay picture</a:t>
            </a:r>
          </a:p>
          <a:p>
            <a:pPr lvl="2"/>
            <a:r>
              <a:rPr lang="en-US" dirty="0" smtClean="0"/>
              <a:t>Individual picture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8000" y="1728000"/>
            <a:ext cx="4680000" cy="263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S">
  <a:themeElements>
    <a:clrScheme name="GS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SS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GSS</Template>
  <TotalTime>0</TotalTime>
  <Words>5222</Words>
  <Application>Microsoft Office PowerPoint</Application>
  <PresentationFormat>Custom</PresentationFormat>
  <Paragraphs>1177</Paragraphs>
  <Slides>112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4" baseType="lpstr">
      <vt:lpstr>GSS</vt:lpstr>
      <vt:lpstr>Visio</vt:lpstr>
      <vt:lpstr>DVB reception and distribution in buildings and hotels</vt:lpstr>
      <vt:lpstr>PowerPoint Presentation</vt:lpstr>
      <vt:lpstr>Company GSS</vt:lpstr>
      <vt:lpstr>PowerPoint Presentation</vt:lpstr>
      <vt:lpstr>PowerPoint Presentation</vt:lpstr>
      <vt:lpstr>PowerPoint Presentation</vt:lpstr>
      <vt:lpstr>Alternative DVB distribution</vt:lpstr>
      <vt:lpstr>Basics of RF- and IF-technologies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SAT-IF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SAT-IF – the better way for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Head-End stations for DVB reception and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IPTV as a new player for DVB distribution</vt:lpstr>
      <vt:lpstr>PowerPoint Presentation</vt:lpstr>
      <vt:lpstr>Broadcast - Multicast - Unicast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IPTV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EoC – Ethernet over Coax</vt:lpstr>
      <vt:lpstr>PowerPoint Presentation</vt:lpstr>
      <vt:lpstr>PowerPoint Presentation</vt:lpstr>
      <vt:lpstr>PowerPoint Presentation</vt:lpstr>
      <vt:lpstr>PowerPoint Presentation</vt:lpstr>
      <vt:lpstr>EoC –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>Firmenpräsentation</dc:subject>
  <dc:creator>Fuhrmann</dc:creator>
  <cp:lastModifiedBy>Anita Erak</cp:lastModifiedBy>
  <cp:revision>169</cp:revision>
  <dcterms:created xsi:type="dcterms:W3CDTF">2009-11-11T16:27:47Z</dcterms:created>
  <dcterms:modified xsi:type="dcterms:W3CDTF">2015-05-18T09:09:24Z</dcterms:modified>
</cp:coreProperties>
</file>