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4"/>
  </p:notesMasterIdLst>
  <p:sldIdLst>
    <p:sldId id="270" r:id="rId3"/>
    <p:sldId id="260" r:id="rId4"/>
    <p:sldId id="271" r:id="rId5"/>
    <p:sldId id="257" r:id="rId6"/>
    <p:sldId id="267" r:id="rId7"/>
    <p:sldId id="268" r:id="rId8"/>
    <p:sldId id="269" r:id="rId9"/>
    <p:sldId id="265" r:id="rId10"/>
    <p:sldId id="266" r:id="rId11"/>
    <p:sldId id="259" r:id="rId12"/>
    <p:sldId id="258" r:id="rId13"/>
  </p:sldIdLst>
  <p:sldSz cx="9144000" cy="6858000" type="screen4x3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955B2-32D2-46F7-8A97-604AB067E27E}" type="datetimeFigureOut">
              <a:rPr lang="x-none" smtClean="0"/>
              <a:pPr/>
              <a:t>07.10.2013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0B794E-8D58-4BBD-BB78-D5EF515144B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363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0E4A5-D16C-4BD3-9EFE-DBDB8BB46B3C}" type="datetime1">
              <a:rPr lang="x-none" smtClean="0"/>
              <a:pPr/>
              <a:t>07.10.2013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smtClean="0"/>
              <a:t>EN1991-1-3  Snow loads</a:t>
            </a: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6CDE-2673-4485-8CF2-850B378BB93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6594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6DDCC-0CA6-407B-ADB4-59DE29577542}" type="datetime1">
              <a:rPr lang="x-none" smtClean="0"/>
              <a:pPr/>
              <a:t>07.10.2013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smtClean="0"/>
              <a:t>EN1991-1-3  Snow loads</a:t>
            </a: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6CDE-2673-4485-8CF2-850B378BB93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6981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565D-A8D5-4097-98CE-1CE3B4A3BD03}" type="datetime1">
              <a:rPr lang="x-none" smtClean="0"/>
              <a:pPr/>
              <a:t>07.10.2013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smtClean="0"/>
              <a:t>EN1991-1-3  Snow loads</a:t>
            </a: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6CDE-2673-4485-8CF2-850B378BB93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5874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7417C-766F-47FA-B9DE-8C47A9BDAB9C}" type="datetime1">
              <a:rPr lang="x-none" smtClean="0"/>
              <a:pPr/>
              <a:t>07.10.2013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smtClean="0"/>
              <a:t>EN1991-1-3  Snow loads</a:t>
            </a: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6CDE-2673-4485-8CF2-850B378BB93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3451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0B455-FFAC-4C78-8E95-BAF7B878FC3A}" type="datetime1">
              <a:rPr lang="x-none" smtClean="0"/>
              <a:pPr/>
              <a:t>07.10.2013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smtClean="0"/>
              <a:t>EN1991-1-3  Snow loads</a:t>
            </a: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6CDE-2673-4485-8CF2-850B378BB93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22599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87D31-A58E-42D8-BF14-A1774ACFDA48}" type="datetime1">
              <a:rPr lang="x-none" smtClean="0"/>
              <a:pPr/>
              <a:t>07.10.2013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smtClean="0"/>
              <a:t>EN1991-1-3  Snow loads</a:t>
            </a: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6CDE-2673-4485-8CF2-850B378BB93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11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A7A9B-6CBF-4720-A3DA-0ACC74D596F9}" type="datetime1">
              <a:rPr lang="x-none" smtClean="0"/>
              <a:pPr/>
              <a:t>07.10.2013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smtClean="0"/>
              <a:t>EN1991-1-3  Snow loads</a:t>
            </a:r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6CDE-2673-4485-8CF2-850B378BB93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10156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FF9B-F4E0-4351-A2EF-15A2892CD13E}" type="datetime1">
              <a:rPr lang="x-none" smtClean="0"/>
              <a:pPr/>
              <a:t>07.10.2013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smtClean="0"/>
              <a:t>EN1991-1-3  Snow loads</a:t>
            </a: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6CDE-2673-4485-8CF2-850B378BB93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9589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2B4A-0662-4FAD-B234-48375559D6D6}" type="datetime1">
              <a:rPr lang="x-none" smtClean="0"/>
              <a:pPr/>
              <a:t>07.10.2013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smtClean="0"/>
              <a:t>EN1991-1-3  Snow loads</a:t>
            </a:r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6CDE-2673-4485-8CF2-850B378BB93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1316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F98AF-BDF4-4D04-AE73-E6076CE324FB}" type="datetime1">
              <a:rPr lang="x-none" smtClean="0"/>
              <a:pPr/>
              <a:t>07.10.2013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smtClean="0"/>
              <a:t>EN1991-1-3  Snow loads</a:t>
            </a: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6CDE-2673-4485-8CF2-850B378BB93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155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4218A-BAFC-47F1-8B20-5444E11EBFF0}" type="datetime1">
              <a:rPr lang="x-none" smtClean="0"/>
              <a:pPr/>
              <a:t>07.10.2013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smtClean="0"/>
              <a:t>EN1991-1-3  Snow loads</a:t>
            </a: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6CDE-2673-4485-8CF2-850B378BB93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0351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5212B-3DFF-46C0-8FFE-8BCB8F3F6016}" type="datetime1">
              <a:rPr lang="x-none" smtClean="0"/>
              <a:pPr/>
              <a:t>07.10.2013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x-none" smtClean="0"/>
              <a:t>EN1991-1-3  Snow loads</a:t>
            </a: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26CDE-2673-4485-8CF2-850B378BB93D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8688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2218258"/>
          </a:xfrm>
        </p:spPr>
        <p:txBody>
          <a:bodyPr>
            <a:normAutofit fontScale="90000"/>
          </a:bodyPr>
          <a:lstStyle/>
          <a:p>
            <a:r>
              <a:rPr lang="x-none" dirty="0" smtClean="0"/>
              <a:t>EN1991-1-3</a:t>
            </a:r>
            <a:br>
              <a:rPr lang="x-none" dirty="0" smtClean="0"/>
            </a:br>
            <a:r>
              <a:rPr lang="x-none" dirty="0" smtClean="0"/>
              <a:t>Snow loads</a:t>
            </a:r>
            <a:br>
              <a:rPr lang="x-none" dirty="0" smtClean="0"/>
            </a:br>
            <a:r>
              <a:rPr lang="x-none" dirty="0"/>
              <a:t/>
            </a:r>
            <a:br>
              <a:rPr lang="x-none" dirty="0"/>
            </a:br>
            <a:r>
              <a:rPr lang="x-none" dirty="0" smtClean="0"/>
              <a:t>Opterećenje od snijega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365104"/>
            <a:ext cx="7643192" cy="1761059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smtClean="0"/>
              <a:t>EN1991-1-3  Snow loads</a:t>
            </a: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6CDE-2673-4485-8CF2-850B378BB93D}" type="slidenum">
              <a:rPr lang="x-none" smtClean="0"/>
              <a:pPr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845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192" y="260648"/>
            <a:ext cx="2314600" cy="2952328"/>
          </a:xfrm>
        </p:spPr>
        <p:txBody>
          <a:bodyPr>
            <a:normAutofit fontScale="90000"/>
          </a:bodyPr>
          <a:lstStyle/>
          <a:p>
            <a:r>
              <a:rPr lang="x-none" sz="3200" dirty="0" smtClean="0"/>
              <a:t>Osnovno opterećenje </a:t>
            </a:r>
            <a:br>
              <a:rPr lang="x-none" sz="3200" dirty="0" smtClean="0"/>
            </a:br>
            <a:r>
              <a:rPr lang="x-none" sz="3200" dirty="0" smtClean="0"/>
              <a:t>od snijega u kN/m</a:t>
            </a:r>
            <a:r>
              <a:rPr lang="x-none" sz="2700" dirty="0" smtClean="0"/>
              <a:t>2</a:t>
            </a:r>
            <a:r>
              <a:rPr lang="x-none" sz="3200" dirty="0" smtClean="0"/>
              <a:t/>
            </a:r>
            <a:br>
              <a:rPr lang="x-none" sz="3200" dirty="0" smtClean="0"/>
            </a:br>
            <a:r>
              <a:rPr lang="x-none" sz="3200" dirty="0" smtClean="0"/>
              <a:t> po gradovima</a:t>
            </a:r>
            <a:endParaRPr lang="x-none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549115"/>
              </p:ext>
            </p:extLst>
          </p:nvPr>
        </p:nvGraphicFramePr>
        <p:xfrm>
          <a:off x="179512" y="188640"/>
          <a:ext cx="5832647" cy="61926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396"/>
                <a:gridCol w="1080072"/>
                <a:gridCol w="1049102"/>
                <a:gridCol w="1187176"/>
                <a:gridCol w="1238792"/>
                <a:gridCol w="658109"/>
              </a:tblGrid>
              <a:tr h="739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r.b</a:t>
                      </a:r>
                      <a:r>
                        <a:rPr lang="en-US" sz="1100" dirty="0">
                          <a:effectLst/>
                        </a:rPr>
                        <a:t>.</a:t>
                      </a:r>
                      <a:endParaRPr lang="x-none" sz="12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Lokacija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Nad.visina</a:t>
                      </a:r>
                      <a:r>
                        <a:rPr lang="en-US" sz="1200" dirty="0">
                          <a:effectLst/>
                        </a:rPr>
                        <a:t/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Altitude </a:t>
                      </a:r>
                      <a:endParaRPr lang="x-none" sz="14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Max snijeg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snow depth</a:t>
                      </a:r>
                      <a:endParaRPr lang="x-none" sz="14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P=0.02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Oterećenje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en-US" sz="1200" dirty="0" err="1">
                          <a:effectLst/>
                        </a:rPr>
                        <a:t>snijega</a:t>
                      </a:r>
                      <a:r>
                        <a:rPr lang="en-US" sz="1200" dirty="0">
                          <a:effectLst/>
                        </a:rPr>
                        <a:t/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Snow load</a:t>
                      </a:r>
                      <a:endParaRPr lang="x-none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P=0.02</a:t>
                      </a:r>
                      <a:endParaRPr lang="x-none" sz="14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Zona</a:t>
                      </a:r>
                      <a:endParaRPr lang="x-none" sz="14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52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cm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kN/m</a:t>
                      </a:r>
                      <a:r>
                        <a:rPr lang="en-US" sz="1000" baseline="30000">
                          <a:effectLst/>
                        </a:rPr>
                        <a:t>2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Bar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6.9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0.396</a:t>
                      </a:r>
                      <a:endParaRPr lang="x-none" sz="1800" b="1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x-none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Herceg</a:t>
                      </a:r>
                      <a:r>
                        <a:rPr lang="en-US" sz="1400" dirty="0">
                          <a:effectLst/>
                        </a:rPr>
                        <a:t> Novi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7.7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0.420</a:t>
                      </a:r>
                      <a:endParaRPr lang="x-none" sz="1800" b="1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x-none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Ulcinj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24.4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0.524</a:t>
                      </a:r>
                      <a:endParaRPr lang="x-none" sz="1800" b="1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x-none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Budva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4.2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0.376</a:t>
                      </a:r>
                      <a:endParaRPr lang="x-none" sz="1800" b="1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x-none" sz="18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Tivat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9.6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0.392</a:t>
                      </a:r>
                      <a:endParaRPr lang="x-none" sz="1800" b="1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x-none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Danilovgrad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53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50.7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2.108</a:t>
                      </a:r>
                      <a:endParaRPr lang="x-none" sz="1800" b="1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x-none" sz="18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Podgorica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49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43.2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2.085</a:t>
                      </a:r>
                      <a:endParaRPr lang="x-none" sz="1800" b="1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x-none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Bijelo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Polje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606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104.1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5.320</a:t>
                      </a:r>
                      <a:endParaRPr lang="x-none" sz="1800" b="1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x-none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Cetinje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640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158.5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5.517</a:t>
                      </a:r>
                      <a:endParaRPr lang="x-none" sz="1800" b="1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x-none" sz="18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Nikšić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647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115.7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5.558</a:t>
                      </a:r>
                      <a:endParaRPr lang="x-none" sz="1800" b="1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x-none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Berane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691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96.4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FF0000"/>
                          </a:solidFill>
                          <a:effectLst/>
                        </a:rPr>
                        <a:t>5.813</a:t>
                      </a:r>
                      <a:endParaRPr lang="x-none" sz="1800" b="1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x-none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Andrijevica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772</a:t>
                      </a:r>
                      <a:endParaRPr lang="x-none" sz="12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121.3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6.284</a:t>
                      </a:r>
                      <a:endParaRPr lang="x-none" sz="1800" b="1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x-none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Plužine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780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133.5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6.330</a:t>
                      </a:r>
                      <a:endParaRPr lang="x-none" sz="1800" b="1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x-none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Pljevlja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784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89.4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6.353</a:t>
                      </a:r>
                      <a:endParaRPr lang="x-none" sz="1800" b="1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x-none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Šavnik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825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138.4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6.592</a:t>
                      </a:r>
                      <a:endParaRPr lang="x-none" sz="1800" b="1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x-none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16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Mojkovac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835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134.9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6.650</a:t>
                      </a:r>
                      <a:endParaRPr lang="x-none" sz="1800" b="1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x-none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17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Plav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933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148.7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7.219</a:t>
                      </a:r>
                      <a:endParaRPr lang="x-none" sz="1800" b="1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x-none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18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Kolašin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944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169.5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7.283</a:t>
                      </a:r>
                      <a:endParaRPr lang="x-none" sz="1800" b="1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x-none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19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Rožaje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1007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137.3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7.649</a:t>
                      </a:r>
                      <a:endParaRPr lang="x-none" sz="1800" b="1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x-none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63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Žabljak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1450</a:t>
                      </a:r>
                      <a:endParaRPr lang="x-none" sz="12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261.3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10.222</a:t>
                      </a:r>
                      <a:endParaRPr lang="x-none" sz="1800" b="1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x-none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smtClean="0"/>
              <a:t>EN1991-1-3  Snow loads</a:t>
            </a: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6CDE-2673-4485-8CF2-850B378BB93D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4462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2016224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en-US" sz="3100" b="0" dirty="0" err="1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Jednačine</a:t>
            </a:r>
            <a:r>
              <a:rPr lang="en-US" sz="31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za</a:t>
            </a:r>
            <a:r>
              <a:rPr lang="en-US" sz="31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osnovno</a:t>
            </a:r>
            <a:r>
              <a:rPr lang="en-US" sz="31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31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0" dirty="0" err="1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opterećenje</a:t>
            </a:r>
            <a:r>
              <a:rPr lang="en-US" sz="31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od </a:t>
            </a:r>
            <a:r>
              <a:rPr lang="en-US" sz="3100" b="0" dirty="0" err="1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snijega</a:t>
            </a:r>
            <a:r>
              <a:rPr lang="en-US" sz="31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</a:t>
            </a:r>
            <a:r>
              <a:rPr lang="x-none" sz="31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x-none" sz="31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0" dirty="0" err="1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funkciji</a:t>
            </a:r>
            <a:r>
              <a:rPr lang="en-US" sz="31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nadmorske</a:t>
            </a:r>
            <a:r>
              <a:rPr lang="en-US" sz="31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visine</a:t>
            </a:r>
            <a:r>
              <a:rPr lang="en-US" sz="31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31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1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 </a:t>
            </a:r>
            <a:r>
              <a:rPr lang="en-US" sz="3100" b="0" dirty="0" err="1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zoni</a:t>
            </a:r>
            <a:r>
              <a:rPr lang="en-US" sz="31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 </a:t>
            </a:r>
            <a:r>
              <a:rPr lang="en-US" sz="3100" b="0" dirty="0" err="1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en-US" sz="31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3100" b="0" dirty="0" err="1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zoni</a:t>
            </a:r>
            <a:r>
              <a:rPr lang="en-US" sz="3100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r>
              <a:rPr lang="x-none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x-none" b="0" dirty="0" smtClean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x-non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518101"/>
              </p:ext>
            </p:extLst>
          </p:nvPr>
        </p:nvGraphicFramePr>
        <p:xfrm>
          <a:off x="539552" y="1772816"/>
          <a:ext cx="8280919" cy="35283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0440"/>
                <a:gridCol w="4320479"/>
              </a:tblGrid>
              <a:tr h="159493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x-none" sz="1800" b="0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</a:tr>
              <a:tr h="9667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Jednačina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promjene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opterećenja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od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snijega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visinom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zoni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1</a:t>
                      </a:r>
                      <a:endParaRPr lang="x-none" sz="18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</a:t>
                      </a:r>
                      <a:r>
                        <a:rPr lang="en-US" sz="2400" baseline="-25000" dirty="0">
                          <a:effectLst/>
                        </a:rPr>
                        <a:t>1</a:t>
                      </a:r>
                      <a:r>
                        <a:rPr lang="en-US" sz="2400" dirty="0">
                          <a:effectLst/>
                        </a:rPr>
                        <a:t>=0.365+0.2735*Z</a:t>
                      </a:r>
                      <a:r>
                        <a:rPr lang="en-US" sz="2400" baseline="-25000" dirty="0">
                          <a:effectLst/>
                        </a:rPr>
                        <a:t>1</a:t>
                      </a:r>
                      <a:r>
                        <a:rPr lang="en-US" sz="2400" dirty="0">
                          <a:effectLst/>
                        </a:rPr>
                        <a:t>/50 </a:t>
                      </a:r>
                      <a:r>
                        <a:rPr lang="en-US" sz="1800" dirty="0">
                          <a:effectLst/>
                        </a:rPr>
                        <a:t>  (</a:t>
                      </a:r>
                      <a:r>
                        <a:rPr lang="en-US" sz="1800" dirty="0" err="1">
                          <a:effectLst/>
                        </a:rPr>
                        <a:t>kN</a:t>
                      </a:r>
                      <a:r>
                        <a:rPr lang="en-US" sz="1800" dirty="0">
                          <a:effectLst/>
                        </a:rPr>
                        <a:t>/m</a:t>
                      </a:r>
                      <a:r>
                        <a:rPr lang="en-US" sz="1800" baseline="30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x-none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667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Jednačina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promjene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opterećenja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od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snijega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sa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visinom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zoni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2</a:t>
                      </a:r>
                      <a:endParaRPr lang="x-none" sz="1800" b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</a:t>
                      </a:r>
                      <a:r>
                        <a:rPr lang="en-US" sz="2400" baseline="-25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=1.8+0.2904*Z</a:t>
                      </a:r>
                      <a:r>
                        <a:rPr lang="en-US" sz="2400" baseline="-25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/50 </a:t>
                      </a:r>
                      <a:r>
                        <a:rPr lang="en-US" sz="1800" dirty="0">
                          <a:effectLst/>
                        </a:rPr>
                        <a:t>      (</a:t>
                      </a:r>
                      <a:r>
                        <a:rPr lang="en-US" sz="1800" dirty="0" err="1">
                          <a:effectLst/>
                        </a:rPr>
                        <a:t>kN</a:t>
                      </a:r>
                      <a:r>
                        <a:rPr lang="en-US" sz="1800" dirty="0">
                          <a:effectLst/>
                        </a:rPr>
                        <a:t>/m</a:t>
                      </a:r>
                      <a:r>
                        <a:rPr lang="en-US" sz="1800" baseline="300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x-none" sz="18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smtClean="0"/>
              <a:t>EN1991-1-3  Snow loads</a:t>
            </a: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6CDE-2673-4485-8CF2-850B378BB93D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147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638" y="476672"/>
            <a:ext cx="2766539" cy="1498178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Primjer</a:t>
            </a:r>
            <a:r>
              <a:rPr lang="x-none" sz="2800" dirty="0" smtClean="0"/>
              <a:t>i</a:t>
            </a:r>
            <a:br>
              <a:rPr lang="x-none" sz="2800" dirty="0" smtClean="0"/>
            </a:br>
            <a:r>
              <a:rPr lang="x-none" sz="2800" dirty="0" smtClean="0"/>
              <a:t>rušenje objekata od snijga</a:t>
            </a:r>
            <a:endParaRPr lang="x-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x-none" dirty="0" smtClean="0"/>
              <a:t> </a:t>
            </a:r>
            <a:br>
              <a:rPr lang="x-none" dirty="0" smtClean="0"/>
            </a:br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smtClean="0"/>
              <a:t>EN1991-1-3  Snow loads</a:t>
            </a: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6CDE-2673-4485-8CF2-850B378BB93D}" type="slidenum">
              <a:rPr lang="x-none" smtClean="0"/>
              <a:pPr/>
              <a:t>2</a:t>
            </a:fld>
            <a:endParaRPr lang="x-none"/>
          </a:p>
        </p:txBody>
      </p:sp>
      <p:pic>
        <p:nvPicPr>
          <p:cNvPr id="8" name="Picture 3" descr="C:\Users\Korisnik\Desktop\PICT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6099"/>
            <a:ext cx="5328592" cy="39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orisnik\Desktop\PICT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29725"/>
            <a:ext cx="4716016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ttp://www.vecernji.ba/slika-640x348/vijesti/snijeg-je-proslog-mjeseca-oborio-cak-14-7-hektara-plastenika-slika-47479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44" y="3717032"/>
            <a:ext cx="4982624" cy="270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7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x-none" sz="2800" dirty="0" smtClean="0"/>
              <a:t>Janaur 2013.</a:t>
            </a:r>
            <a:br>
              <a:rPr lang="x-none" sz="2800" dirty="0" smtClean="0"/>
            </a:br>
            <a:r>
              <a:rPr lang="x-none" sz="2800" dirty="0" smtClean="0"/>
              <a:t> Meteorološka situacija kada su porušeni stubovi CGES</a:t>
            </a:r>
            <a:endParaRPr lang="x-none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smtClean="0"/>
              <a:t>EN1991-1-3  Snow loads</a:t>
            </a: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6CDE-2673-4485-8CF2-850B378BB93D}" type="slidenum">
              <a:rPr lang="x-none" smtClean="0"/>
              <a:pPr/>
              <a:t>3</a:t>
            </a:fld>
            <a:endParaRPr lang="x-none"/>
          </a:p>
        </p:txBody>
      </p:sp>
      <p:pic>
        <p:nvPicPr>
          <p:cNvPr id="1026" name="Picture 2" descr="C:\MicevFolders\MyDocuments\CG Prenos\slike dokumenta\16.1.2013. GFS slp cikloni dijagonala rr za jan kisaa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56" y="1352058"/>
            <a:ext cx="6600428" cy="510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715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19256" cy="1066130"/>
          </a:xfrm>
        </p:spPr>
        <p:txBody>
          <a:bodyPr>
            <a:noAutofit/>
          </a:bodyPr>
          <a:lstStyle/>
          <a:p>
            <a:r>
              <a:rPr lang="x-none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Snijeg –Snow loads</a:t>
            </a:r>
            <a:r>
              <a:rPr lang="x-none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x-none" sz="3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x-non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Prosječna maksimalna visina sniježnog pokrivača (SP) u cm</a:t>
            </a:r>
            <a:endParaRPr lang="x-non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2" descr="C:\MicevFolders\MyProjects\Atlas Klime\4. Final Karte JPG\JPG format\26.SrMax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5256584" cy="527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smtClean="0"/>
              <a:t>EN1991-1-3  Snow loads</a:t>
            </a: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6CDE-2673-4485-8CF2-850B378BB93D}" type="slidenum">
              <a:rPr lang="x-none" smtClean="0"/>
              <a:pPr/>
              <a:t>4</a:t>
            </a:fld>
            <a:endParaRPr lang="x-none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55976" y="4437112"/>
            <a:ext cx="4608512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x-none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Maksimalne visine SP</a:t>
            </a:r>
          </a:p>
          <a:p>
            <a:pPr algn="l"/>
            <a:r>
              <a:rPr lang="x-none" sz="1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Maksimalna visina  SP za P=0.02</a:t>
            </a:r>
          </a:p>
          <a:p>
            <a:pPr algn="l"/>
            <a:r>
              <a:rPr lang="x-non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Gustina snijega</a:t>
            </a:r>
          </a:p>
          <a:p>
            <a:pPr algn="l"/>
            <a:r>
              <a:rPr lang="x-non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x-none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Opterećenje  za P=0.02 </a:t>
            </a:r>
          </a:p>
          <a:p>
            <a:endParaRPr lang="x-non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smtClean="0"/>
              <a:t>EN1991-1-3  Snow loads</a:t>
            </a: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6CDE-2673-4485-8CF2-850B378BB93D}" type="slidenum">
              <a:rPr lang="x-none" smtClean="0"/>
              <a:pPr/>
              <a:t>5</a:t>
            </a:fld>
            <a:endParaRPr lang="x-none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5904656" cy="521744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059016" cy="1143000"/>
          </a:xfrm>
        </p:spPr>
        <p:txBody>
          <a:bodyPr>
            <a:normAutofit/>
          </a:bodyPr>
          <a:lstStyle/>
          <a:p>
            <a:r>
              <a:rPr lang="x-none" sz="3600" dirty="0" smtClean="0"/>
              <a:t>Granica izmedju zone 1 i zone 2</a:t>
            </a:r>
            <a:endParaRPr lang="x-none" sz="3600" dirty="0"/>
          </a:p>
        </p:txBody>
      </p:sp>
    </p:spTree>
    <p:extLst>
      <p:ext uri="{BB962C8B-B14F-4D97-AF65-F5344CB8AC3E}">
        <p14:creationId xmlns:p14="http://schemas.microsoft.com/office/powerpoint/2010/main" val="219742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dirty="0" smtClean="0"/>
              <a:t>Klimatske zone</a:t>
            </a:r>
            <a:br>
              <a:rPr lang="x-none" dirty="0" smtClean="0"/>
            </a:br>
            <a:r>
              <a:rPr lang="x-none" dirty="0" smtClean="0"/>
              <a:t>za opterećenje od snijega</a:t>
            </a:r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smtClean="0"/>
              <a:t>EN1991-1-3  Snow loads</a:t>
            </a: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6CDE-2673-4485-8CF2-850B378BB93D}" type="slidenum">
              <a:rPr lang="x-none" smtClean="0"/>
              <a:pPr/>
              <a:t>6</a:t>
            </a:fld>
            <a:endParaRPr lang="x-none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691679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6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x-none" sz="2800" dirty="0" smtClean="0"/>
              <a:t>Vertikalni presjek </a:t>
            </a:r>
            <a:br>
              <a:rPr lang="x-none" sz="2800" dirty="0" smtClean="0"/>
            </a:br>
            <a:r>
              <a:rPr lang="x-none" sz="2800" dirty="0" smtClean="0"/>
              <a:t>duž linije koja razdvaja klimatske zone 1 i 2</a:t>
            </a:r>
            <a:endParaRPr lang="x-none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smtClean="0"/>
              <a:t>EN1991-1-3  Snow loads</a:t>
            </a: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6CDE-2673-4485-8CF2-850B378BB93D}" type="slidenum">
              <a:rPr lang="x-none" smtClean="0"/>
              <a:pPr/>
              <a:t>7</a:t>
            </a:fld>
            <a:endParaRPr lang="x-none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849694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79"/>
            <a:ext cx="8229600" cy="897041"/>
          </a:xfrm>
        </p:spPr>
        <p:txBody>
          <a:bodyPr>
            <a:normAutofit fontScale="90000"/>
          </a:bodyPr>
          <a:lstStyle/>
          <a:p>
            <a:r>
              <a:rPr lang="x-none" sz="3200" dirty="0" smtClean="0"/>
              <a:t>Proračuni za zavisnosti opterećenja od snijega sa nadmorskom visinom  za zonu 1.</a:t>
            </a:r>
            <a:endParaRPr lang="x-none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3523948"/>
              </p:ext>
            </p:extLst>
          </p:nvPr>
        </p:nvGraphicFramePr>
        <p:xfrm>
          <a:off x="179512" y="878038"/>
          <a:ext cx="8712968" cy="5641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730"/>
                <a:gridCol w="879866"/>
                <a:gridCol w="817151"/>
                <a:gridCol w="1084153"/>
                <a:gridCol w="742639"/>
                <a:gridCol w="1061799"/>
                <a:gridCol w="873657"/>
                <a:gridCol w="880487"/>
                <a:gridCol w="1052486"/>
              </a:tblGrid>
              <a:tr h="21761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SUMMARY OUTPUT for Snow Zone  1</a:t>
                      </a:r>
                      <a:endParaRPr lang="x-none" sz="11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 dirty="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</a:tr>
              <a:tr h="21761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Regression Statistics</a:t>
                      </a:r>
                      <a:endParaRPr lang="x-none" sz="11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</a:tr>
              <a:tr h="217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Multiple R</a:t>
                      </a:r>
                      <a:endParaRPr lang="x-none" sz="11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0.934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</a:tr>
              <a:tr h="217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 Square</a:t>
                      </a:r>
                      <a:endParaRPr lang="x-none" sz="11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</a:rPr>
                        <a:t>0.872</a:t>
                      </a:r>
                      <a:endParaRPr lang="x-none" sz="2000" b="1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800" b="1" dirty="0">
                        <a:solidFill>
                          <a:srgbClr val="FF0000"/>
                        </a:solidFill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 dirty="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</a:tr>
              <a:tr h="217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Adjusted R Square</a:t>
                      </a:r>
                      <a:endParaRPr lang="x-none" sz="11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0.847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</a:tr>
              <a:tr h="217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Standard Error</a:t>
                      </a:r>
                      <a:endParaRPr lang="x-none" sz="11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29.661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 dirty="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</a:tr>
              <a:tr h="217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Observations</a:t>
                      </a:r>
                      <a:endParaRPr lang="x-none" sz="11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7.000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 dirty="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</a:tr>
              <a:tr h="2176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x-none" sz="11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df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SS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MS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Significance F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</a:tr>
              <a:tr h="217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Regression</a:t>
                      </a:r>
                      <a:endParaRPr lang="x-none" sz="11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30049.720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30049.720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34.156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</a:tr>
              <a:tr h="217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Residual</a:t>
                      </a:r>
                      <a:endParaRPr lang="x-none" sz="11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4398.957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879.791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</a:tr>
              <a:tr h="217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</a:t>
                      </a:r>
                      <a:endParaRPr lang="x-none" sz="11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34448.677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</a:tr>
              <a:tr h="362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x-none" sz="11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Coefficients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Standard Error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 Stat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P-value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Upper 95%</a:t>
                      </a:r>
                      <a:endParaRPr lang="x-none" sz="2000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x-none" sz="11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x-none" sz="11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</a:tr>
              <a:tr h="1926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Intercept</a:t>
                      </a:r>
                      <a:endParaRPr lang="x-none" sz="11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20.304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12.257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1.657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0.159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51.811</a:t>
                      </a:r>
                      <a:endParaRPr lang="x-none" sz="2000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x-none" sz="11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x-none" sz="11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</a:tr>
              <a:tr h="2040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 Variable 1</a:t>
                      </a:r>
                      <a:endParaRPr lang="x-none" sz="11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0.202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0.035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5.844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0.002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0.291</a:t>
                      </a:r>
                      <a:endParaRPr lang="x-none" sz="2000" dirty="0">
                        <a:solidFill>
                          <a:srgbClr val="FF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x-none" sz="11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x-none" sz="11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</a:tr>
              <a:tr h="3626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Observation</a:t>
                      </a:r>
                      <a:endParaRPr lang="x-none" sz="11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Predicted Y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Residuals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Standard Residuals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Percentile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Y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</a:tr>
              <a:tr h="2176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</a:t>
                      </a:r>
                      <a:endParaRPr lang="x-none" sz="11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20.709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-16.509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-0.610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7.143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4.200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</a:tr>
              <a:tr h="2176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x-none" sz="11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21.315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-11.715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-0.433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21.429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6.900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</a:tr>
              <a:tr h="2176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x-none" sz="11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21.456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-14.556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-0.538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35.714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7.700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</a:tr>
              <a:tr h="2176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x-none" sz="11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22.326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-14.626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-0.540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50.000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9.600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</a:tr>
              <a:tr h="2176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x-none" sz="11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23.134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59.666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2.204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64.286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24.400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</a:tr>
              <a:tr h="21761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6</a:t>
                      </a:r>
                      <a:endParaRPr lang="x-none" sz="11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26.166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-1.766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-0.065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 dirty="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78.571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82.800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 dirty="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</a:tr>
              <a:tr h="174584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7</a:t>
                      </a:r>
                      <a:endParaRPr lang="x-none" sz="11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209.694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-0.494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-0.018</a:t>
                      </a:r>
                      <a:endParaRPr lang="x-none" sz="16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600" dirty="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92.857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209.200</a:t>
                      </a:r>
                      <a:endParaRPr lang="x-none" sz="16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 dirty="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  <a:tc>
                  <a:txBody>
                    <a:bodyPr/>
                    <a:lstStyle/>
                    <a:p>
                      <a:endParaRPr lang="x-none" sz="1100" dirty="0">
                        <a:effectLst/>
                        <a:latin typeface="Verdana"/>
                      </a:endParaRPr>
                    </a:p>
                  </a:txBody>
                  <a:tcPr marL="63314" marR="63314" marT="0" marB="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smtClean="0"/>
              <a:t>EN1991-1-3  Snow loads</a:t>
            </a: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6CDE-2673-4485-8CF2-850B378BB93D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5176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Autofit/>
          </a:bodyPr>
          <a:lstStyle/>
          <a:p>
            <a:r>
              <a:rPr lang="x-none" sz="2800" dirty="0"/>
              <a:t>Proračuni za zavisnosti opterećenja od snijega sa nadmorskom visinom  za zonu </a:t>
            </a:r>
            <a:r>
              <a:rPr lang="x-none" sz="2800" dirty="0" smtClean="0"/>
              <a:t>2.</a:t>
            </a:r>
            <a:endParaRPr lang="x-none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6668334"/>
              </p:ext>
            </p:extLst>
          </p:nvPr>
        </p:nvGraphicFramePr>
        <p:xfrm>
          <a:off x="179512" y="1124744"/>
          <a:ext cx="8712968" cy="521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8905"/>
                <a:gridCol w="1745835"/>
                <a:gridCol w="749419"/>
                <a:gridCol w="1164322"/>
                <a:gridCol w="541968"/>
                <a:gridCol w="1230447"/>
                <a:gridCol w="1000306"/>
                <a:gridCol w="901766"/>
              </a:tblGrid>
              <a:tr h="36730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x-none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SUMMARY OUTPUT for Snow Zone 2</a:t>
                      </a:r>
                      <a:endParaRPr lang="x-none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1000" dirty="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0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0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0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0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0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</a:tr>
              <a:tr h="209293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Regression Statistics</a:t>
                      </a:r>
                      <a:endParaRPr lang="x-none" sz="10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10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0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0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0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0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0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</a:tr>
              <a:tr h="209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Multiple R</a:t>
                      </a:r>
                      <a:endParaRPr lang="x-none" sz="10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0.830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</a:tr>
              <a:tr h="209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 Square</a:t>
                      </a:r>
                      <a:endParaRPr lang="x-none" sz="10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0.688</a:t>
                      </a:r>
                      <a:endParaRPr lang="x-none" sz="16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</a:tr>
              <a:tr h="209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Adjusted R Square</a:t>
                      </a:r>
                      <a:endParaRPr lang="x-none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0.610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</a:tr>
              <a:tr h="209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Standard Error</a:t>
                      </a:r>
                      <a:endParaRPr lang="x-none" sz="10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28.720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</a:tr>
              <a:tr h="209293">
                <a:tc>
                  <a:txBody>
                    <a:bodyPr/>
                    <a:lstStyle/>
                    <a:p>
                      <a:endParaRPr lang="x-none" sz="10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df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SS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MS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Significance F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</a:tr>
              <a:tr h="209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Regression</a:t>
                      </a:r>
                      <a:endParaRPr lang="x-none" sz="10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7284.44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7284.44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8.83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0.04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</a:tr>
              <a:tr h="209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Residual</a:t>
                      </a:r>
                      <a:endParaRPr lang="x-none" sz="10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3299.33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824.83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</a:tr>
              <a:tr h="2092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Total</a:t>
                      </a:r>
                      <a:endParaRPr lang="x-none" sz="10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10583.77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</a:tr>
              <a:tr h="370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x-none" sz="10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Coeff.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Standard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Error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 Stat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P-value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Upper 95%</a:t>
                      </a:r>
                      <a:endParaRPr lang="x-none" sz="16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</a:tr>
              <a:tr h="185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Intercept</a:t>
                      </a:r>
                      <a:endParaRPr lang="x-none" sz="10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46.946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21.603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2.173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0.095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106.925</a:t>
                      </a:r>
                      <a:endParaRPr lang="x-none" sz="16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</a:tr>
              <a:tr h="18531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X Variable 1</a:t>
                      </a:r>
                      <a:endParaRPr lang="x-none" sz="10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0.111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0.037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2.972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0.041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0.215</a:t>
                      </a:r>
                      <a:endParaRPr lang="x-none" sz="1600" dirty="0"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</a:tr>
              <a:tr h="3673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x-none" sz="1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RESIDUAL OUTPUT</a:t>
                      </a:r>
                      <a:endParaRPr lang="x-none" sz="10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PROBABILITY OUTPUT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</a:tr>
              <a:tr h="2092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Observation</a:t>
                      </a:r>
                      <a:endParaRPr lang="x-none" sz="10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Predicted Y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Residuals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Standard Residuals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Percentile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Y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</a:tr>
              <a:tr h="2092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x-none" sz="10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52.381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-9.181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-0.357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8.33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43.2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</a:tr>
              <a:tr h="2092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x-none" sz="10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52.824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-2.124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-0.083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25.00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50.7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</a:tr>
              <a:tr h="2092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x-none" sz="10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117.928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40.572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1.579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41.67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101.6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</a:tr>
              <a:tr h="2092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x-none" sz="10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118.705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-3.005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-0.117</a:t>
                      </a:r>
                      <a:endParaRPr lang="x-none" sz="14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58.33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115.7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</a:tr>
              <a:tr h="2092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</a:t>
                      </a:r>
                      <a:endParaRPr lang="x-none" sz="10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124.028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11.472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0.447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75.00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135.5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</a:tr>
              <a:tr h="20929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</a:t>
                      </a:r>
                      <a:endParaRPr lang="x-none" sz="1000" dirty="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139.334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-37.734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-1.469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91.67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158.5</a:t>
                      </a:r>
                      <a:endParaRPr lang="x-none" sz="1400"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58616" marR="58616" marT="0" marB="0" anchor="b"/>
                </a:tc>
                <a:tc>
                  <a:txBody>
                    <a:bodyPr/>
                    <a:lstStyle/>
                    <a:p>
                      <a:endParaRPr lang="x-none" sz="1400" dirty="0">
                        <a:effectLst/>
                        <a:latin typeface="Verdana"/>
                      </a:endParaRPr>
                    </a:p>
                  </a:txBody>
                  <a:tcPr marL="58616" marR="58616" marT="0" marB="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x-none" smtClean="0"/>
              <a:t>EN1991-1-3  Snow loads</a:t>
            </a: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26CDE-2673-4485-8CF2-850B378BB93D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92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 ref="">
    <f:field ref="objname" par="" edit="true" text="EN1991-1-3"/>
    <f:field ref="objsubject" par="" edit="true" text=""/>
    <f:field ref="objcreatedby" par="" text="Micev Branko"/>
    <f:field ref="objcreatedat" par="" text="02.10.2013. 22.20.03"/>
    <f:field ref="objchangedby" par="" text="Micev Branko"/>
    <f:field ref="objmodifiedat" par="" text="06.10.2013. 13.33.46"/>
    <f:field ref="doc_FSCFOLIO_1_1001_FieldDocumentNumber" par="" text=""/>
    <f:field ref="doc_FSCFOLIO_1_1001_FieldSubject" par="" edit="true" text=""/>
    <f:field ref="FSCFOLIO_1_1001_FieldCurrentUser" par="" text="Branko Micev"/>
  </f:record>
  <f:display par="" text="...">
    <f:field ref="objcreatedby" text="Created by"/>
    <f:field ref="objcreatedat" text="Created on/at"/>
    <f:field ref="FSCFOLIO_1_1001_FieldCurrentUser" text="Current User"/>
    <f:field ref="objchangedby" text="Last Change by"/>
    <f:field ref="objmodifiedat" text="Last Change on/at"/>
    <f:field ref="objname" text="Name"/>
    <f:field ref="objsubject" text="Subject"/>
  </f:display>
  <f:display par="" text="Mail Merge">
    <f:field ref="doc_FSCFOLIO_1_1001_FieldDocumentNumber" text="Document Number"/>
    <f:field ref="doc_FSCFOLIO_1_1001_FieldSubject" text="Subject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523</Words>
  <Application>Microsoft Office PowerPoint</Application>
  <PresentationFormat>On-screen Show (4:3)</PresentationFormat>
  <Paragraphs>387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EN1991-1-3 Snow loads  Opterećenje od snijega</vt:lpstr>
      <vt:lpstr>Primjeri rušenje objekata od snijga</vt:lpstr>
      <vt:lpstr>Janaur 2013.  Meteorološka situacija kada su porušeni stubovi CGES</vt:lpstr>
      <vt:lpstr>Snijeg –Snow loads Prosječna maksimalna visina sniježnog pokrivača (SP) u cm</vt:lpstr>
      <vt:lpstr>Granica izmedju zone 1 i zone 2</vt:lpstr>
      <vt:lpstr>Klimatske zone za opterećenje od snijega</vt:lpstr>
      <vt:lpstr>Vertikalni presjek  duž linije koja razdvaja klimatske zone 1 i 2</vt:lpstr>
      <vt:lpstr>Proračuni za zavisnosti opterećenja od snijega sa nadmorskom visinom  za zonu 1.</vt:lpstr>
      <vt:lpstr>Proračuni za zavisnosti opterećenja od snijega sa nadmorskom visinom  za zonu 2.</vt:lpstr>
      <vt:lpstr>Osnovno opterećenje  od snijega u kN/m2  po gradovima</vt:lpstr>
      <vt:lpstr>Jednačine za osnovno  opterećenje od snijega u funkciji nadmorske visine  u zoni 1 i zoni 2 </vt:lpstr>
    </vt:vector>
  </TitlesOfParts>
  <Company>BM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Branko Micev</dc:creator>
  <cp:lastModifiedBy>Anita Erak</cp:lastModifiedBy>
  <cp:revision>12</cp:revision>
  <dcterms:created xsi:type="dcterms:W3CDTF">2013-10-02T19:04:38Z</dcterms:created>
  <dcterms:modified xsi:type="dcterms:W3CDTF">2013-10-07T13:22:08Z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SYSTEM@1.1:Container">
    <vt:lpwstr>COO.6505.100.3.6240906</vt:lpwstr>
  </property>
  <property fmtid="{D5CDD505-2E9C-101B-9397-08002B2CF9AE}" pid="3" name="FSC#FSCFOLIO@1.1001:docpropproject">
    <vt:lpwstr/>
  </property>
</Properties>
</file>