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9"/>
  </p:notesMasterIdLst>
  <p:sldIdLst>
    <p:sldId id="256" r:id="rId2"/>
    <p:sldId id="257" r:id="rId3"/>
    <p:sldId id="321" r:id="rId4"/>
    <p:sldId id="310" r:id="rId5"/>
    <p:sldId id="317" r:id="rId6"/>
    <p:sldId id="328" r:id="rId7"/>
    <p:sldId id="299" r:id="rId8"/>
    <p:sldId id="330" r:id="rId9"/>
    <p:sldId id="332" r:id="rId10"/>
    <p:sldId id="324" r:id="rId11"/>
    <p:sldId id="342" r:id="rId12"/>
    <p:sldId id="338" r:id="rId13"/>
    <p:sldId id="352" r:id="rId14"/>
    <p:sldId id="275" r:id="rId15"/>
    <p:sldId id="287" r:id="rId16"/>
    <p:sldId id="347" r:id="rId17"/>
    <p:sldId id="346" r:id="rId18"/>
    <p:sldId id="350" r:id="rId19"/>
    <p:sldId id="313" r:id="rId20"/>
    <p:sldId id="320" r:id="rId21"/>
    <p:sldId id="319" r:id="rId22"/>
    <p:sldId id="349" r:id="rId23"/>
    <p:sldId id="351" r:id="rId24"/>
    <p:sldId id="344" r:id="rId25"/>
    <p:sldId id="345" r:id="rId26"/>
    <p:sldId id="353" r:id="rId27"/>
    <p:sldId id="31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>
      <p:cViewPr varScale="1">
        <p:scale>
          <a:sx n="106" d="100"/>
          <a:sy n="106" d="100"/>
        </p:scale>
        <p:origin x="16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D20C6-53FB-4574-BE2C-EDC8067E5D5F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F11AC-825A-4091-A824-AFC30A688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0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1C1C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B3DB-6DB4-4B80-9774-839E7C947EB1}" type="slidenum">
              <a:rPr lang="en-US" altLang="en-US" smtClean="0">
                <a:solidFill>
                  <a:srgbClr val="1C1C1C"/>
                </a:solidFill>
              </a:rPr>
              <a:pPr/>
              <a:t>‹#›</a:t>
            </a:fld>
            <a:endParaRPr lang="en-US" alt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A9BF-AD84-4F22-A086-7BE48AC2A20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3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1C00C-38D2-4F32-BC1C-E95ACF49E4B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7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836D-E3B5-42EE-90D1-3A78FBE5CCF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51913-2BCA-4781-81B2-06DA2782AD1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8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868E-35F7-49CD-BA7F-AEC99BF935C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2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870F-3A65-4E90-90D2-5407D159901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66EA-C00B-4DE4-A354-50AB8B004B65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9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FFED-A434-4E15-8ACE-06004D7DD27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1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E6D84-282B-4FA3-99F3-D9D1652C93D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4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5048A-8C2F-4DB6-A0DC-B49DADBE930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7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068B-8995-4587-8384-0C7E983D7786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68C8-02F6-486E-B15F-4760AC6BE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19" y="281735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3600" dirty="0"/>
              <a:t>MJERE INTENZITETA </a:t>
            </a:r>
            <a:r>
              <a:rPr lang="sr-Latn-ME" sz="3600" dirty="0" smtClean="0"/>
              <a:t>ZEMLJOTRESA - </a:t>
            </a:r>
            <a:r>
              <a:rPr lang="en-US" sz="3600" dirty="0" smtClean="0"/>
              <a:t>DEFINISANJE </a:t>
            </a:r>
            <a:r>
              <a:rPr lang="en-US" sz="3600" dirty="0"/>
              <a:t>ZEMLJOTRESNOG </a:t>
            </a:r>
            <a:r>
              <a:rPr lang="en-US" sz="3600" dirty="0" smtClean="0"/>
              <a:t>OPTEREĆENJA</a:t>
            </a:r>
            <a:endParaRPr lang="en-US" sz="3600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27584" y="716519"/>
            <a:ext cx="799288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Latn-ME" sz="2000" dirty="0" smtClean="0"/>
              <a:t>Stučno predavanje:</a:t>
            </a:r>
            <a:endParaRPr lang="en-US" sz="2000" dirty="0"/>
          </a:p>
          <a:p>
            <a:pPr algn="ctr"/>
            <a:r>
              <a:rPr lang="en-US" sz="2400" dirty="0" err="1"/>
              <a:t>Značaj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uloga</a:t>
            </a:r>
            <a:r>
              <a:rPr lang="en-US" sz="2400" dirty="0"/>
              <a:t> </a:t>
            </a:r>
            <a:r>
              <a:rPr lang="en-US" sz="2400" dirty="0" err="1"/>
              <a:t>geofizičkih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seizmičkih</a:t>
            </a:r>
            <a:r>
              <a:rPr lang="en-US" sz="2400" dirty="0"/>
              <a:t> </a:t>
            </a:r>
            <a:r>
              <a:rPr lang="en-US" sz="2400" dirty="0" err="1"/>
              <a:t>ispitivanja</a:t>
            </a:r>
            <a:r>
              <a:rPr lang="en-US" sz="2400" dirty="0"/>
              <a:t> u </a:t>
            </a:r>
            <a:r>
              <a:rPr lang="en-US" sz="2400" dirty="0" err="1"/>
              <a:t>inoviranom</a:t>
            </a:r>
            <a:r>
              <a:rPr lang="en-US" sz="2400" dirty="0"/>
              <a:t> "</a:t>
            </a:r>
            <a:r>
              <a:rPr lang="en-US" sz="2400" dirty="0" err="1"/>
              <a:t>Pravilniku</a:t>
            </a:r>
            <a:r>
              <a:rPr lang="en-US" sz="2400" dirty="0"/>
              <a:t> o </a:t>
            </a:r>
            <a:r>
              <a:rPr lang="en-US" sz="2400" dirty="0" err="1"/>
              <a:t>sadržaju</a:t>
            </a:r>
            <a:r>
              <a:rPr lang="en-US" sz="2400" dirty="0"/>
              <a:t> </a:t>
            </a:r>
            <a:r>
              <a:rPr lang="en-US" sz="2400" dirty="0" err="1"/>
              <a:t>projekata</a:t>
            </a:r>
            <a:r>
              <a:rPr lang="en-US" sz="2400" dirty="0"/>
              <a:t> </a:t>
            </a:r>
            <a:r>
              <a:rPr lang="en-US" sz="2400" dirty="0" err="1"/>
              <a:t>geoloških</a:t>
            </a:r>
            <a:r>
              <a:rPr lang="en-US" sz="2400" dirty="0"/>
              <a:t> </a:t>
            </a:r>
            <a:r>
              <a:rPr lang="en-US" sz="2400" dirty="0" err="1" smtClean="0"/>
              <a:t>istraživanja</a:t>
            </a:r>
            <a:r>
              <a:rPr lang="en-US" sz="2400" dirty="0" smtClean="0"/>
              <a:t>"</a:t>
            </a:r>
            <a:endParaRPr kumimoji="0" lang="en-US" sz="2400" i="0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9020" y="4991940"/>
            <a:ext cx="2877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JANKOVIĆ SRĐAN 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164122" y="2029630"/>
            <a:ext cx="2618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000" dirty="0" smtClean="0"/>
              <a:t>Podgorica, 11. 03 2025.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979712" y="5561327"/>
            <a:ext cx="5509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dirty="0" smtClean="0"/>
              <a:t>GRA</a:t>
            </a:r>
            <a:r>
              <a:rPr lang="sr-Latn-CS" sz="2000" dirty="0" smtClean="0"/>
              <a:t>ĐEVINSKI FAKULTET UNIVERZITETA CRNE GORE</a:t>
            </a:r>
            <a:endParaRPr lang="en-US" sz="20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72" y="4881059"/>
            <a:ext cx="10922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2556" y="183703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3. Primjeri ispitivanja IM</a:t>
            </a:r>
            <a:endParaRPr lang="sr-Latn-ME" sz="3600" dirty="0"/>
          </a:p>
        </p:txBody>
      </p:sp>
      <p:sp>
        <p:nvSpPr>
          <p:cNvPr id="7" name="Rectangle 6"/>
          <p:cNvSpPr/>
          <p:nvPr/>
        </p:nvSpPr>
        <p:spPr>
          <a:xfrm>
            <a:off x="539552" y="891590"/>
            <a:ext cx="8067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</a:rPr>
              <a:t>AB </a:t>
            </a:r>
            <a:r>
              <a:rPr lang="sl-SI" sz="2800" dirty="0" smtClean="0">
                <a:solidFill>
                  <a:srgbClr val="FF0000"/>
                </a:solidFill>
              </a:rPr>
              <a:t>konstrukcije </a:t>
            </a:r>
            <a:r>
              <a:rPr lang="sl-SI" sz="2800" dirty="0">
                <a:solidFill>
                  <a:srgbClr val="FF0000"/>
                </a:solidFill>
              </a:rPr>
              <a:t>na različitim vrstama tla</a:t>
            </a:r>
            <a:endParaRPr lang="sr-Latn-ME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9" y="1752512"/>
            <a:ext cx="8352928" cy="36219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71800" y="575919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/>
              <a:t>Ispitivanje efikasnosti PGV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1607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4" y="2201870"/>
            <a:ext cx="4085158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1870"/>
            <a:ext cx="4079875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4826" y="542287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Ispitivanje efikasnosti </a:t>
            </a:r>
            <a:r>
              <a:rPr lang="en-US" dirty="0" smtClean="0"/>
              <a:t>S</a:t>
            </a:r>
            <a:r>
              <a:rPr lang="en-US" sz="1400" dirty="0" smtClean="0"/>
              <a:t>v,avg1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sz="1400" dirty="0" smtClean="0"/>
              <a:t>v,avg2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9706" y="16113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3. Primjeri ispitivanja IM</a:t>
            </a:r>
            <a:endParaRPr lang="sr-Latn-ME" sz="3600" dirty="0"/>
          </a:p>
        </p:txBody>
      </p:sp>
      <p:sp>
        <p:nvSpPr>
          <p:cNvPr id="8" name="Rectangle 7"/>
          <p:cNvSpPr/>
          <p:nvPr/>
        </p:nvSpPr>
        <p:spPr>
          <a:xfrm>
            <a:off x="539552" y="988139"/>
            <a:ext cx="8067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</a:rPr>
              <a:t>AB </a:t>
            </a:r>
            <a:r>
              <a:rPr lang="sl-SI" sz="2800" dirty="0" smtClean="0">
                <a:solidFill>
                  <a:srgbClr val="FF0000"/>
                </a:solidFill>
              </a:rPr>
              <a:t>visoke zgrade – 20, 30 i 40 spratne zgrade</a:t>
            </a:r>
            <a:endParaRPr lang="sr-Latn-ME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1861" y="5422878"/>
            <a:ext cx="3436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Ispitivanje efikasnosti </a:t>
            </a:r>
            <a:r>
              <a:rPr lang="en-US" dirty="0" err="1" smtClean="0"/>
              <a:t>SI</a:t>
            </a:r>
            <a:r>
              <a:rPr lang="en-US" sz="1400" dirty="0" err="1" smtClean="0"/>
              <a:t>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2244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2" t="27185" r="26559" b="28625"/>
          <a:stretch>
            <a:fillRect/>
          </a:stretch>
        </p:blipFill>
        <p:spPr bwMode="auto">
          <a:xfrm>
            <a:off x="567019" y="1649819"/>
            <a:ext cx="4148997" cy="29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Slid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6" t="27199" r="26309" b="24756"/>
          <a:stretch>
            <a:fillRect/>
          </a:stretch>
        </p:blipFill>
        <p:spPr bwMode="auto">
          <a:xfrm>
            <a:off x="4716016" y="1569475"/>
            <a:ext cx="4176464" cy="305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9969" y="4753435"/>
            <a:ext cx="6976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Veza EDP-IM za: (a) most </a:t>
            </a:r>
            <a:r>
              <a:rPr lang="hr-H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 sandučastim stubovima 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pravcu, (b) most sa sandučastim stubovima </a:t>
            </a:r>
            <a:r>
              <a:rPr lang="hr-HR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krivini,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255" y="5657671"/>
            <a:ext cx="76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Kao EDP </a:t>
            </a:r>
            <a:r>
              <a:rPr lang="hr-HR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izabrano je maksimalno relativno pomjeranje vrha stuba podijeljeno sa visinom stuba (CDR-Column Drift Ratio) 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Prefiks Rez označava rezultantni EDP ili IM dobijen kao vektorski zbir iz poprečnog i podužnog horizontalnog pravca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706" y="16113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3. Primjeri ispitivanja IM</a:t>
            </a:r>
            <a:endParaRPr lang="sr-Latn-ME" sz="3600" dirty="0"/>
          </a:p>
        </p:txBody>
      </p:sp>
      <p:sp>
        <p:nvSpPr>
          <p:cNvPr id="9" name="Rectangle 8"/>
          <p:cNvSpPr/>
          <p:nvPr/>
        </p:nvSpPr>
        <p:spPr>
          <a:xfrm>
            <a:off x="538714" y="893095"/>
            <a:ext cx="8067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FF0000"/>
                </a:solidFill>
              </a:rPr>
              <a:t>AB </a:t>
            </a:r>
            <a:r>
              <a:rPr lang="sl-SI" sz="2800" dirty="0" smtClean="0">
                <a:solidFill>
                  <a:srgbClr val="FF0000"/>
                </a:solidFill>
              </a:rPr>
              <a:t>mostovi – 18 prototipova</a:t>
            </a:r>
            <a:endParaRPr lang="sr-Latn-M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04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9706" y="16113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3. Primjeri ispitivanja IM</a:t>
            </a:r>
            <a:endParaRPr lang="sr-Latn-ME" sz="3600" dirty="0"/>
          </a:p>
        </p:txBody>
      </p:sp>
      <p:sp>
        <p:nvSpPr>
          <p:cNvPr id="9" name="Rectangle 8"/>
          <p:cNvSpPr/>
          <p:nvPr/>
        </p:nvSpPr>
        <p:spPr>
          <a:xfrm>
            <a:off x="539552" y="988139"/>
            <a:ext cx="8067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Generalni zaključci</a:t>
            </a:r>
            <a:endParaRPr lang="sr-Latn-ME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571023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sz="2000" i="1" dirty="0"/>
              <a:t>IM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odnose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brzinu</a:t>
            </a:r>
            <a:r>
              <a:rPr lang="en-US" sz="2000" dirty="0"/>
              <a:t> </a:t>
            </a:r>
            <a:r>
              <a:rPr lang="en-US" sz="2000" dirty="0" err="1"/>
              <a:t>davale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manju</a:t>
            </a:r>
            <a:r>
              <a:rPr lang="en-US" sz="2000" dirty="0"/>
              <a:t> </a:t>
            </a:r>
            <a:r>
              <a:rPr lang="en-US" sz="2000" dirty="0" err="1"/>
              <a:t>disperziju</a:t>
            </a:r>
            <a:r>
              <a:rPr lang="en-US" sz="2000" dirty="0"/>
              <a:t> u </a:t>
            </a:r>
            <a:r>
              <a:rPr lang="en-US" sz="2000" dirty="0" err="1"/>
              <a:t>odnosu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one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odnose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ubrzanje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pomicanje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time </a:t>
            </a:r>
            <a:r>
              <a:rPr lang="en-US" sz="2000" dirty="0" err="1"/>
              <a:t>su</a:t>
            </a:r>
            <a:r>
              <a:rPr lang="en-US" sz="2000" dirty="0"/>
              <a:t> se </a:t>
            </a:r>
            <a:r>
              <a:rPr lang="en-US" sz="2000" dirty="0" err="1"/>
              <a:t>pokazale</a:t>
            </a:r>
            <a:r>
              <a:rPr lang="en-US" sz="2000" dirty="0"/>
              <a:t> </a:t>
            </a:r>
            <a:r>
              <a:rPr lang="en-US" sz="2000" dirty="0" err="1"/>
              <a:t>efikasnijim</a:t>
            </a:r>
            <a:r>
              <a:rPr lang="en-US" sz="2000" dirty="0"/>
              <a:t>. </a:t>
            </a:r>
            <a:endParaRPr lang="sr-Latn-ME" sz="2000" dirty="0"/>
          </a:p>
        </p:txBody>
      </p:sp>
      <p:sp>
        <p:nvSpPr>
          <p:cNvPr id="5" name="Rectangle 4"/>
          <p:cNvSpPr/>
          <p:nvPr/>
        </p:nvSpPr>
        <p:spPr>
          <a:xfrm>
            <a:off x="755576" y="2551837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sz="2000" dirty="0"/>
              <a:t>S</a:t>
            </a:r>
            <a:r>
              <a:rPr lang="en-US" sz="2000" dirty="0" err="1"/>
              <a:t>pektralne</a:t>
            </a:r>
            <a:r>
              <a:rPr lang="en-US" sz="2000" dirty="0"/>
              <a:t> </a:t>
            </a:r>
            <a:r>
              <a:rPr lang="en-US" sz="2000" dirty="0" err="1"/>
              <a:t>vrijednosti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uzimaju</a:t>
            </a:r>
            <a:r>
              <a:rPr lang="en-US" sz="2000" dirty="0"/>
              <a:t> u </a:t>
            </a:r>
            <a:r>
              <a:rPr lang="en-US" sz="2000" dirty="0" err="1"/>
              <a:t>obzir</a:t>
            </a:r>
            <a:r>
              <a:rPr lang="en-US" sz="2000" dirty="0"/>
              <a:t> </a:t>
            </a:r>
            <a:r>
              <a:rPr lang="sr-Latn-ME" sz="2000" dirty="0"/>
              <a:t>veći broj tonova </a:t>
            </a:r>
            <a:r>
              <a:rPr lang="en-US" sz="2000" dirty="0" err="1"/>
              <a:t>pokazale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se </a:t>
            </a:r>
            <a:r>
              <a:rPr lang="en-US" sz="2000" dirty="0" err="1"/>
              <a:t>efikasnijim</a:t>
            </a:r>
            <a:r>
              <a:rPr lang="en-US" sz="2000" dirty="0"/>
              <a:t> u </a:t>
            </a:r>
            <a:r>
              <a:rPr lang="en-US" sz="2000" dirty="0" err="1"/>
              <a:t>odnosu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 smtClean="0"/>
              <a:t>spektraln</a:t>
            </a:r>
            <a:r>
              <a:rPr lang="sr-Latn-ME" sz="2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 err="1"/>
              <a:t>vrijednosti</a:t>
            </a:r>
            <a:r>
              <a:rPr lang="en-US" sz="2000" dirty="0"/>
              <a:t> </a:t>
            </a:r>
            <a:r>
              <a:rPr lang="en-US" sz="2000" dirty="0" err="1"/>
              <a:t>Sv</a:t>
            </a:r>
            <a:r>
              <a:rPr lang="en-US" sz="2000" dirty="0"/>
              <a:t>(T1), </a:t>
            </a:r>
            <a:r>
              <a:rPr lang="en-US" sz="2000" dirty="0" err="1"/>
              <a:t>Sd</a:t>
            </a:r>
            <a:r>
              <a:rPr lang="en-US" sz="2000" dirty="0"/>
              <a:t>(T1) </a:t>
            </a:r>
            <a:r>
              <a:rPr lang="en-US" sz="2000" dirty="0" err="1"/>
              <a:t>i</a:t>
            </a:r>
            <a:r>
              <a:rPr lang="en-US" sz="2000" dirty="0"/>
              <a:t> PSV(T1</a:t>
            </a:r>
            <a:r>
              <a:rPr lang="en-US" sz="2000" dirty="0" smtClean="0"/>
              <a:t>)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/>
              <a:t>AB </a:t>
            </a:r>
            <a:r>
              <a:rPr lang="en-US" sz="2000" dirty="0" err="1"/>
              <a:t>visoke</a:t>
            </a:r>
            <a:r>
              <a:rPr lang="en-US" sz="2000" dirty="0"/>
              <a:t> </a:t>
            </a:r>
            <a:r>
              <a:rPr lang="en-US" sz="2000" dirty="0" err="1"/>
              <a:t>zgrade</a:t>
            </a:r>
            <a:r>
              <a:rPr lang="en-US" sz="20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576" y="3775592"/>
            <a:ext cx="7851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2000" dirty="0" smtClean="0"/>
              <a:t>Za sve mjere </a:t>
            </a:r>
            <a:r>
              <a:rPr lang="en-US" sz="2000" dirty="0" smtClean="0"/>
              <a:t>se </a:t>
            </a:r>
            <a:r>
              <a:rPr lang="en-US" sz="2000" dirty="0" err="1" smtClean="0"/>
              <a:t>dobijaju</a:t>
            </a:r>
            <a:r>
              <a:rPr lang="en-US" sz="2000" dirty="0" smtClean="0"/>
              <a:t> </a:t>
            </a:r>
            <a:r>
              <a:rPr lang="en-US" sz="2000" dirty="0" err="1"/>
              <a:t>veće</a:t>
            </a:r>
            <a:r>
              <a:rPr lang="en-US" sz="2000" dirty="0"/>
              <a:t> </a:t>
            </a:r>
            <a:r>
              <a:rPr lang="en-US" sz="2000" dirty="0" err="1"/>
              <a:t>disperzije</a:t>
            </a:r>
            <a:r>
              <a:rPr lang="en-US" sz="2000" dirty="0"/>
              <a:t> </a:t>
            </a:r>
            <a:r>
              <a:rPr lang="en-US" sz="2000" dirty="0" err="1"/>
              <a:t>rezultata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slučaj</a:t>
            </a:r>
            <a:r>
              <a:rPr lang="en-US" sz="2000" dirty="0"/>
              <a:t> f</a:t>
            </a:r>
            <a:r>
              <a:rPr lang="sr-Latn-ME" sz="2000" dirty="0"/>
              <a:t>undiranja</a:t>
            </a:r>
            <a:r>
              <a:rPr lang="en-US" sz="2000" dirty="0"/>
              <a:t> </a:t>
            </a:r>
            <a:r>
              <a:rPr lang="sr-Latn-ME" sz="2000" dirty="0" smtClean="0"/>
              <a:t>konstrukcije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/>
              <a:t>mekom</a:t>
            </a:r>
            <a:r>
              <a:rPr lang="en-US" sz="2000" dirty="0"/>
              <a:t> </a:t>
            </a:r>
            <a:r>
              <a:rPr lang="en-US" sz="2000" dirty="0" err="1" smtClean="0"/>
              <a:t>tlu</a:t>
            </a:r>
            <a:r>
              <a:rPr lang="sr-Latn-ME" sz="2000" dirty="0" smtClean="0"/>
              <a:t> u odnosu na fundiranje na osnovnoj stijeni.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1926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868144" y="5622339"/>
            <a:ext cx="3024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1800" algn="l"/>
              </a:tabLst>
            </a:pPr>
            <a:r>
              <a:rPr kumimoji="0" lang="sr-Latn-M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Karta maksimalnog intenziteta zemljotresa na srednjem tlu (MCS skala), 1982.god.</a:t>
            </a:r>
            <a:endParaRPr kumimoji="0" lang="en-029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16632"/>
            <a:ext cx="3464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600" dirty="0" smtClean="0"/>
              <a:t>4. IM u propisima</a:t>
            </a:r>
            <a:endParaRPr lang="en-US" sz="3600" dirty="0"/>
          </a:p>
        </p:txBody>
      </p:sp>
      <p:pic>
        <p:nvPicPr>
          <p:cNvPr id="7" name="Picture 6" descr="Karta intenziteta Crne G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47182"/>
            <a:ext cx="5082934" cy="5605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2576" y="762962"/>
            <a:ext cx="172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</a:rPr>
              <a:t>PIOVSP</a:t>
            </a:r>
            <a:r>
              <a:rPr lang="en-US" sz="2800" dirty="0" smtClean="0">
                <a:solidFill>
                  <a:srgbClr val="FF0000"/>
                </a:solidFill>
              </a:rPr>
              <a:t>`81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1" descr="C:\Users\Frame\AppData\Local\Microsoft\Windows\Temporary Internet Files\Content.Word\PGA 475 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41419"/>
            <a:ext cx="576192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012160" y="4581128"/>
            <a:ext cx="30243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1800" algn="l"/>
              </a:tabLst>
            </a:pP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Izolinije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referentnog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horizontalnog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ubrzanja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tla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029" sz="160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dijelovima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gravitacionog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ubrzanja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Zemlje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029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9,81 m/s</a:t>
            </a:r>
            <a:r>
              <a:rPr kumimoji="0" lang="en-029" sz="16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povratni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period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od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475</a:t>
            </a:r>
            <a:r>
              <a:rPr kumimoji="0" lang="sr-Latn-ME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godina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vjerovatnoća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prevazilaženja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događaja</a:t>
            </a:r>
            <a:r>
              <a:rPr kumimoji="0" lang="en-029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10% u 50 </a:t>
            </a:r>
            <a:r>
              <a:rPr kumimoji="0" lang="en-029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godina</a:t>
            </a:r>
            <a:r>
              <a:rPr kumimoji="0" lang="en-029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029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168" y="3618312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600" dirty="0" smtClean="0">
                <a:latin typeface="Arial" pitchFamily="34" charset="0"/>
                <a:cs typeface="Arial" pitchFamily="34" charset="0"/>
              </a:rPr>
              <a:t>Čitava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Crna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Gora </a:t>
            </a:r>
            <a:r>
              <a:rPr lang="sr-Latn-ME" sz="16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seizmičko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aktivno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ME" sz="1600" dirty="0" smtClean="0">
                <a:latin typeface="Arial" pitchFamily="34" charset="0"/>
                <a:cs typeface="Arial" pitchFamily="34" charset="0"/>
              </a:rPr>
              <a:t>područje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5577" y="1916832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sz="1600" dirty="0" smtClean="0">
                <a:latin typeface="Arial" pitchFamily="34" charset="0"/>
                <a:cs typeface="Arial" pitchFamily="34" charset="0"/>
              </a:rPr>
              <a:t>Razlika unutar iste zone intenziteta IX stepena iz karata 1982.  po sadašnjim kartama seizmičkog hazarda iznose i do 50%.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88640"/>
            <a:ext cx="3464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600" dirty="0" smtClean="0"/>
              <a:t>4. </a:t>
            </a:r>
            <a:r>
              <a:rPr lang="sr-Latn-ME" sz="3600" dirty="0"/>
              <a:t>IM </a:t>
            </a:r>
            <a:r>
              <a:rPr lang="sr-Latn-ME" sz="3600" dirty="0" smtClean="0"/>
              <a:t>u propisima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958798" y="511805"/>
            <a:ext cx="31310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600" dirty="0" smtClean="0">
                <a:solidFill>
                  <a:srgbClr val="FF0000"/>
                </a:solidFill>
              </a:rPr>
              <a:t>EC8-1:2004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FF0000"/>
                </a:solidFill>
              </a:rPr>
              <a:t>MEST</a:t>
            </a:r>
            <a:r>
              <a:rPr lang="sr-Latn-ME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EN</a:t>
            </a:r>
            <a:r>
              <a:rPr lang="sr-Latn-ME" sz="2600" dirty="0" smtClean="0">
                <a:solidFill>
                  <a:srgbClr val="FF0000"/>
                </a:solidFill>
              </a:rPr>
              <a:t>1998-1:2015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1779" y="1140275"/>
            <a:ext cx="6698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Kategorizacija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tipova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tla</a:t>
            </a:r>
            <a:r>
              <a:rPr lang="sr-Latn-ME" sz="2800" dirty="0" smtClean="0">
                <a:solidFill>
                  <a:srgbClr val="FF0000"/>
                </a:solidFill>
              </a:rPr>
              <a:t> prema EC8-1-1:2024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3558" y="4438853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ME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Za </a:t>
            </a:r>
            <a:r>
              <a:rPr lang="sr-Latn-ME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stabilna tla kao najpouzdaniji parametar koji karakteriše seizmičko dejstvo na lokaciji se usvaja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brzina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smičućih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talasa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l-SI" sz="2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sl-SI" sz="20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003558" y="5301208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ME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Za </a:t>
            </a:r>
            <a:r>
              <a:rPr lang="sr-Latn-ME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potrebe 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klasifikovanja tla na lokaciji neophodno je ispitati tlo od površine sve do dubine od 30 m, osim ako se osnovna stijena nalazi pliće od 30 m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943004" y="1745518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Vibracije 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tla su zemljotresni efekti koji se direktno tretiraju u propisima za seizmičko </a:t>
            </a:r>
            <a:r>
              <a:rPr lang="sl-SI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projektovanje. </a:t>
            </a:r>
          </a:p>
          <a:p>
            <a:pPr algn="just"/>
            <a:endParaRPr lang="sl-SI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sl-SI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Mogućnost 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da se na lokaciji </a:t>
            </a:r>
            <a:r>
              <a:rPr lang="sl-SI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jave drugi efekti: klizanja 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kosina, slijeganja izazvana likvefakcijom, lomovi u tlu ili značajna zbijanja tla pri dejstvu zemljotresa, ispituje se u skladu sa zahtjevima datim u pravilniku </a:t>
            </a:r>
            <a:r>
              <a:rPr lang="sl-SI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EC8-5.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slučaju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očekuju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tlo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stabilnim</a:t>
            </a:r>
            <a:r>
              <a:rPr lang="sr-Latn-M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167" y="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/>
              <a:t>5</a:t>
            </a:r>
            <a:r>
              <a:rPr lang="sr-Latn-ME" sz="3600" dirty="0" smtClean="0"/>
              <a:t>. </a:t>
            </a:r>
            <a:r>
              <a:rPr lang="en-US" sz="3600" dirty="0"/>
              <a:t>DEFINISANJE ZEMLJOTRESNOG OPTEREĆENJA PREMA EC8-1-1</a:t>
            </a:r>
            <a:r>
              <a:rPr lang="sr-Latn-ME" sz="3600" dirty="0"/>
              <a:t>:2024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138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466355"/>
              </p:ext>
            </p:extLst>
          </p:nvPr>
        </p:nvGraphicFramePr>
        <p:xfrm>
          <a:off x="3857582" y="2812880"/>
          <a:ext cx="1440160" cy="1098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3" imgW="761669" imgH="583947" progId="Equation.DSMT4">
                  <p:embed/>
                </p:oleObj>
              </mc:Choice>
              <mc:Fallback>
                <p:oleObj name="Equation" r:id="rId3" imgW="761669" imgH="583947" progId="Equation.DSMT4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582" y="2812880"/>
                        <a:ext cx="1440160" cy="1098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95590" y="182098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U 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skladu sa </a:t>
            </a:r>
            <a:r>
              <a:rPr lang="sl-SI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EC8-1-1 sva 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tla su klasifikovana u šest osnovnih tipova (A, B, C, D, E i F) na osnovu vrijednosti za </a:t>
            </a:r>
            <a:r>
              <a:rPr lang="sl-SI" sz="20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sl-SI" sz="2000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s,H</a:t>
            </a:r>
            <a:r>
              <a:rPr lang="sl-SI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sl-SI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sl-SI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800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(dubina osnovne stijene koju karakteriše brzina </a:t>
            </a:r>
            <a:r>
              <a:rPr lang="sl-SI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sl-SI" sz="20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najmanje jednaka 800 </a:t>
            </a:r>
            <a:r>
              <a:rPr lang="sl-SI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m/s)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03143508"/>
              </p:ext>
            </p:extLst>
          </p:nvPr>
        </p:nvGraphicFramePr>
        <p:xfrm>
          <a:off x="956598" y="3954653"/>
          <a:ext cx="7200800" cy="24812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2502"/>
                <a:gridCol w="927085"/>
                <a:gridCol w="928020"/>
                <a:gridCol w="1584081"/>
                <a:gridCol w="1324275"/>
                <a:gridCol w="1244837"/>
              </a:tblGrid>
              <a:tr h="622466">
                <a:tc>
                  <a:txBody>
                    <a:bodyPr/>
                    <a:lstStyle/>
                    <a:p>
                      <a:pPr indent="-3048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Klasa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tla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Kruto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Srednje kruto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Meko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598">
                <a:tc>
                  <a:txBody>
                    <a:bodyPr/>
                    <a:lstStyle/>
                    <a:p>
                      <a:pPr marL="62865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Klasa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dubine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Oblast</a:t>
                      </a:r>
                      <a:r>
                        <a:rPr lang="it-IT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H</a:t>
                      </a:r>
                      <a:r>
                        <a:rPr lang="it-IT" sz="1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Oblast </a:t>
                      </a:r>
                      <a:r>
                        <a:rPr lang="sl-SI" sz="14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</a:t>
                      </a:r>
                      <a:r>
                        <a:rPr lang="sl-SI" sz="14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s,H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400 m/s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i="1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400" i="1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,H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 800 m/s</a:t>
                      </a:r>
                      <a:r>
                        <a:rPr lang="it-IT" sz="1400" i="1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250 m/s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i="1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400" i="1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,H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 400 m/s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150 m/s 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i="1" spc="-5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400" i="1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4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,H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 250 m/s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00">
                <a:tc>
                  <a:txBody>
                    <a:bodyPr/>
                    <a:lstStyle/>
                    <a:p>
                      <a:pPr marL="62865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Veoma plitko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</a:t>
                      </a:r>
                      <a:r>
                        <a:rPr lang="it-IT" sz="140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800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5 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00">
                <a:tc>
                  <a:txBody>
                    <a:bodyPr/>
                    <a:lstStyle/>
                    <a:p>
                      <a:pPr marL="62865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Plitko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 m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 </a:t>
                      </a:r>
                      <a:r>
                        <a:rPr lang="it-IT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</a:t>
                      </a:r>
                      <a:r>
                        <a:rPr lang="it-IT" sz="140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800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30 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00">
                <a:tc>
                  <a:txBody>
                    <a:bodyPr/>
                    <a:lstStyle/>
                    <a:p>
                      <a:pPr marL="62865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Srednje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 m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 </a:t>
                      </a:r>
                      <a:r>
                        <a:rPr lang="it-IT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</a:t>
                      </a:r>
                      <a:r>
                        <a:rPr lang="it-IT" sz="140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800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100 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00">
                <a:tc>
                  <a:txBody>
                    <a:bodyPr/>
                    <a:lstStyle/>
                    <a:p>
                      <a:pPr marL="62865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Duboko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i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</a:t>
                      </a:r>
                      <a:r>
                        <a:rPr lang="it-IT" sz="140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800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&gt; 100 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21779" y="3667347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ea typeface="Calibri" panose="020F0502020204030204" pitchFamily="34" charset="0"/>
              </a:rPr>
              <a:t>Standardna kategorizacija tla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5590" y="-2546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 smtClean="0"/>
              <a:t>5. </a:t>
            </a:r>
            <a:r>
              <a:rPr lang="en-US" sz="3600" dirty="0"/>
              <a:t>DEFINISANJE ZEMLJOTRESNOG OPTEREĆENJA PREMA </a:t>
            </a:r>
            <a:r>
              <a:rPr lang="en-US" sz="3600" dirty="0" smtClean="0"/>
              <a:t>EC8-1-1</a:t>
            </a:r>
            <a:r>
              <a:rPr lang="sr-Latn-ME" sz="3600" dirty="0"/>
              <a:t>:2024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21779" y="1140275"/>
            <a:ext cx="5871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Kategorizacija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tipova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tla</a:t>
            </a:r>
            <a:r>
              <a:rPr lang="sr-Latn-ME" sz="2800" dirty="0" smtClean="0">
                <a:solidFill>
                  <a:srgbClr val="FF0000"/>
                </a:solidFill>
              </a:rPr>
              <a:t> prema EC8-1-1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5590" y="-2546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 smtClean="0"/>
              <a:t>5. </a:t>
            </a:r>
            <a:r>
              <a:rPr lang="en-US" sz="3600" dirty="0"/>
              <a:t>DEFINISANJE ZEMLJOTRESNOG OPTEREĆENJA PREMA </a:t>
            </a:r>
            <a:r>
              <a:rPr lang="en-US" sz="3600" dirty="0" smtClean="0"/>
              <a:t>EC8-1-1</a:t>
            </a:r>
            <a:r>
              <a:rPr lang="sr-Latn-ME" sz="3600" dirty="0"/>
              <a:t>:2024</a:t>
            </a:r>
            <a:endParaRPr lang="en-US" sz="3600" dirty="0"/>
          </a:p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21779" y="1140275"/>
            <a:ext cx="5871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Kategorizacija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tipova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tla</a:t>
            </a:r>
            <a:r>
              <a:rPr lang="sr-Latn-ME" sz="2800" dirty="0" smtClean="0">
                <a:solidFill>
                  <a:srgbClr val="FF0000"/>
                </a:solidFill>
              </a:rPr>
              <a:t> prema EC8-1-1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764320"/>
            <a:ext cx="7564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 bi se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dobio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l-SI" sz="20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s,H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treba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dati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prednost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direktnim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mjerenjima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unutar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svakog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sloja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ME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tla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malim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deformacijama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obavljenim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putem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invazivnih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(down-hole, up-hole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ili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cross-hole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mjerenja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ili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neinvazivnih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npr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analiza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površinskih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talasa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tehnika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EC8-1-1, 5.1.2(8)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Latn-ME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ovome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slučaju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srednjeg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visokog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nivoa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seizmičnosti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neophodno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sprovesti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direktno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mjerenje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r-Latn-ME" sz="2000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EC8-5, 6.1(7), dok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slučaju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niskog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nivoa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seizmičnosti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erenska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ispitivanja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mogu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biti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izostavljeni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EC8-5, 6.1(3).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88925" algn="just"/>
            <a:r>
              <a:rPr lang="sl-SI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slu</a:t>
            </a:r>
            <a:r>
              <a:rPr lang="sr-Latn-C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č</a:t>
            </a:r>
            <a:r>
              <a:rPr lang="sl-SI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aj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da informacije o </a:t>
            </a:r>
            <a:r>
              <a:rPr lang="sl-SI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sl-SI" sz="20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sl-SI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sl-SI" sz="20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800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nisu dostupne</a:t>
            </a:r>
            <a:r>
              <a:rPr lang="sr-Latn-C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brzina smi</a:t>
            </a:r>
            <a:r>
              <a:rPr lang="sr-Latn-C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č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sr-Latn-C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ć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ih talasa </a:t>
            </a:r>
            <a:r>
              <a:rPr lang="sl-SI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sl-SI" sz="20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mo</a:t>
            </a:r>
            <a:r>
              <a:rPr lang="sr-Latn-C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ž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 se odrediti pomo</a:t>
            </a:r>
            <a:r>
              <a:rPr lang="sr-Latn-C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ć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u empirijske korelacije s nekim od penetracionih testova </a:t>
            </a:r>
            <a:r>
              <a:rPr lang="sr-Latn-C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ili drugih geotehničkih ispitivanja 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na samoj lokaciji</a:t>
            </a:r>
            <a:r>
              <a:rPr lang="sr-Latn-C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l-SI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EC</a:t>
            </a:r>
            <a:r>
              <a:rPr lang="sr-Latn-C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8-1-1, 5.1.2(6).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224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132856"/>
            <a:ext cx="5582220" cy="4555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 smtClean="0"/>
              <a:t>5. </a:t>
            </a:r>
            <a:r>
              <a:rPr lang="en-US" sz="3600" dirty="0"/>
              <a:t>DEFINISANJE ZEMLJOTRESNOG OPTEREĆENJA PREMA </a:t>
            </a:r>
            <a:r>
              <a:rPr lang="en-US" sz="3600" dirty="0" smtClean="0"/>
              <a:t>EC8-1-1</a:t>
            </a:r>
            <a:r>
              <a:rPr lang="sr-Latn-ME" sz="3600" dirty="0" smtClean="0"/>
              <a:t>:2024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1507610"/>
            <a:ext cx="2736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sr-Latn-ME" dirty="0" smtClean="0"/>
              <a:t>a</a:t>
            </a:r>
            <a:r>
              <a:rPr lang="sr-Latn-ME" sz="1400" dirty="0" smtClean="0"/>
              <a:t>g</a:t>
            </a:r>
            <a:r>
              <a:rPr lang="sr-Latn-ME" dirty="0"/>
              <a:t> </a:t>
            </a:r>
            <a:r>
              <a:rPr lang="sr-Latn-ME" dirty="0" smtClean="0"/>
              <a:t>se ne tretira više kao parametar s kojim se skalira seizmičko dejstvo</a:t>
            </a:r>
          </a:p>
          <a:p>
            <a:pPr marL="342900" indent="-342900">
              <a:buFontTx/>
              <a:buChar char="-"/>
            </a:pPr>
            <a:endParaRPr lang="sr-Latn-ME" dirty="0" smtClean="0"/>
          </a:p>
          <a:p>
            <a:pPr marL="342900" indent="-342900">
              <a:buFontTx/>
              <a:buChar char="-"/>
            </a:pPr>
            <a:r>
              <a:rPr lang="sr-Latn-ME" dirty="0"/>
              <a:t>Redefinicija spektra elastičnog odgovora korištenjem dva parametra umjesto </a:t>
            </a:r>
            <a:r>
              <a:rPr lang="sr-Latn-ME" dirty="0" smtClean="0"/>
              <a:t>a</a:t>
            </a:r>
            <a:r>
              <a:rPr lang="sr-Latn-ME" sz="1400" dirty="0" smtClean="0"/>
              <a:t>g</a:t>
            </a:r>
          </a:p>
          <a:p>
            <a:pPr marL="342900" indent="-342900">
              <a:buFontTx/>
              <a:buChar char="-"/>
            </a:pPr>
            <a:endParaRPr lang="sr-Latn-ME" dirty="0"/>
          </a:p>
          <a:p>
            <a:pPr marL="342900" indent="-342900">
              <a:buFontTx/>
              <a:buChar char="-"/>
            </a:pPr>
            <a:r>
              <a:rPr lang="sr-Latn-ME" dirty="0"/>
              <a:t>Definisanje seizmičkog intenziteta preko elastičnih </a:t>
            </a:r>
            <a:r>
              <a:rPr lang="sr-Latn-ME" dirty="0" smtClean="0"/>
              <a:t>spektara </a:t>
            </a:r>
            <a:r>
              <a:rPr lang="sr-Latn-ME" dirty="0"/>
              <a:t>odgovora </a:t>
            </a:r>
            <a:r>
              <a:rPr lang="sr-Latn-ME" dirty="0" smtClean="0"/>
              <a:t>pseudo </a:t>
            </a:r>
            <a:r>
              <a:rPr lang="sr-Latn-ME" dirty="0"/>
              <a:t>u</a:t>
            </a:r>
            <a:r>
              <a:rPr lang="sr-Latn-ME" dirty="0" smtClean="0"/>
              <a:t>brzanja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5296" y="1355148"/>
            <a:ext cx="398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</a:rPr>
              <a:t>Elastični spektar odgovora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75856" y="404664"/>
            <a:ext cx="152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Latn-ME" sz="3600" dirty="0" smtClean="0"/>
              <a:t>Sadržaj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683568" y="1916832"/>
            <a:ext cx="74888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r-Latn-ME" sz="2400" dirty="0" smtClean="0"/>
              <a:t>VELIČINA ZEMLJOTRESA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r-Latn-ME" sz="2400" dirty="0" smtClean="0"/>
              <a:t>ZNAČAJ MJERE INTENZITETA ZEMLJOTRESA (IM)</a:t>
            </a:r>
            <a:endParaRPr lang="sr-Latn-ME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l-SI" sz="2400" dirty="0" smtClean="0"/>
              <a:t>PRIMJERI ISPITIVANJA IM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r-Latn-ME" sz="2400" dirty="0" smtClean="0"/>
              <a:t>IM U PROPISIMA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DEFINISANJE ZEMLJOTRESNOG OPTEREĆENJA PREMA EC8-1-1</a:t>
            </a:r>
            <a:r>
              <a:rPr lang="sr-Latn-ME" sz="2400" dirty="0" smtClean="0"/>
              <a:t>:2024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sr-Latn-ME" sz="2400" dirty="0" smtClean="0"/>
              <a:t>ZAKLJUČCI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r-Latn-ME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81" y="3679354"/>
            <a:ext cx="7128792" cy="1123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900" y="4941168"/>
            <a:ext cx="2419688" cy="4763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907825"/>
            <a:ext cx="2410161" cy="54300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7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5630" y="1387171"/>
                <a:ext cx="8537536" cy="2160240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sr-Latn-ME" sz="1800" dirty="0" smtClean="0"/>
                  <a:t>T</a:t>
                </a:r>
                <a:r>
                  <a:rPr lang="sr-Latn-ME" sz="1800" baseline="-25000" dirty="0"/>
                  <a:t>A</a:t>
                </a:r>
                <a:r>
                  <a:rPr lang="sr-Latn-ME" sz="1800" dirty="0"/>
                  <a:t> 	- granična perioda koja odgovara nula periodičnom spektralnom ubrzanju</a:t>
                </a:r>
                <a:endParaRPr lang="en-US" sz="1800" dirty="0"/>
              </a:p>
              <a:p>
                <a:pPr algn="just"/>
                <a:r>
                  <a:rPr lang="sr-Latn-ME" sz="1800" dirty="0"/>
                  <a:t>F</a:t>
                </a:r>
                <a:r>
                  <a:rPr lang="sr-Latn-ME" sz="1800" baseline="-25000" dirty="0"/>
                  <a:t>A</a:t>
                </a:r>
                <a:r>
                  <a:rPr lang="sr-Latn-ME" sz="1800" dirty="0"/>
                  <a:t> 	- faktor redukcije za dobijanje spektralno ubrzanje za nultu periodu od S</a:t>
                </a:r>
                <a:r>
                  <a:rPr lang="sr-Latn-ME" sz="1800" baseline="-25000" dirty="0"/>
                  <a:t>α</a:t>
                </a:r>
                <a:endParaRPr lang="en-US" sz="1800" dirty="0"/>
              </a:p>
              <a:p>
                <a:pPr algn="l"/>
                <a:r>
                  <a:rPr lang="sr-Latn-ME" sz="1800" dirty="0" smtClean="0"/>
                  <a:t>χ</a:t>
                </a:r>
                <a:r>
                  <a:rPr lang="sr-Latn-ME" sz="1800" dirty="0"/>
                  <a:t>	- koji kontroliše T</a:t>
                </a:r>
                <a:r>
                  <a:rPr lang="sr-Latn-ME" sz="1800" baseline="-25000" dirty="0"/>
                  <a:t>B</a:t>
                </a:r>
                <a:r>
                  <a:rPr lang="sr-Latn-ME" sz="1800" dirty="0"/>
                  <a:t>, niža granična perioda konstatnog dijela spektra, </a:t>
                </a:r>
                <a:r>
                  <a:rPr lang="sr-Latn-ME" sz="1800" dirty="0" smtClean="0"/>
                  <a:t>preko 	formule:</a:t>
                </a:r>
                <a:br>
                  <a:rPr lang="sr-Latn-ME" sz="1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1800" i="1">
                          <a:latin typeface="Cambria Math" panose="02040503050406030204" pitchFamily="18" charset="0"/>
                        </a:rPr>
                        <m:t>0.05 </m:t>
                      </m:r>
                      <m:r>
                        <a:rPr lang="sr-Latn-ME" sz="1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ME" sz="1800" i="1">
                          <a:latin typeface="Cambria Math" panose="02040503050406030204" pitchFamily="18" charset="0"/>
                        </a:rPr>
                        <m:t> ≤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ME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sr-Latn-ME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sr-Latn-ME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ME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sr-Latn-ME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sr-Latn-ME" sz="1800">
                              <a:latin typeface="Cambria Math" panose="02040503050406030204" pitchFamily="18" charset="0"/>
                            </a:rPr>
                            <m:t>χ</m:t>
                          </m:r>
                        </m:den>
                      </m:f>
                      <m:r>
                        <a:rPr lang="sr-Latn-ME" sz="1800" i="1">
                          <a:latin typeface="Cambria Math" panose="02040503050406030204" pitchFamily="18" charset="0"/>
                        </a:rPr>
                        <m:t>≤0.10 </m:t>
                      </m:r>
                      <m:r>
                        <a:rPr lang="sr-Latn-ME" sz="18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sr-Latn-ME" sz="1800" dirty="0" smtClean="0"/>
              </a:p>
              <a:p>
                <a:pPr algn="just"/>
                <a:r>
                  <a:rPr lang="sr-Latn-ME" sz="1800" dirty="0"/>
                  <a:t>T</a:t>
                </a:r>
                <a:r>
                  <a:rPr lang="sr-Latn-ME" sz="1800" baseline="-25000" dirty="0"/>
                  <a:t>D</a:t>
                </a:r>
                <a:r>
                  <a:rPr lang="sr-Latn-ME" sz="1800" dirty="0"/>
                  <a:t>	- granična perioda na početku grane konstantnog pomjeranja</a:t>
                </a:r>
                <a:endParaRPr lang="en-US" sz="1800" dirty="0"/>
              </a:p>
              <a:p>
                <a:pPr algn="just"/>
                <a:endParaRPr lang="en-US" sz="1600" dirty="0"/>
              </a:p>
            </p:txBody>
          </p:sp>
        </mc:Choice>
        <mc:Fallback xmlns="">
          <p:sp>
            <p:nvSpPr>
              <p:cNvPr id="8" name="Sub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5630" y="1387171"/>
                <a:ext cx="8537536" cy="2160240"/>
              </a:xfrm>
              <a:blipFill rotWithShape="0">
                <a:blip r:embed="rId5"/>
                <a:stretch>
                  <a:fillRect l="-643" t="-2825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45781" y="5301208"/>
            <a:ext cx="759723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C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gdje su: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9920" algn="just">
              <a:spcAft>
                <a:spcPts val="0"/>
              </a:spcAft>
              <a:tabLst>
                <a:tab pos="810260" algn="l"/>
              </a:tabLst>
            </a:pP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it-IT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	faktor amplifikacije lokalnog tla za kratke periode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9920" algn="just">
              <a:spcAft>
                <a:spcPts val="0"/>
              </a:spcAft>
              <a:tabLst>
                <a:tab pos="810260" algn="l"/>
              </a:tabLst>
            </a:pP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it-IT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	faktor amplifikacije lokalnog tla za srednje periode (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it-IT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29920" algn="just">
              <a:spcAft>
                <a:spcPts val="0"/>
              </a:spcAft>
              <a:tabLst>
                <a:tab pos="810260" algn="l"/>
              </a:tabLst>
            </a:pP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it-IT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	topografski faktor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uvećanja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781" y="32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 smtClean="0"/>
              <a:t>5. </a:t>
            </a:r>
            <a:r>
              <a:rPr lang="en-US" sz="3600" dirty="0"/>
              <a:t>DEFINISANJE ZEMLJOTRESNOG OPTEREĆENJA PREMA </a:t>
            </a:r>
            <a:r>
              <a:rPr lang="en-US" sz="3600" dirty="0" smtClean="0"/>
              <a:t>EC8-1-1</a:t>
            </a:r>
            <a:r>
              <a:rPr lang="sr-Latn-ME" sz="3600" dirty="0" smtClean="0"/>
              <a:t>:2024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91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64904"/>
            <a:ext cx="8784976" cy="3938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5296" y="1355148"/>
            <a:ext cx="398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</a:rPr>
              <a:t>Elastični spektar odgovora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067944" y="3202142"/>
            <a:ext cx="1008112" cy="26642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40352" y="3205679"/>
            <a:ext cx="1008112" cy="26642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2782" y="2021581"/>
            <a:ext cx="4431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Faktori amplifikacije lokalnog tla 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it-IT" sz="20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α</a:t>
            </a:r>
            <a:r>
              <a:rPr lang="it-IT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i 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it-IT" sz="2000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it-IT" sz="20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1663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 smtClean="0"/>
              <a:t>5. </a:t>
            </a:r>
            <a:r>
              <a:rPr lang="en-US" sz="3600" dirty="0"/>
              <a:t>DEFINISANJE ZEMLJOTRESNOG OPTEREĆENJA PREMA </a:t>
            </a:r>
            <a:r>
              <a:rPr lang="en-US" sz="3600" dirty="0" smtClean="0"/>
              <a:t>EC8-1-1</a:t>
            </a:r>
            <a:r>
              <a:rPr lang="sr-Latn-ME" sz="3600" dirty="0" smtClean="0"/>
              <a:t>:2024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22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44694"/>
              </p:ext>
            </p:extLst>
          </p:nvPr>
        </p:nvGraphicFramePr>
        <p:xfrm>
          <a:off x="990600" y="2852911"/>
          <a:ext cx="68484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Документ" r:id="rId3" imgW="4895738" imgH="2192099" progId="Word.Document.12">
                  <p:embed/>
                </p:oleObj>
              </mc:Choice>
              <mc:Fallback>
                <p:oleObj name="Документ" r:id="rId3" imgW="4895738" imgH="21920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852911"/>
                        <a:ext cx="6848475" cy="306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91970" y="1052736"/>
            <a:ext cx="795649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indent="-431800">
              <a:spcBef>
                <a:spcPts val="1500"/>
              </a:spcBef>
              <a:spcAft>
                <a:spcPts val="1200"/>
              </a:spcAft>
            </a:pPr>
            <a:r>
              <a:rPr lang="sl-SI" sz="2800" dirty="0">
                <a:solidFill>
                  <a:srgbClr val="FF0000"/>
                </a:solidFill>
                <a:latin typeface="Times New Roman Bold" panose="02020803070505020304" pitchFamily="18" charset="0"/>
              </a:rPr>
              <a:t>Topografski efekti</a:t>
            </a:r>
            <a:endParaRPr lang="en-US" sz="2800" dirty="0">
              <a:solidFill>
                <a:srgbClr val="FF0000"/>
              </a:solidFill>
              <a:latin typeface="Times New Roman Bold" panose="02020803070505020304" pitchFamily="18" charset="0"/>
            </a:endParaRPr>
          </a:p>
          <a:p>
            <a:pPr indent="269875" algn="just">
              <a:spcBef>
                <a:spcPts val="600"/>
              </a:spcBef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slučaju topografskih nepravilnosti visine veće od 30 m, sa prosječnim uglovima nagiba većim od 15° i samo za tipove tla A i B, treba primijeniti topografski faktor uvećanja F</a:t>
            </a:r>
            <a:r>
              <a:rPr lang="it-IT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koji je nezavisan od sopstvene periode konstrukcije), dat u tabeli 5.5. U ostalim slučajevima treba uzeti da je F</a:t>
            </a:r>
            <a:r>
              <a:rPr lang="it-IT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1, EC8-1-1, 5.2.2.2(10).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just"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739330"/>
            <a:ext cx="7253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Vrijednosti F</a:t>
            </a:r>
            <a:r>
              <a:rPr lang="it-IT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u drugoj koloni odnose se na gornje lokacije (tačka T na pojednostavljenim skicama). Vrijednost F</a:t>
            </a:r>
            <a:r>
              <a:rPr lang="it-IT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se između tačke T i tačke B (baza) i tačke A (koja se nalazi na udaljenosti od 100 m od T), gde se usvajaja F</a:t>
            </a:r>
            <a:r>
              <a:rPr lang="it-IT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= 1, linearno smanjuje.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24572" y="-2915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 smtClean="0"/>
              <a:t>5. </a:t>
            </a:r>
            <a:r>
              <a:rPr lang="en-US" sz="3600" dirty="0"/>
              <a:t>DEFINISANJE ZEMLJOTRESNOG OPTEREĆENJA PREMA </a:t>
            </a:r>
            <a:r>
              <a:rPr lang="en-US" sz="3600" dirty="0" smtClean="0"/>
              <a:t>EC8-1-1</a:t>
            </a:r>
            <a:r>
              <a:rPr lang="sr-Latn-ME" sz="3600" dirty="0" smtClean="0"/>
              <a:t>:2024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18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4303" y="14127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800" dirty="0" smtClean="0">
                <a:solidFill>
                  <a:srgbClr val="FF0000"/>
                </a:solidFill>
              </a:rPr>
              <a:t>Seizmički hazard – seizmički nivoi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2354686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 slučaju da se seizmički hazard predstavlja u vidu seizmičkih zona, potrebno je ove zone razgraničiti u određene seizmičke nivoe, prema </a:t>
            </a:r>
            <a:r>
              <a:rPr lang="sr-Latn-ME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sljedećoj </a:t>
            </a:r>
            <a:r>
              <a:rPr lang="it-IT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tabeli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5312539"/>
              </p:ext>
            </p:extLst>
          </p:nvPr>
        </p:nvGraphicFramePr>
        <p:xfrm>
          <a:off x="971600" y="4344756"/>
          <a:ext cx="6841078" cy="2160145"/>
        </p:xfrm>
        <a:graphic>
          <a:graphicData uri="http://schemas.openxmlformats.org/drawingml/2006/table">
            <a:tbl>
              <a:tblPr firstRow="1" firstCol="1" bandRow="1"/>
              <a:tblGrid>
                <a:gridCol w="3420095"/>
                <a:gridCol w="3420983"/>
              </a:tblGrid>
              <a:tr h="43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Seizmički nivo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it-IT" sz="2400" b="1" i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α</a:t>
                      </a:r>
                      <a:r>
                        <a:rPr lang="it-IT" sz="2400" b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,475</a:t>
                      </a:r>
                      <a:r>
                        <a:rPr lang="it-IT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(m/s</a:t>
                      </a:r>
                      <a:r>
                        <a:rPr lang="it-IT" sz="2400" b="1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it-IT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Veoma nizak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it-IT" sz="2400" i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α</a:t>
                      </a:r>
                      <a:r>
                        <a:rPr lang="it-IT" sz="2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,475</a:t>
                      </a:r>
                      <a:r>
                        <a:rPr lang="it-IT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&lt; 1.0 m/s</a:t>
                      </a:r>
                      <a:r>
                        <a:rPr lang="it-IT" sz="2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Nizak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1.0 m/s</a:t>
                      </a:r>
                      <a:r>
                        <a:rPr lang="it-IT" sz="2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it-IT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&lt; </a:t>
                      </a:r>
                      <a:r>
                        <a:rPr lang="it-IT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it-IT" sz="2400" i="1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α</a:t>
                      </a:r>
                      <a:r>
                        <a:rPr lang="it-IT" sz="2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,475</a:t>
                      </a:r>
                      <a:r>
                        <a:rPr lang="it-IT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&lt; 2.5 m/s</a:t>
                      </a:r>
                      <a:r>
                        <a:rPr lang="it-IT" sz="24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Umjeren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2.5 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m/s</a:t>
                      </a:r>
                      <a:r>
                        <a:rPr lang="it-IT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 </a:t>
                      </a:r>
                      <a:r>
                        <a:rPr lang="it-IT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it-IT" sz="2400" i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α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,475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 5.0 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m/s</a:t>
                      </a:r>
                      <a:r>
                        <a:rPr lang="it-IT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Visok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</a:t>
                      </a:r>
                      <a:r>
                        <a:rPr lang="it-IT" sz="2400" i="1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α</a:t>
                      </a:r>
                      <a:r>
                        <a:rPr lang="it-IT" sz="2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,475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5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.0 </a:t>
                      </a:r>
                      <a:r>
                        <a:rPr lang="it-IT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m/s</a:t>
                      </a:r>
                      <a:r>
                        <a:rPr lang="it-IT" sz="24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71600" y="3789040"/>
            <a:ext cx="6088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Rasponi </a:t>
            </a:r>
            <a:r>
              <a:rPr kumimoji="0" lang="it-IT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it-IT" altLang="en-US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kumimoji="0" lang="it-IT" alt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,475</a:t>
            </a:r>
            <a:r>
              <a:rPr kumimoji="0" lang="it-IT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bi se definisali sei</a:t>
            </a:r>
            <a:r>
              <a:rPr kumimoji="0" lang="sr-Latn-ME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kumimoji="0" lang="it-IT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mički nivoi</a:t>
            </a:r>
            <a:endParaRPr kumimoji="0" lang="it-IT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 smtClean="0"/>
              <a:t>5. </a:t>
            </a:r>
            <a:r>
              <a:rPr lang="en-US" sz="3600" dirty="0"/>
              <a:t>DEFINISANJE ZEMLJOTRESNOG OPTEREĆENJA PREMA </a:t>
            </a:r>
            <a:r>
              <a:rPr lang="en-US" sz="3600" dirty="0" smtClean="0"/>
              <a:t>EC8-1-1</a:t>
            </a:r>
            <a:r>
              <a:rPr lang="sr-Latn-ME" sz="3600" dirty="0" smtClean="0"/>
              <a:t>:2024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59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6347956" cy="5764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83968" y="1482737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 marR="575945" algn="just">
              <a:spcBef>
                <a:spcPts val="1000"/>
              </a:spcBef>
              <a:spcAft>
                <a:spcPts val="160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Evropska mapa spektralnog ubrzanja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t-IT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it-IT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,475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koji odgovara konstantnom dijelu horizontalnog elastičnog spektra odgovora sa 5% prigušenjem za povratni period od 475 godina i za tlo kategorije A, Anex A </a:t>
            </a:r>
            <a:r>
              <a:rPr lang="it-IT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EC8-1-1</a:t>
            </a:r>
            <a:r>
              <a:rPr lang="sr-Latn-ME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:2024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 smtClean="0"/>
              <a:t>5. </a:t>
            </a:r>
            <a:r>
              <a:rPr lang="en-US" sz="3600" dirty="0"/>
              <a:t>DEFINISANJE ZEMLJOTRESNOG OPTEREĆENJA PREMA </a:t>
            </a:r>
            <a:r>
              <a:rPr lang="en-US" sz="3600" dirty="0" smtClean="0"/>
              <a:t>EC8-1-1</a:t>
            </a:r>
            <a:r>
              <a:rPr lang="sr-Latn-ME" sz="3600" dirty="0" smtClean="0"/>
              <a:t>:2024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16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9425"/>
            <a:ext cx="6099378" cy="57164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061934" y="2053307"/>
            <a:ext cx="38458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Evropska mapa spektralnog ubrzanja </a:t>
            </a: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l-GR" i="1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it-IT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,475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koji odgovara periodu oscilovanja </a:t>
            </a: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it-IT" i="1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β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= 1 s horizontalnog elastičnog spektra odgovora sa 5% prigušenjem za povratni period od 475 godina i za tlo kategorije A, Anex A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EC8-1-1</a:t>
            </a:r>
            <a:r>
              <a:rPr lang="sr-Latn-M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:2025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453142"/>
            <a:ext cx="4876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Bef>
                <a:spcPts val="600"/>
              </a:spcBef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t-IT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β,ref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it-IT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it-IT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α,ref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it-IT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= 0.2</a:t>
            </a:r>
            <a:r>
              <a:rPr lang="sr-Latn-M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nizak i veoma nizak seizmički nivo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it-IT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it-IT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0.3</a:t>
            </a:r>
            <a:r>
              <a:rPr lang="sr-Latn-M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umjereni seizmički nivo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>
              <a:spcAft>
                <a:spcPts val="0"/>
              </a:spcAft>
            </a:pPr>
            <a:r>
              <a:rPr lang="it-IT" i="1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it-IT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0.4</a:t>
            </a:r>
            <a:r>
              <a:rPr lang="sr-Latn-M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za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</a:rPr>
              <a:t>visok seizmički nivo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 smtClean="0"/>
              <a:t>5. </a:t>
            </a:r>
            <a:r>
              <a:rPr lang="en-US" sz="3600" dirty="0"/>
              <a:t>DEFINISANJE ZEMLJOTRESNOG OPTEREĆENJA PREMA </a:t>
            </a:r>
            <a:r>
              <a:rPr lang="en-US" sz="3600" dirty="0" smtClean="0"/>
              <a:t>EC8-1-1</a:t>
            </a:r>
            <a:r>
              <a:rPr lang="sr-Latn-ME" sz="3600" dirty="0" smtClean="0"/>
              <a:t>:2024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22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118" y="1052736"/>
            <a:ext cx="84893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ME" sz="2000" dirty="0" smtClean="0"/>
              <a:t>Danas se istražuje veliki broj parametara oscilacija tla koji pokušavaju da na kvantitativan način budu mjera intenziteta zemljotresa.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ME" sz="2000" dirty="0" smtClean="0"/>
              <a:t>Neophodan uslov za upotrebu određenog </a:t>
            </a:r>
            <a:r>
              <a:rPr lang="sr-Latn-ME" sz="2000" i="1" dirty="0" smtClean="0"/>
              <a:t>IM</a:t>
            </a:r>
            <a:r>
              <a:rPr lang="sr-Latn-ME" sz="2000" dirty="0" smtClean="0"/>
              <a:t> prilikom projektovanja je </a:t>
            </a:r>
            <a:r>
              <a:rPr lang="en-US" sz="2000" dirty="0" err="1"/>
              <a:t>postojanja</a:t>
            </a:r>
            <a:r>
              <a:rPr lang="en-US" sz="2000" dirty="0"/>
              <a:t> </a:t>
            </a:r>
            <a:r>
              <a:rPr lang="en-US" sz="2000" dirty="0" err="1"/>
              <a:t>atenuacione</a:t>
            </a:r>
            <a:r>
              <a:rPr lang="en-US" sz="2000" dirty="0"/>
              <a:t> </a:t>
            </a:r>
            <a:r>
              <a:rPr lang="en-US" sz="2000" dirty="0" err="1"/>
              <a:t>relacije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sr-Latn-ME" sz="2000" dirty="0" smtClean="0"/>
              <a:t>te </a:t>
            </a:r>
            <a:r>
              <a:rPr lang="sr-Latn-ME" sz="2000" i="1" dirty="0" smtClean="0"/>
              <a:t>IM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seizmološko</a:t>
            </a:r>
            <a:r>
              <a:rPr lang="en-US" sz="2000" dirty="0"/>
              <a:t> </a:t>
            </a:r>
            <a:r>
              <a:rPr lang="en-US" sz="2000" dirty="0" err="1"/>
              <a:t>geoloških</a:t>
            </a:r>
            <a:r>
              <a:rPr lang="en-US" sz="2000" dirty="0"/>
              <a:t> </a:t>
            </a:r>
            <a:r>
              <a:rPr lang="en-US" sz="2000" dirty="0" err="1"/>
              <a:t>parametara</a:t>
            </a:r>
            <a:r>
              <a:rPr lang="en-US" sz="2000" dirty="0"/>
              <a:t>: magnitude, </a:t>
            </a:r>
            <a:r>
              <a:rPr lang="en-US" sz="2000" dirty="0" err="1"/>
              <a:t>rastojanja</a:t>
            </a:r>
            <a:r>
              <a:rPr lang="en-US" sz="2000" dirty="0"/>
              <a:t> od </a:t>
            </a:r>
            <a:r>
              <a:rPr lang="en-US" sz="2000" dirty="0" err="1" smtClean="0"/>
              <a:t>rasjeda</a:t>
            </a:r>
            <a:r>
              <a:rPr lang="sr-Latn-ME" sz="2000" dirty="0" smtClean="0"/>
              <a:t>.</a:t>
            </a:r>
            <a:r>
              <a:rPr lang="en-US" sz="2000" dirty="0" smtClean="0"/>
              <a:t> </a:t>
            </a:r>
            <a:endParaRPr lang="sr-Latn-ME" sz="200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ME" sz="2000" dirty="0"/>
              <a:t>Interesantno je primjetiti da su i u prošlosti i sada u propisima korišćene </a:t>
            </a:r>
            <a:r>
              <a:rPr lang="sr-Latn-ME" sz="2000" i="1" dirty="0"/>
              <a:t>IM</a:t>
            </a:r>
            <a:r>
              <a:rPr lang="sr-Latn-ME" sz="2000" dirty="0"/>
              <a:t> koje su vezane za ubrzanja iako je veliki broj istraživanja pokazao da bi </a:t>
            </a:r>
            <a:r>
              <a:rPr lang="sr-Latn-ME" sz="2000" i="1" dirty="0"/>
              <a:t>IM</a:t>
            </a:r>
            <a:r>
              <a:rPr lang="sr-Latn-ME" sz="2000" dirty="0"/>
              <a:t> vezane za brzinu bile bolje. </a:t>
            </a:r>
            <a:endParaRPr lang="en-US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ME" sz="2000" dirty="0"/>
              <a:t>Kako izbor mjere intenziteta zavisi od </a:t>
            </a:r>
            <a:r>
              <a:rPr lang="en-US" sz="2000" dirty="0" err="1"/>
              <a:t>karakteristika</a:t>
            </a:r>
            <a:r>
              <a:rPr lang="en-US" sz="2000" dirty="0"/>
              <a:t> same </a:t>
            </a:r>
            <a:r>
              <a:rPr lang="en-US" sz="2000" dirty="0" err="1"/>
              <a:t>konstrukcije</a:t>
            </a:r>
            <a:r>
              <a:rPr lang="sr-Latn-ME" sz="2000" dirty="0"/>
              <a:t>, u budućnosti će se možda propisivati različite </a:t>
            </a:r>
            <a:r>
              <a:rPr lang="sr-Latn-ME" sz="2000" i="1" dirty="0"/>
              <a:t>IM</a:t>
            </a:r>
            <a:r>
              <a:rPr lang="sr-Latn-ME" sz="2000" dirty="0"/>
              <a:t> za različite tipove konstrukcija.</a:t>
            </a:r>
            <a:endParaRPr lang="en-US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ME" sz="2000" dirty="0" smtClean="0"/>
              <a:t>Do skoro najčešće korićeni parametar </a:t>
            </a:r>
            <a:r>
              <a:rPr lang="sr-Latn-ME" sz="2000" i="1" dirty="0" smtClean="0"/>
              <a:t>PGA</a:t>
            </a:r>
            <a:r>
              <a:rPr lang="sr-Latn-ME" sz="2000" dirty="0" smtClean="0"/>
              <a:t> je zamijenjen spektrima odgovora ubrzanja Sa prvo u američkim propisima a sada i u drugoj generaciji eurokoda EC8.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r-Latn-ME" sz="2000" dirty="0"/>
              <a:t>U Crnoj Gori </a:t>
            </a:r>
            <a:r>
              <a:rPr lang="sr-Latn-ME" sz="2000" dirty="0" smtClean="0"/>
              <a:t>predstoji </a:t>
            </a:r>
            <a:r>
              <a:rPr lang="sr-Latn-ME" sz="2000" dirty="0"/>
              <a:t>posao oko </a:t>
            </a:r>
            <a:r>
              <a:rPr lang="sr-Latn-ME" sz="2000" dirty="0" smtClean="0"/>
              <a:t>definisanja mapa seizmičkog hazarda koja trebaju biti u našem nacionalnom aneksu.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dirty="0" smtClean="0"/>
              <a:t>6. Z</a:t>
            </a:r>
            <a:r>
              <a:rPr lang="en-US" sz="3600" dirty="0" smtClean="0"/>
              <a:t>AKLJU</a:t>
            </a:r>
            <a:r>
              <a:rPr lang="sr-Latn-ME" sz="3600" dirty="0" smtClean="0"/>
              <a:t>Č</a:t>
            </a:r>
            <a:r>
              <a:rPr lang="en-US" sz="3600" dirty="0" smtClean="0"/>
              <a:t>CI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1011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71800" y="256490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6000" dirty="0" smtClean="0"/>
              <a:t>HVALA !</a:t>
            </a:r>
            <a:endParaRPr lang="en-US" sz="6000" dirty="0"/>
          </a:p>
        </p:txBody>
      </p:sp>
      <p:sp>
        <p:nvSpPr>
          <p:cNvPr id="3080" name="AutoShape 8" descr="Rezultat slika za twisted fort of high rise buildi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886700" cy="47670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ME" sz="2000" dirty="0" smtClean="0"/>
              <a:t>- </a:t>
            </a:r>
            <a:r>
              <a:rPr lang="en-US" sz="2000" dirty="0" err="1" smtClean="0"/>
              <a:t>Kako</a:t>
            </a:r>
            <a:r>
              <a:rPr lang="en-US" sz="2000" dirty="0" smtClean="0"/>
              <a:t> </a:t>
            </a:r>
            <a:r>
              <a:rPr lang="en-US" sz="2000" dirty="0" err="1"/>
              <a:t>mjeriti</a:t>
            </a:r>
            <a:r>
              <a:rPr lang="en-US" sz="2000" dirty="0"/>
              <a:t> </a:t>
            </a:r>
            <a:r>
              <a:rPr lang="en-US" sz="2000" dirty="0" err="1"/>
              <a:t>zemljotres</a:t>
            </a:r>
            <a:r>
              <a:rPr lang="en-US" sz="2000" dirty="0"/>
              <a:t>? </a:t>
            </a:r>
            <a:endParaRPr lang="sr-Latn-ME" sz="2000" dirty="0" smtClean="0"/>
          </a:p>
          <a:p>
            <a:pPr marL="0" indent="0" algn="just">
              <a:buNone/>
            </a:pPr>
            <a:r>
              <a:rPr lang="sr-Latn-ME" sz="2000" dirty="0" smtClean="0"/>
              <a:t>- </a:t>
            </a:r>
            <a:r>
              <a:rPr lang="en-US" sz="2000" dirty="0" smtClean="0"/>
              <a:t>Na </a:t>
            </a:r>
            <a:r>
              <a:rPr lang="en-US" sz="2000" dirty="0" err="1"/>
              <a:t>osnovu</a:t>
            </a:r>
            <a:r>
              <a:rPr lang="en-US" sz="2000" dirty="0"/>
              <a:t> </a:t>
            </a:r>
            <a:r>
              <a:rPr lang="en-US" sz="2000" dirty="0" err="1"/>
              <a:t>čega</a:t>
            </a:r>
            <a:r>
              <a:rPr lang="en-US" sz="2000" dirty="0"/>
              <a:t> </a:t>
            </a:r>
            <a:r>
              <a:rPr lang="en-US" sz="2000" dirty="0" err="1"/>
              <a:t>možemo</a:t>
            </a:r>
            <a:r>
              <a:rPr lang="en-US" sz="2000" dirty="0"/>
              <a:t> </a:t>
            </a:r>
            <a:r>
              <a:rPr lang="en-US" sz="2000" dirty="0" err="1"/>
              <a:t>reći</a:t>
            </a:r>
            <a:r>
              <a:rPr lang="en-US" sz="2000" dirty="0"/>
              <a:t> da je </a:t>
            </a:r>
            <a:r>
              <a:rPr lang="en-US" sz="2000" dirty="0" err="1"/>
              <a:t>jedan</a:t>
            </a:r>
            <a:r>
              <a:rPr lang="en-US" sz="2000" dirty="0"/>
              <a:t> </a:t>
            </a:r>
            <a:r>
              <a:rPr lang="en-US" sz="2000" dirty="0" err="1"/>
              <a:t>zemljotres</a:t>
            </a:r>
            <a:r>
              <a:rPr lang="en-US" sz="2000" dirty="0"/>
              <a:t> bio </a:t>
            </a:r>
            <a:r>
              <a:rPr lang="en-US" sz="2000" dirty="0" err="1"/>
              <a:t>jači</a:t>
            </a:r>
            <a:r>
              <a:rPr lang="en-US" sz="2000" dirty="0"/>
              <a:t> od </a:t>
            </a:r>
            <a:r>
              <a:rPr lang="en-US" sz="2000" dirty="0" err="1"/>
              <a:t>drugoga</a:t>
            </a:r>
            <a:r>
              <a:rPr lang="en-US" sz="2000" dirty="0"/>
              <a:t>? Da li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osnovu</a:t>
            </a:r>
            <a:r>
              <a:rPr lang="en-US" sz="2000" dirty="0"/>
              <a:t> </a:t>
            </a:r>
            <a:r>
              <a:rPr lang="en-US" sz="2000" dirty="0" err="1"/>
              <a:t>nastale</a:t>
            </a:r>
            <a:r>
              <a:rPr lang="en-US" sz="2000" dirty="0"/>
              <a:t> </a:t>
            </a:r>
            <a:r>
              <a:rPr lang="en-US" sz="2000" dirty="0" err="1"/>
              <a:t>štete</a:t>
            </a:r>
            <a:r>
              <a:rPr lang="en-US" sz="2000" dirty="0"/>
              <a:t>,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poginulih</a:t>
            </a:r>
            <a:r>
              <a:rPr lang="en-US" sz="2000" dirty="0"/>
              <a:t>, </a:t>
            </a:r>
            <a:r>
              <a:rPr lang="en-US" sz="2000" dirty="0" err="1"/>
              <a:t>intenziteta</a:t>
            </a:r>
            <a:r>
              <a:rPr lang="en-US" sz="2000" dirty="0"/>
              <a:t> </a:t>
            </a:r>
            <a:r>
              <a:rPr lang="en-US" sz="2000" dirty="0" err="1"/>
              <a:t>vibracija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, </a:t>
            </a:r>
            <a:r>
              <a:rPr lang="en-US" sz="2000" dirty="0" err="1"/>
              <a:t>oslobođene</a:t>
            </a:r>
            <a:r>
              <a:rPr lang="en-US" sz="2000" dirty="0"/>
              <a:t> </a:t>
            </a:r>
            <a:r>
              <a:rPr lang="en-US" sz="2000" dirty="0" err="1"/>
              <a:t>energije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nečeg</a:t>
            </a:r>
            <a:r>
              <a:rPr lang="en-US" sz="2000" dirty="0"/>
              <a:t> </a:t>
            </a:r>
            <a:r>
              <a:rPr lang="en-US" sz="2000" dirty="0" err="1"/>
              <a:t>drugog</a:t>
            </a:r>
            <a:r>
              <a:rPr lang="en-US" sz="2000" dirty="0"/>
              <a:t>. </a:t>
            </a:r>
            <a:endParaRPr lang="sr-Latn-ME" sz="2000" dirty="0" smtClean="0"/>
          </a:p>
          <a:p>
            <a:pPr marL="0" indent="0" algn="just">
              <a:buNone/>
            </a:pPr>
            <a:r>
              <a:rPr lang="sr-Latn-ME" sz="2000" dirty="0" smtClean="0"/>
              <a:t>- </a:t>
            </a:r>
            <a:r>
              <a:rPr lang="en-US" sz="2000" dirty="0" err="1" smtClean="0"/>
              <a:t>Prije</a:t>
            </a:r>
            <a:r>
              <a:rPr lang="en-US" sz="2000" dirty="0" smtClean="0"/>
              <a:t> </a:t>
            </a:r>
            <a:r>
              <a:rPr lang="en-US" sz="2000" dirty="0" err="1"/>
              <a:t>razvitka</a:t>
            </a:r>
            <a:r>
              <a:rPr lang="en-US" sz="2000" dirty="0"/>
              <a:t> </a:t>
            </a:r>
            <a:r>
              <a:rPr lang="en-US" sz="2000" dirty="0" err="1"/>
              <a:t>modernih</a:t>
            </a:r>
            <a:r>
              <a:rPr lang="en-US" sz="2000" dirty="0"/>
              <a:t> </a:t>
            </a:r>
            <a:r>
              <a:rPr lang="en-US" sz="2000" dirty="0" err="1"/>
              <a:t>instrumenata</a:t>
            </a:r>
            <a:r>
              <a:rPr lang="en-US" sz="2000" dirty="0"/>
              <a:t>,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karakterizaciju</a:t>
            </a:r>
            <a:r>
              <a:rPr lang="en-US" sz="2000" dirty="0"/>
              <a:t> </a:t>
            </a:r>
            <a:r>
              <a:rPr lang="en-US" sz="2000" dirty="0" err="1"/>
              <a:t>veličine</a:t>
            </a:r>
            <a:r>
              <a:rPr lang="en-US" sz="2000" dirty="0"/>
              <a:t> </a:t>
            </a:r>
            <a:r>
              <a:rPr lang="en-US" sz="2000" dirty="0" err="1"/>
              <a:t>zemljotresa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bile </a:t>
            </a:r>
            <a:r>
              <a:rPr lang="en-US" sz="2000" dirty="0" err="1"/>
              <a:t>bazirane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dosta</a:t>
            </a:r>
            <a:r>
              <a:rPr lang="en-US" sz="2000" dirty="0"/>
              <a:t> </a:t>
            </a:r>
            <a:r>
              <a:rPr lang="en-US" sz="2000" dirty="0" err="1"/>
              <a:t>grubom</a:t>
            </a:r>
            <a:r>
              <a:rPr lang="en-US" sz="2000" dirty="0"/>
              <a:t>, </a:t>
            </a:r>
            <a:r>
              <a:rPr lang="en-US" sz="2000" dirty="0" err="1"/>
              <a:t>kvalitativnom</a:t>
            </a:r>
            <a:r>
              <a:rPr lang="en-US" sz="2000" dirty="0"/>
              <a:t> </a:t>
            </a:r>
            <a:r>
              <a:rPr lang="en-US" sz="2000" dirty="0" err="1"/>
              <a:t>opisivanju</a:t>
            </a:r>
            <a:r>
              <a:rPr lang="en-US" sz="2000" dirty="0"/>
              <a:t> </a:t>
            </a:r>
            <a:r>
              <a:rPr lang="en-US" sz="2000" dirty="0" err="1"/>
              <a:t>efekata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posljedica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pojedini</a:t>
            </a:r>
            <a:r>
              <a:rPr lang="en-US" sz="2000" dirty="0"/>
              <a:t> </a:t>
            </a:r>
            <a:r>
              <a:rPr lang="en-US" sz="2000" dirty="0" err="1"/>
              <a:t>zemljotres</a:t>
            </a:r>
            <a:r>
              <a:rPr lang="en-US" sz="2000" dirty="0"/>
              <a:t> </a:t>
            </a:r>
            <a:r>
              <a:rPr lang="en-US" sz="2000" dirty="0" err="1"/>
              <a:t>izazvao</a:t>
            </a:r>
            <a:r>
              <a:rPr lang="en-US" sz="2000" dirty="0"/>
              <a:t>. </a:t>
            </a:r>
            <a:endParaRPr lang="sr-Latn-ME" sz="2000" dirty="0" smtClean="0"/>
          </a:p>
          <a:p>
            <a:pPr marL="0" indent="0" algn="just">
              <a:buNone/>
            </a:pPr>
            <a:r>
              <a:rPr lang="sr-Latn-ME" sz="2000" dirty="0" smtClean="0"/>
              <a:t>- </a:t>
            </a:r>
            <a:r>
              <a:rPr lang="en-US" sz="2000" dirty="0" smtClean="0"/>
              <a:t>U </a:t>
            </a:r>
            <a:r>
              <a:rPr lang="en-US" sz="2000" dirty="0" err="1"/>
              <a:t>skorije</a:t>
            </a:r>
            <a:r>
              <a:rPr lang="en-US" sz="2000" dirty="0"/>
              <a:t> </a:t>
            </a:r>
            <a:r>
              <a:rPr lang="en-US" sz="2000" dirty="0" err="1"/>
              <a:t>vrijeme</a:t>
            </a:r>
            <a:r>
              <a:rPr lang="en-US" sz="2000" dirty="0"/>
              <a:t>, </a:t>
            </a:r>
            <a:r>
              <a:rPr lang="en-US" sz="2000" dirty="0" err="1"/>
              <a:t>moderni</a:t>
            </a:r>
            <a:r>
              <a:rPr lang="en-US" sz="2000" dirty="0"/>
              <a:t> </a:t>
            </a:r>
            <a:r>
              <a:rPr lang="en-US" sz="2000" dirty="0" err="1"/>
              <a:t>seizmološki</a:t>
            </a:r>
            <a:r>
              <a:rPr lang="en-US" sz="2000" dirty="0"/>
              <a:t> </a:t>
            </a:r>
            <a:r>
              <a:rPr lang="en-US" sz="2000" dirty="0" err="1"/>
              <a:t>instrumenti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omogućili</a:t>
            </a:r>
            <a:r>
              <a:rPr lang="en-US" sz="2000" dirty="0"/>
              <a:t> </a:t>
            </a:r>
            <a:r>
              <a:rPr lang="en-US" sz="2000" dirty="0" err="1"/>
              <a:t>razvoj</a:t>
            </a:r>
            <a:r>
              <a:rPr lang="en-US" sz="2000" dirty="0"/>
              <a:t> </a:t>
            </a:r>
            <a:r>
              <a:rPr lang="en-US" sz="2000" dirty="0" err="1"/>
              <a:t>većeg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kvantitativnih</a:t>
            </a:r>
            <a:r>
              <a:rPr lang="en-US" sz="2000" dirty="0"/>
              <a:t> </a:t>
            </a:r>
            <a:r>
              <a:rPr lang="en-US" sz="2000" dirty="0" err="1"/>
              <a:t>mjera</a:t>
            </a:r>
            <a:r>
              <a:rPr lang="en-US" sz="2000" dirty="0"/>
              <a:t> </a:t>
            </a:r>
            <a:r>
              <a:rPr lang="en-US" sz="2000" dirty="0" err="1"/>
              <a:t>jačine</a:t>
            </a:r>
            <a:r>
              <a:rPr lang="en-US" sz="2000" dirty="0"/>
              <a:t> </a:t>
            </a:r>
            <a:r>
              <a:rPr lang="en-US" sz="2000" dirty="0" err="1"/>
              <a:t>zemljotresa</a:t>
            </a:r>
            <a:r>
              <a:rPr lang="en-US" sz="2000" dirty="0"/>
              <a:t>. </a:t>
            </a:r>
            <a:endParaRPr lang="sr-Latn-ME" sz="2000" dirty="0" smtClean="0"/>
          </a:p>
          <a:p>
            <a:pPr marL="0" indent="0">
              <a:buNone/>
            </a:pPr>
            <a:r>
              <a:rPr lang="sr-Latn-ME" sz="2000" dirty="0" smtClean="0"/>
              <a:t>- Danas se koriste različiti parametri oscilacija tla koji na kvantitativan način pokušavaju da </a:t>
            </a:r>
            <a:r>
              <a:rPr lang="sr-Latn-ME" sz="2000" dirty="0"/>
              <a:t>predstave </a:t>
            </a:r>
            <a:r>
              <a:rPr lang="sr-Latn-ME" sz="2000" dirty="0" smtClean="0"/>
              <a:t>intenziteta zemljotresa, to jest da budu mjera </a:t>
            </a:r>
            <a:r>
              <a:rPr lang="sr-Latn-ME" sz="2000" dirty="0"/>
              <a:t>intenziteta </a:t>
            </a:r>
            <a:r>
              <a:rPr lang="sr-Latn-ME" sz="2000" dirty="0" smtClean="0"/>
              <a:t>(IM) zemljotresa.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278624"/>
            <a:ext cx="512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600" dirty="0"/>
              <a:t>1. </a:t>
            </a:r>
            <a:r>
              <a:rPr lang="en-GB" sz="3600" dirty="0"/>
              <a:t>VELIČINA ZEMLJOTRESA</a:t>
            </a:r>
            <a:endParaRPr lang="sr-Latn-ME" sz="3600" dirty="0"/>
          </a:p>
        </p:txBody>
      </p:sp>
    </p:spTree>
    <p:extLst>
      <p:ext uri="{BB962C8B-B14F-4D97-AF65-F5344CB8AC3E}">
        <p14:creationId xmlns:p14="http://schemas.microsoft.com/office/powerpoint/2010/main" val="358138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260648"/>
            <a:ext cx="245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600" dirty="0" smtClean="0"/>
              <a:t>2. Značaj IM</a:t>
            </a:r>
            <a:endParaRPr lang="sr-Latn-ME" sz="3600" dirty="0"/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83529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 smtClean="0"/>
          </a:p>
          <a:p>
            <a:r>
              <a:rPr lang="en-US" sz="2000" i="1" dirty="0"/>
              <a:t>IM</a:t>
            </a:r>
            <a:r>
              <a:rPr lang="en-US" sz="2000" dirty="0"/>
              <a:t> </a:t>
            </a:r>
            <a:r>
              <a:rPr lang="en-US" sz="2000" dirty="0" smtClean="0"/>
              <a:t>bi </a:t>
            </a:r>
            <a:r>
              <a:rPr lang="en-US" sz="2000" dirty="0" err="1"/>
              <a:t>trebalo</a:t>
            </a:r>
            <a:r>
              <a:rPr lang="en-US" sz="2000" dirty="0"/>
              <a:t> da </a:t>
            </a:r>
            <a:r>
              <a:rPr lang="en-US" sz="2000" dirty="0" err="1"/>
              <a:t>obuhvati</a:t>
            </a:r>
            <a:r>
              <a:rPr lang="en-US" sz="2000" dirty="0"/>
              <a:t> </a:t>
            </a:r>
            <a:r>
              <a:rPr lang="en-US" sz="2000" dirty="0" err="1"/>
              <a:t>značajne</a:t>
            </a:r>
            <a:r>
              <a:rPr lang="en-US" sz="2000" dirty="0"/>
              <a:t> </a:t>
            </a:r>
            <a:r>
              <a:rPr lang="en-US" sz="2000" dirty="0" err="1"/>
              <a:t>karakteristike</a:t>
            </a:r>
            <a:r>
              <a:rPr lang="en-US" sz="2000" dirty="0"/>
              <a:t> </a:t>
            </a:r>
            <a:r>
              <a:rPr lang="en-US" sz="2000" dirty="0" err="1"/>
              <a:t>jakih</a:t>
            </a:r>
            <a:r>
              <a:rPr lang="en-US" sz="2000" dirty="0"/>
              <a:t> </a:t>
            </a:r>
            <a:r>
              <a:rPr lang="en-US" sz="2000" dirty="0" err="1"/>
              <a:t>zemljotresa</a:t>
            </a:r>
            <a:r>
              <a:rPr lang="en-US" sz="2000" dirty="0"/>
              <a:t> u </a:t>
            </a:r>
            <a:r>
              <a:rPr lang="en-US" sz="2000" dirty="0" err="1"/>
              <a:t>kvantitativnoj</a:t>
            </a:r>
            <a:r>
              <a:rPr lang="en-US" sz="2000" dirty="0"/>
              <a:t> </a:t>
            </a:r>
            <a:r>
              <a:rPr lang="en-US" sz="2000" dirty="0" err="1" smtClean="0"/>
              <a:t>formi</a:t>
            </a:r>
            <a:r>
              <a:rPr lang="en-US" sz="2000" dirty="0" smtClean="0"/>
              <a:t> sa </a:t>
            </a:r>
            <a:r>
              <a:rPr lang="en-US" sz="2000" dirty="0" err="1"/>
              <a:t>aspekta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elastičnog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neelastičnog</a:t>
            </a:r>
            <a:r>
              <a:rPr lang="en-US" sz="2000" dirty="0"/>
              <a:t> </a:t>
            </a:r>
            <a:r>
              <a:rPr lang="en-US" sz="2000" dirty="0" err="1"/>
              <a:t>ponašanja</a:t>
            </a:r>
            <a:r>
              <a:rPr lang="en-US" sz="2000" dirty="0"/>
              <a:t> </a:t>
            </a:r>
            <a:r>
              <a:rPr lang="en-US" sz="2000" dirty="0" err="1" smtClean="0"/>
              <a:t>objekata</a:t>
            </a:r>
            <a:r>
              <a:rPr lang="sr-Latn-ME" sz="2000" dirty="0" smtClean="0"/>
              <a:t>,</a:t>
            </a:r>
            <a:r>
              <a:rPr lang="en-US" sz="2000" dirty="0" smtClean="0"/>
              <a:t> </a:t>
            </a:r>
            <a:r>
              <a:rPr lang="sr-Latn-ME" sz="2000" dirty="0" smtClean="0"/>
              <a:t>koje mogu biti: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Amplitude </a:t>
            </a:r>
            <a:r>
              <a:rPr lang="en-US" sz="2000" dirty="0" err="1"/>
              <a:t>pomjeranja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ME" sz="2000" dirty="0" smtClean="0"/>
              <a:t>Određena vrijednost f</a:t>
            </a:r>
            <a:r>
              <a:rPr lang="en-US" sz="2000" dirty="0" err="1" smtClean="0"/>
              <a:t>rekventn</a:t>
            </a:r>
            <a:r>
              <a:rPr lang="sr-Latn-ME" sz="2000" dirty="0" smtClean="0"/>
              <a:t>og</a:t>
            </a:r>
            <a:r>
              <a:rPr lang="en-US" sz="2000" dirty="0" smtClean="0"/>
              <a:t> </a:t>
            </a:r>
            <a:r>
              <a:rPr lang="en-US" sz="2000" dirty="0" err="1" smtClean="0"/>
              <a:t>sastav</a:t>
            </a:r>
            <a:r>
              <a:rPr lang="sr-Latn-ME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/>
              <a:t>pomjeranja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Latn-ME" sz="2000" dirty="0" smtClean="0"/>
              <a:t>Šira oblast </a:t>
            </a:r>
            <a:r>
              <a:rPr lang="sr-Latn-ME" sz="2000" dirty="0"/>
              <a:t>f</a:t>
            </a:r>
            <a:r>
              <a:rPr lang="en-US" sz="2000" dirty="0" err="1"/>
              <a:t>rekventn</a:t>
            </a:r>
            <a:r>
              <a:rPr lang="sr-Latn-ME" sz="2000" dirty="0"/>
              <a:t>og</a:t>
            </a:r>
            <a:r>
              <a:rPr lang="en-US" sz="2000" dirty="0"/>
              <a:t> </a:t>
            </a:r>
            <a:r>
              <a:rPr lang="en-US" sz="2000" dirty="0" err="1"/>
              <a:t>sastav</a:t>
            </a:r>
            <a:r>
              <a:rPr lang="sr-Latn-ME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pomjeranja</a:t>
            </a:r>
            <a:r>
              <a:rPr lang="en-US" sz="2000" dirty="0"/>
              <a:t> </a:t>
            </a:r>
            <a:r>
              <a:rPr lang="en-US" sz="2000" dirty="0" err="1" smtClean="0"/>
              <a:t>tla</a:t>
            </a:r>
            <a:endParaRPr lang="sr-Latn-ME" sz="2000" dirty="0"/>
          </a:p>
          <a:p>
            <a:endParaRPr lang="sr-Latn-ME" sz="2000" dirty="0" smtClean="0"/>
          </a:p>
          <a:p>
            <a:r>
              <a:rPr lang="sr-Latn-ME" sz="2000" dirty="0" smtClean="0"/>
              <a:t>S</a:t>
            </a:r>
            <a:r>
              <a:rPr lang="en-US" sz="2000" dirty="0" smtClean="0"/>
              <a:t>am </a:t>
            </a:r>
            <a:r>
              <a:rPr lang="en-US" sz="2000" dirty="0" err="1"/>
              <a:t>izbor</a:t>
            </a:r>
            <a:r>
              <a:rPr lang="en-US" sz="2000" dirty="0"/>
              <a:t> </a:t>
            </a:r>
            <a:r>
              <a:rPr lang="en-US" sz="2000" i="1" dirty="0"/>
              <a:t>IM</a:t>
            </a:r>
            <a:r>
              <a:rPr lang="en-US" sz="2000" dirty="0"/>
              <a:t> </a:t>
            </a:r>
            <a:r>
              <a:rPr lang="en-US" sz="2000" dirty="0" err="1"/>
              <a:t>zavisi</a:t>
            </a:r>
            <a:r>
              <a:rPr lang="en-US" sz="2000" dirty="0"/>
              <a:t> od: </a:t>
            </a:r>
            <a:r>
              <a:rPr lang="sl-SI" sz="2000" dirty="0"/>
              <a:t> 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projektnog</a:t>
            </a:r>
            <a:r>
              <a:rPr lang="en-US" sz="2000" dirty="0" smtClean="0"/>
              <a:t> </a:t>
            </a:r>
            <a:r>
              <a:rPr lang="en-US" sz="2000" dirty="0" err="1" smtClean="0"/>
              <a:t>cilja</a:t>
            </a:r>
            <a:r>
              <a:rPr lang="en-US" sz="2000" dirty="0" smtClean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parametra</a:t>
            </a:r>
            <a:r>
              <a:rPr lang="en-US" sz="2000" dirty="0" smtClean="0"/>
              <a:t> </a:t>
            </a:r>
            <a:r>
              <a:rPr lang="en-US" sz="2000" dirty="0" err="1"/>
              <a:t>seizmičkog</a:t>
            </a:r>
            <a:r>
              <a:rPr lang="en-US" sz="2000" dirty="0"/>
              <a:t> </a:t>
            </a:r>
            <a:r>
              <a:rPr lang="en-US" sz="2000" dirty="0" err="1"/>
              <a:t>odgovora</a:t>
            </a:r>
            <a:r>
              <a:rPr lang="en-US" sz="2000" dirty="0"/>
              <a:t> </a:t>
            </a:r>
            <a:r>
              <a:rPr lang="sr-Latn-ME" sz="2000" dirty="0" smtClean="0"/>
              <a:t>(EDP)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/>
              <a:t>pokušavamo</a:t>
            </a:r>
            <a:r>
              <a:rPr lang="en-US" sz="2000" dirty="0"/>
              <a:t> da </a:t>
            </a:r>
            <a:r>
              <a:rPr lang="en-US" sz="2000" dirty="0" err="1"/>
              <a:t>predvidimo</a:t>
            </a:r>
            <a:r>
              <a:rPr lang="en-US" sz="2000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postojanja</a:t>
            </a:r>
            <a:r>
              <a:rPr lang="en-US" sz="2000" dirty="0"/>
              <a:t> </a:t>
            </a:r>
            <a:r>
              <a:rPr lang="en-US" sz="2000" dirty="0" err="1"/>
              <a:t>atenuacione</a:t>
            </a:r>
            <a:r>
              <a:rPr lang="en-US" sz="2000" dirty="0"/>
              <a:t> </a:t>
            </a:r>
            <a:r>
              <a:rPr lang="en-US" sz="2000" dirty="0" err="1"/>
              <a:t>relacije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mjere</a:t>
            </a:r>
            <a:r>
              <a:rPr lang="en-US" sz="2000" dirty="0"/>
              <a:t> </a:t>
            </a:r>
            <a:r>
              <a:rPr lang="en-US" sz="2000" dirty="0" err="1"/>
              <a:t>intenziteta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seizmološko</a:t>
            </a:r>
            <a:r>
              <a:rPr lang="en-US" sz="2000" dirty="0"/>
              <a:t> </a:t>
            </a:r>
            <a:r>
              <a:rPr lang="en-US" sz="2000" dirty="0" err="1"/>
              <a:t>geoloških</a:t>
            </a:r>
            <a:r>
              <a:rPr lang="en-US" sz="2000" dirty="0"/>
              <a:t> </a:t>
            </a:r>
            <a:r>
              <a:rPr lang="en-US" sz="2000" dirty="0" err="1"/>
              <a:t>parametara</a:t>
            </a:r>
            <a:r>
              <a:rPr lang="en-US" sz="2000" dirty="0"/>
              <a:t>: magnitude, </a:t>
            </a:r>
            <a:r>
              <a:rPr lang="en-US" sz="2000" dirty="0" err="1"/>
              <a:t>rastojanja</a:t>
            </a:r>
            <a:r>
              <a:rPr lang="en-US" sz="2000" dirty="0"/>
              <a:t> od </a:t>
            </a:r>
            <a:r>
              <a:rPr lang="en-US" sz="2000" dirty="0" err="1"/>
              <a:t>rasjeda</a:t>
            </a:r>
            <a:r>
              <a:rPr lang="en-US" sz="2000" dirty="0"/>
              <a:t>, </a:t>
            </a:r>
            <a:r>
              <a:rPr lang="en-US" sz="2000" dirty="0" err="1"/>
              <a:t>mehanizma</a:t>
            </a:r>
            <a:r>
              <a:rPr lang="en-US" sz="2000" dirty="0"/>
              <a:t> </a:t>
            </a:r>
            <a:r>
              <a:rPr lang="en-US" sz="2000" dirty="0" err="1"/>
              <a:t>loma</a:t>
            </a:r>
            <a:r>
              <a:rPr lang="en-US" sz="2000" dirty="0"/>
              <a:t> u </a:t>
            </a:r>
            <a:r>
              <a:rPr lang="en-US" sz="2000" dirty="0" err="1"/>
              <a:t>rasjedu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karakteristika</a:t>
            </a:r>
            <a:r>
              <a:rPr lang="en-US" sz="2000" dirty="0"/>
              <a:t> </a:t>
            </a:r>
            <a:r>
              <a:rPr lang="en-US" sz="2000" dirty="0" err="1"/>
              <a:t>lokalnog</a:t>
            </a:r>
            <a:r>
              <a:rPr lang="en-US" sz="2000" dirty="0"/>
              <a:t> </a:t>
            </a:r>
            <a:r>
              <a:rPr lang="en-US" sz="2000" dirty="0" err="1"/>
              <a:t>tla</a:t>
            </a:r>
            <a:r>
              <a:rPr lang="en-US" sz="2000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karakteristika</a:t>
            </a:r>
            <a:r>
              <a:rPr lang="en-US" sz="2000" dirty="0"/>
              <a:t> same </a:t>
            </a:r>
            <a:r>
              <a:rPr lang="en-US" sz="2000" dirty="0" err="1"/>
              <a:t>konstrukcije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43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363592"/>
              </p:ext>
            </p:extLst>
          </p:nvPr>
        </p:nvGraphicFramePr>
        <p:xfrm>
          <a:off x="2195736" y="1857687"/>
          <a:ext cx="38052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" name="Equation" r:id="rId3" imgW="2260440" imgH="380880" progId="Equation.DSMT4">
                  <p:embed/>
                </p:oleObj>
              </mc:Choice>
              <mc:Fallback>
                <p:oleObj name="Equation" r:id="rId3" imgW="2260440" imgH="380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857687"/>
                        <a:ext cx="3805238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778467" y="2618666"/>
            <a:ext cx="61542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dirty="0" err="1"/>
              <a:t>godišnja</a:t>
            </a:r>
            <a:r>
              <a:rPr lang="en-US" dirty="0"/>
              <a:t> </a:t>
            </a:r>
            <a:r>
              <a:rPr lang="en-US" dirty="0" err="1"/>
              <a:t>frekvencija</a:t>
            </a:r>
            <a:r>
              <a:rPr lang="en-US" dirty="0"/>
              <a:t> </a:t>
            </a:r>
            <a:r>
              <a:rPr lang="en-US" dirty="0" err="1"/>
              <a:t>prevazilaženja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seizmičkog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en-US" dirty="0"/>
              <a:t> </a:t>
            </a:r>
            <a:r>
              <a:rPr lang="en-US" i="1" dirty="0"/>
              <a:t>EDP</a:t>
            </a:r>
            <a:r>
              <a:rPr lang="en-US" dirty="0"/>
              <a:t> (</a:t>
            </a:r>
            <a:r>
              <a:rPr lang="en-US" dirty="0" err="1"/>
              <a:t>engleski</a:t>
            </a:r>
            <a:r>
              <a:rPr lang="en-US" dirty="0"/>
              <a:t>: </a:t>
            </a:r>
            <a:r>
              <a:rPr lang="en-US" i="1" dirty="0"/>
              <a:t>engineering demand parameters</a:t>
            </a:r>
            <a:r>
              <a:rPr lang="en-US" dirty="0"/>
              <a:t>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510701"/>
              </p:ext>
            </p:extLst>
          </p:nvPr>
        </p:nvGraphicFramePr>
        <p:xfrm>
          <a:off x="697210" y="2613032"/>
          <a:ext cx="879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Equation" r:id="rId5" imgW="482400" imgH="215640" progId="Equation.DSMT4">
                  <p:embed/>
                </p:oleObj>
              </mc:Choice>
              <mc:Fallback>
                <p:oleObj name="Equation" r:id="rId5" imgW="48240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10" y="2613032"/>
                        <a:ext cx="879475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132146"/>
            <a:ext cx="849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ME" sz="3600" dirty="0" smtClean="0"/>
              <a:t>2. </a:t>
            </a:r>
            <a:r>
              <a:rPr lang="sr-Latn-ME" sz="3600" dirty="0"/>
              <a:t>ZNAČAJ </a:t>
            </a:r>
            <a:r>
              <a:rPr lang="sr-Latn-ME" sz="3600" dirty="0" smtClean="0"/>
              <a:t>IM</a:t>
            </a:r>
            <a:endParaRPr lang="sr-Latn-ME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622575"/>
              </p:ext>
            </p:extLst>
          </p:nvPr>
        </p:nvGraphicFramePr>
        <p:xfrm>
          <a:off x="679267" y="3309303"/>
          <a:ext cx="1099200" cy="37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" name="Equation" r:id="rId7" imgW="748975" imgH="253890" progId="Equation.DSMT4">
                  <p:embed/>
                </p:oleObj>
              </mc:Choice>
              <mc:Fallback>
                <p:oleObj name="Equation" r:id="rId7" imgW="748975" imgH="25389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67" y="3309303"/>
                        <a:ext cx="1099200" cy="375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778467" y="3271569"/>
            <a:ext cx="6739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vjerovatnoća</a:t>
            </a:r>
            <a:r>
              <a:rPr lang="en-US" dirty="0"/>
              <a:t> </a:t>
            </a:r>
            <a:r>
              <a:rPr lang="en-US" dirty="0" err="1"/>
              <a:t>prevazilaženja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mjere</a:t>
            </a:r>
            <a:r>
              <a:rPr lang="en-US" dirty="0"/>
              <a:t> </a:t>
            </a:r>
            <a:r>
              <a:rPr lang="en-US" dirty="0" err="1"/>
              <a:t>seizmičkog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en-US" dirty="0"/>
              <a:t> EDP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datu</a:t>
            </a:r>
            <a:r>
              <a:rPr lang="en-US" dirty="0"/>
              <a:t> </a:t>
            </a:r>
            <a:r>
              <a:rPr lang="en-US" dirty="0" err="1"/>
              <a:t>vrijednost</a:t>
            </a:r>
            <a:r>
              <a:rPr lang="en-US" dirty="0"/>
              <a:t> </a:t>
            </a:r>
            <a:r>
              <a:rPr lang="en-US" dirty="0" err="1"/>
              <a:t>mjere</a:t>
            </a:r>
            <a:r>
              <a:rPr lang="en-US" dirty="0"/>
              <a:t> </a:t>
            </a:r>
            <a:r>
              <a:rPr lang="en-US" dirty="0" err="1"/>
              <a:t>seizmičkog</a:t>
            </a:r>
            <a:r>
              <a:rPr lang="en-US" dirty="0"/>
              <a:t> </a:t>
            </a:r>
            <a:r>
              <a:rPr lang="en-US" dirty="0" err="1"/>
              <a:t>intenziteta</a:t>
            </a:r>
            <a:r>
              <a:rPr lang="en-US" dirty="0"/>
              <a:t> IM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857232"/>
              </p:ext>
            </p:extLst>
          </p:nvPr>
        </p:nvGraphicFramePr>
        <p:xfrm>
          <a:off x="697210" y="4172011"/>
          <a:ext cx="628846" cy="328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" name="Equation" r:id="rId9" imgW="418918" imgH="215806" progId="Equation.DSMT4">
                  <p:embed/>
                </p:oleObj>
              </mc:Choice>
              <mc:Fallback>
                <p:oleObj name="Equation" r:id="rId9" imgW="418918" imgH="215806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10" y="4172011"/>
                        <a:ext cx="628846" cy="328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761742" y="4124807"/>
            <a:ext cx="676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godišnja</a:t>
            </a:r>
            <a:r>
              <a:rPr lang="en-US" dirty="0"/>
              <a:t> </a:t>
            </a:r>
            <a:r>
              <a:rPr lang="en-US" dirty="0" err="1"/>
              <a:t>vjerovatnoća</a:t>
            </a:r>
            <a:r>
              <a:rPr lang="en-US" dirty="0"/>
              <a:t> </a:t>
            </a:r>
            <a:r>
              <a:rPr lang="en-US" dirty="0" err="1"/>
              <a:t>prevazilaženja</a:t>
            </a:r>
            <a:r>
              <a:rPr lang="en-US" dirty="0"/>
              <a:t> </a:t>
            </a:r>
            <a:r>
              <a:rPr lang="en-US" dirty="0" err="1"/>
              <a:t>mjere</a:t>
            </a:r>
            <a:r>
              <a:rPr lang="en-US" dirty="0"/>
              <a:t> </a:t>
            </a:r>
            <a:r>
              <a:rPr lang="en-US" dirty="0" err="1"/>
              <a:t>intenziteta</a:t>
            </a:r>
            <a:r>
              <a:rPr lang="en-US" dirty="0"/>
              <a:t> </a:t>
            </a:r>
            <a:r>
              <a:rPr lang="en-US" dirty="0" err="1"/>
              <a:t>zemljotresa</a:t>
            </a:r>
            <a:r>
              <a:rPr lang="en-US" dirty="0"/>
              <a:t> IM </a:t>
            </a:r>
            <a:r>
              <a:rPr lang="en-US" dirty="0" err="1"/>
              <a:t>koja</a:t>
            </a:r>
            <a:r>
              <a:rPr lang="en-US" dirty="0"/>
              <a:t> u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krivu</a:t>
            </a:r>
            <a:r>
              <a:rPr lang="en-US" dirty="0"/>
              <a:t> </a:t>
            </a:r>
            <a:r>
              <a:rPr lang="en-US" dirty="0" err="1"/>
              <a:t>seizmičkog</a:t>
            </a:r>
            <a:r>
              <a:rPr lang="en-US" dirty="0"/>
              <a:t> </a:t>
            </a:r>
            <a:r>
              <a:rPr lang="en-US" dirty="0" err="1"/>
              <a:t>hazarda</a:t>
            </a:r>
            <a:r>
              <a:rPr lang="en-US" dirty="0"/>
              <a:t>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500739"/>
              </p:ext>
            </p:extLst>
          </p:nvPr>
        </p:nvGraphicFramePr>
        <p:xfrm>
          <a:off x="662542" y="5074801"/>
          <a:ext cx="1099200" cy="375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8" name="Equation" r:id="rId11" imgW="748975" imgH="253890" progId="Equation.DSMT4">
                  <p:embed/>
                </p:oleObj>
              </mc:Choice>
              <mc:Fallback>
                <p:oleObj name="Equation" r:id="rId11" imgW="74897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542" y="5074801"/>
                        <a:ext cx="1099200" cy="3756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793396" y="5049366"/>
            <a:ext cx="676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 smtClean="0"/>
              <a:t>se najčešće određuje sprovođenjem analiza vremenskog odgovora konstrukcija opterećenim većim brojem zemljotresnih zapisa.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9267" y="1012543"/>
            <a:ext cx="7675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ME" sz="2000" dirty="0" smtClean="0"/>
              <a:t>Izbor IM ima izuzetnu važnost za pouzdanu procjenu seizmičkog ponašanja konstrukcija, posebno u probabilističkom formatu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48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7070" y="3344897"/>
            <a:ext cx="7441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ME" sz="2000" i="1" dirty="0" smtClean="0"/>
              <a:t>IM</a:t>
            </a:r>
            <a:r>
              <a:rPr lang="sr-Latn-ME" sz="2000" dirty="0" smtClean="0"/>
              <a:t> je </a:t>
            </a:r>
            <a:r>
              <a:rPr lang="sr-Latn-ME" sz="2000" b="1" dirty="0" smtClean="0"/>
              <a:t>efikasna</a:t>
            </a:r>
            <a:r>
              <a:rPr lang="sr-Latn-ME" sz="2000" dirty="0" smtClean="0"/>
              <a:t> ako je disperzija (standardna devijacija) rezultata koja odgovara </a:t>
            </a:r>
            <a:r>
              <a:rPr lang="sr-Latn-ME" sz="2000" dirty="0"/>
              <a:t>P</a:t>
            </a:r>
            <a:r>
              <a:rPr lang="en-US" sz="2000" dirty="0"/>
              <a:t>[</a:t>
            </a:r>
            <a:r>
              <a:rPr lang="sr-Latn-ME" sz="2000" i="1" dirty="0" smtClean="0"/>
              <a:t>EDP</a:t>
            </a:r>
            <a:r>
              <a:rPr lang="en-US" sz="2000" dirty="0" smtClean="0"/>
              <a:t>|</a:t>
            </a:r>
            <a:r>
              <a:rPr lang="sr-Latn-ME" sz="2000" i="1" dirty="0" smtClean="0"/>
              <a:t>IM</a:t>
            </a:r>
            <a:r>
              <a:rPr lang="en-US" sz="2000" dirty="0"/>
              <a:t>] </a:t>
            </a:r>
            <a:r>
              <a:rPr lang="sr-Latn-ME" sz="2000" dirty="0" smtClean="0"/>
              <a:t>mala. Efikasnija </a:t>
            </a:r>
            <a:r>
              <a:rPr lang="sr-Latn-ME" sz="2000" i="1" dirty="0" smtClean="0"/>
              <a:t>IM</a:t>
            </a:r>
            <a:r>
              <a:rPr lang="sr-Latn-ME" sz="2000" dirty="0" smtClean="0"/>
              <a:t> smanjuje broj seizmičkih analiza neophodnih da se procijeni P</a:t>
            </a:r>
            <a:r>
              <a:rPr lang="en-US" sz="2000" dirty="0" smtClean="0"/>
              <a:t>[</a:t>
            </a:r>
            <a:r>
              <a:rPr lang="sr-Latn-ME" sz="2000" i="1" dirty="0" smtClean="0"/>
              <a:t>EDP</a:t>
            </a:r>
            <a:r>
              <a:rPr lang="en-US" sz="2000" dirty="0" smtClean="0"/>
              <a:t>|</a:t>
            </a:r>
            <a:r>
              <a:rPr lang="sr-Latn-ME" sz="2000" i="1" dirty="0" smtClean="0"/>
              <a:t>IM</a:t>
            </a:r>
            <a:r>
              <a:rPr lang="en-US" sz="2000" dirty="0" smtClean="0"/>
              <a:t>] sa </a:t>
            </a:r>
            <a:r>
              <a:rPr lang="en-US" sz="2000" dirty="0" err="1" smtClean="0"/>
              <a:t>datim</a:t>
            </a:r>
            <a:r>
              <a:rPr lang="en-US" sz="2000" dirty="0" smtClean="0"/>
              <a:t> </a:t>
            </a:r>
            <a:r>
              <a:rPr lang="en-US" sz="2000" dirty="0" err="1" smtClean="0"/>
              <a:t>nivoom</a:t>
            </a:r>
            <a:r>
              <a:rPr lang="en-US" sz="2000" dirty="0" smtClean="0"/>
              <a:t> </a:t>
            </a:r>
            <a:r>
              <a:rPr lang="en-US" sz="2000" dirty="0" err="1" smtClean="0"/>
              <a:t>pou</a:t>
            </a:r>
            <a:r>
              <a:rPr lang="sr-Latn-ME" sz="2000" dirty="0" smtClean="0"/>
              <a:t>z</a:t>
            </a:r>
            <a:r>
              <a:rPr lang="en-US" sz="2000" dirty="0" err="1" smtClean="0"/>
              <a:t>danosti</a:t>
            </a:r>
            <a:r>
              <a:rPr lang="en-US" sz="2000" dirty="0" smtClean="0"/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-30742"/>
            <a:ext cx="849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ME" sz="3600" dirty="0" smtClean="0"/>
              <a:t>2. </a:t>
            </a:r>
            <a:r>
              <a:rPr lang="sr-Latn-ME" sz="3600" dirty="0"/>
              <a:t>ZNAČAJ </a:t>
            </a:r>
            <a:r>
              <a:rPr lang="sr-Latn-ME" sz="3600" dirty="0" smtClean="0"/>
              <a:t>IM</a:t>
            </a:r>
            <a:endParaRPr lang="sr-Latn-ME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935094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2000" dirty="0" smtClean="0"/>
              <a:t>Najvažnije osobine </a:t>
            </a:r>
            <a:r>
              <a:rPr lang="sr-Latn-ME" sz="2000" i="1" dirty="0" smtClean="0"/>
              <a:t>IM</a:t>
            </a:r>
            <a:r>
              <a:rPr lang="sr-Latn-ME" sz="2000" dirty="0" smtClean="0"/>
              <a:t> su:</a:t>
            </a:r>
          </a:p>
          <a:p>
            <a:pPr marL="3086100" lvl="6" indent="-342900">
              <a:buFontTx/>
              <a:buChar char="-"/>
            </a:pPr>
            <a:r>
              <a:rPr lang="sr-Latn-ME" sz="2000" b="1" dirty="0" smtClean="0"/>
              <a:t>Praktičnost</a:t>
            </a:r>
          </a:p>
          <a:p>
            <a:pPr marL="3086100" lvl="6" indent="-342900">
              <a:buFontTx/>
              <a:buChar char="-"/>
            </a:pPr>
            <a:r>
              <a:rPr lang="sr-Latn-ME" sz="2000" b="1" dirty="0" smtClean="0"/>
              <a:t>Efikasnost </a:t>
            </a:r>
          </a:p>
          <a:p>
            <a:pPr marL="3086100" lvl="6" indent="-342900">
              <a:buFontTx/>
              <a:buChar char="-"/>
            </a:pPr>
            <a:r>
              <a:rPr lang="sr-Latn-ME" sz="2000" b="1" dirty="0" smtClean="0"/>
              <a:t>Dovoljnost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587070" y="5013176"/>
            <a:ext cx="7441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ME" sz="2000" i="1" dirty="0" smtClean="0"/>
              <a:t>IM</a:t>
            </a:r>
            <a:r>
              <a:rPr lang="sr-Latn-ME" sz="2000" dirty="0" smtClean="0"/>
              <a:t> je </a:t>
            </a:r>
            <a:r>
              <a:rPr lang="en-US" sz="2000" b="1" dirty="0" err="1"/>
              <a:t>dovoljna</a:t>
            </a:r>
            <a:r>
              <a:rPr lang="en-US" sz="2000" dirty="0" smtClean="0"/>
              <a:t> </a:t>
            </a:r>
            <a:r>
              <a:rPr lang="en-US" sz="2000" dirty="0" err="1" smtClean="0"/>
              <a:t>ako</a:t>
            </a:r>
            <a:r>
              <a:rPr lang="sr-Latn-ME" sz="2000" dirty="0" smtClean="0"/>
              <a:t> </a:t>
            </a:r>
            <a:r>
              <a:rPr lang="sr-Latn-ME" sz="2000" dirty="0"/>
              <a:t>P</a:t>
            </a:r>
            <a:r>
              <a:rPr lang="en-US" sz="2000" dirty="0"/>
              <a:t>[</a:t>
            </a:r>
            <a:r>
              <a:rPr lang="sr-Latn-ME" sz="2000" i="1" dirty="0" smtClean="0"/>
              <a:t>EDP</a:t>
            </a:r>
            <a:r>
              <a:rPr lang="en-US" sz="2000" dirty="0" smtClean="0"/>
              <a:t>|</a:t>
            </a:r>
            <a:r>
              <a:rPr lang="sr-Latn-ME" sz="2000" i="1" dirty="0" smtClean="0"/>
              <a:t>IM</a:t>
            </a:r>
            <a:r>
              <a:rPr lang="en-US" sz="2000" dirty="0"/>
              <a:t>] </a:t>
            </a:r>
            <a:r>
              <a:rPr lang="sr-Latn-ME" sz="2000" dirty="0" smtClean="0"/>
              <a:t>zavisi samo od </a:t>
            </a:r>
            <a:r>
              <a:rPr lang="sr-Latn-ME" sz="2000" i="1" dirty="0" smtClean="0"/>
              <a:t>IM</a:t>
            </a:r>
            <a:r>
              <a:rPr lang="sr-Latn-ME" sz="2000" dirty="0" smtClean="0"/>
              <a:t>, to jest </a:t>
            </a:r>
            <a:r>
              <a:rPr lang="en-US" sz="2000" dirty="0" smtClean="0"/>
              <a:t>ne </a:t>
            </a:r>
            <a:r>
              <a:rPr lang="sr-Latn-ME" sz="2000" dirty="0" smtClean="0"/>
              <a:t>za</a:t>
            </a:r>
            <a:r>
              <a:rPr lang="en-US" sz="2000" dirty="0" err="1" smtClean="0"/>
              <a:t>visi</a:t>
            </a:r>
            <a:r>
              <a:rPr lang="en-US" sz="2000" dirty="0" smtClean="0"/>
              <a:t> </a:t>
            </a:r>
            <a:r>
              <a:rPr lang="sr-Latn-ME" sz="2000" dirty="0" smtClean="0"/>
              <a:t>od drugih karakteristika zapisa zemljotresa kao što su rastojanje od rasjeda ili magnituda.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070" y="2447772"/>
            <a:ext cx="7441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ME" sz="2000" i="1" dirty="0" smtClean="0"/>
              <a:t>IM</a:t>
            </a:r>
            <a:r>
              <a:rPr lang="sr-Latn-ME" sz="2000" dirty="0" smtClean="0"/>
              <a:t> je </a:t>
            </a:r>
            <a:r>
              <a:rPr lang="sr-Latn-ME" sz="2000" b="1" dirty="0" smtClean="0"/>
              <a:t>praktična</a:t>
            </a:r>
            <a:r>
              <a:rPr lang="sr-Latn-ME" sz="2000" dirty="0" smtClean="0"/>
              <a:t> ako ima jasnu </a:t>
            </a:r>
            <a:r>
              <a:rPr lang="sr-Latn-ME" sz="2000" dirty="0"/>
              <a:t>fizičku </a:t>
            </a:r>
            <a:r>
              <a:rPr lang="sr-Latn-ME" sz="2000" dirty="0" smtClean="0"/>
              <a:t>interpretaciju i lako se izračunava iz zapisa zemljotresa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84" y="3717032"/>
            <a:ext cx="517829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4" y="2606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3600" dirty="0" smtClean="0"/>
              <a:t>2. </a:t>
            </a:r>
            <a:r>
              <a:rPr lang="sr-Latn-ME" sz="3600" dirty="0"/>
              <a:t>ZNAČAJ IM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375226"/>
            <a:ext cx="80676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Najčešće </a:t>
            </a:r>
            <a:r>
              <a:rPr lang="sl-SI" i="1" dirty="0" smtClean="0"/>
              <a:t>IM</a:t>
            </a:r>
            <a:r>
              <a:rPr lang="sl-SI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Maksimalno</a:t>
            </a:r>
            <a:r>
              <a:rPr lang="en-GB" dirty="0"/>
              <a:t> </a:t>
            </a:r>
            <a:r>
              <a:rPr lang="en-GB" dirty="0" err="1"/>
              <a:t>ubrzanje</a:t>
            </a:r>
            <a:r>
              <a:rPr lang="en-GB" dirty="0"/>
              <a:t> </a:t>
            </a:r>
            <a:r>
              <a:rPr lang="en-GB" dirty="0" err="1"/>
              <a:t>tla</a:t>
            </a:r>
            <a:r>
              <a:rPr lang="en-GB" dirty="0"/>
              <a:t>, </a:t>
            </a:r>
            <a:r>
              <a:rPr lang="en-GB" i="1" dirty="0"/>
              <a:t>PGA</a:t>
            </a:r>
            <a:r>
              <a:rPr lang="en-GB" dirty="0"/>
              <a:t>			</a:t>
            </a:r>
            <a:r>
              <a:rPr lang="en-GB" dirty="0" smtClean="0"/>
              <a:t>(m/sec</a:t>
            </a:r>
            <a:r>
              <a:rPr lang="en-GB" baseline="30000" dirty="0" smtClean="0"/>
              <a:t>2</a:t>
            </a:r>
            <a:r>
              <a:rPr lang="en-GB" dirty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Maksimalna</a:t>
            </a:r>
            <a:r>
              <a:rPr lang="en-GB" dirty="0"/>
              <a:t> </a:t>
            </a:r>
            <a:r>
              <a:rPr lang="en-GB" dirty="0" err="1"/>
              <a:t>brzina</a:t>
            </a:r>
            <a:r>
              <a:rPr lang="en-GB" dirty="0"/>
              <a:t> </a:t>
            </a:r>
            <a:r>
              <a:rPr lang="en-GB" dirty="0" err="1"/>
              <a:t>tla</a:t>
            </a:r>
            <a:r>
              <a:rPr lang="en-GB" dirty="0"/>
              <a:t>, </a:t>
            </a:r>
            <a:r>
              <a:rPr lang="en-GB" i="1" dirty="0"/>
              <a:t>PGV</a:t>
            </a:r>
            <a:r>
              <a:rPr lang="en-GB" dirty="0"/>
              <a:t>			</a:t>
            </a:r>
            <a:r>
              <a:rPr lang="en-GB" dirty="0" smtClean="0"/>
              <a:t>(m/sec</a:t>
            </a:r>
            <a:r>
              <a:rPr lang="en-GB" dirty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Efektivno</a:t>
            </a:r>
            <a:r>
              <a:rPr lang="en-GB" dirty="0"/>
              <a:t> </a:t>
            </a:r>
            <a:r>
              <a:rPr lang="en-GB" dirty="0" err="1"/>
              <a:t>maksimalno</a:t>
            </a:r>
            <a:r>
              <a:rPr lang="en-GB" dirty="0"/>
              <a:t> </a:t>
            </a:r>
            <a:r>
              <a:rPr lang="en-GB" dirty="0" err="1"/>
              <a:t>ubrzanje</a:t>
            </a:r>
            <a:r>
              <a:rPr lang="en-GB" dirty="0"/>
              <a:t> </a:t>
            </a:r>
            <a:r>
              <a:rPr lang="en-GB" dirty="0" err="1"/>
              <a:t>tla</a:t>
            </a:r>
            <a:r>
              <a:rPr lang="en-GB" dirty="0"/>
              <a:t>, </a:t>
            </a:r>
            <a:r>
              <a:rPr lang="en-GB" i="1" dirty="0"/>
              <a:t>EPA</a:t>
            </a:r>
            <a:r>
              <a:rPr lang="en-GB" dirty="0"/>
              <a:t>		</a:t>
            </a:r>
            <a:r>
              <a:rPr lang="en-GB" dirty="0" smtClean="0"/>
              <a:t>(m/sec</a:t>
            </a:r>
            <a:r>
              <a:rPr lang="en-GB" baseline="30000" dirty="0" smtClean="0"/>
              <a:t>2</a:t>
            </a:r>
            <a:r>
              <a:rPr lang="en-GB" dirty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Kumulativna</a:t>
            </a:r>
            <a:r>
              <a:rPr lang="en-GB" dirty="0"/>
              <a:t> </a:t>
            </a:r>
            <a:r>
              <a:rPr lang="en-GB" dirty="0" err="1"/>
              <a:t>apsolutna</a:t>
            </a:r>
            <a:r>
              <a:rPr lang="en-GB" dirty="0"/>
              <a:t> </a:t>
            </a:r>
            <a:r>
              <a:rPr lang="en-GB" dirty="0" err="1"/>
              <a:t>brzina</a:t>
            </a:r>
            <a:r>
              <a:rPr lang="en-GB" dirty="0"/>
              <a:t>, </a:t>
            </a:r>
            <a:r>
              <a:rPr lang="en-GB" i="1" dirty="0"/>
              <a:t>CAV</a:t>
            </a:r>
            <a:r>
              <a:rPr lang="en-GB" dirty="0"/>
              <a:t>		</a:t>
            </a:r>
            <a:r>
              <a:rPr lang="en-GB" dirty="0" smtClean="0"/>
              <a:t>(m/sec</a:t>
            </a:r>
            <a:r>
              <a:rPr lang="en-GB" dirty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Spektralne</a:t>
            </a:r>
            <a:r>
              <a:rPr lang="en-GB" dirty="0"/>
              <a:t> </a:t>
            </a:r>
            <a:r>
              <a:rPr lang="en-GB" dirty="0" err="1"/>
              <a:t>vrijednosti</a:t>
            </a:r>
            <a:r>
              <a:rPr lang="en-GB" dirty="0"/>
              <a:t> </a:t>
            </a:r>
            <a:r>
              <a:rPr lang="en-GB" dirty="0" err="1"/>
              <a:t>odgovora</a:t>
            </a:r>
            <a:r>
              <a:rPr lang="en-GB" dirty="0"/>
              <a:t> </a:t>
            </a:r>
            <a:r>
              <a:rPr lang="en-GB" dirty="0" err="1"/>
              <a:t>ubrzanja</a:t>
            </a:r>
            <a:r>
              <a:rPr lang="en-GB" dirty="0"/>
              <a:t>, </a:t>
            </a:r>
            <a:r>
              <a:rPr lang="en-GB" i="1" dirty="0"/>
              <a:t>S</a:t>
            </a:r>
            <a:r>
              <a:rPr lang="en-GB" i="1" baseline="-25000" dirty="0"/>
              <a:t>a</a:t>
            </a:r>
            <a:r>
              <a:rPr lang="en-GB" dirty="0"/>
              <a:t>	</a:t>
            </a:r>
            <a:r>
              <a:rPr lang="en-GB" dirty="0" smtClean="0"/>
              <a:t>(m/sec</a:t>
            </a:r>
            <a:r>
              <a:rPr lang="en-GB" baseline="30000" dirty="0" smtClean="0"/>
              <a:t>2</a:t>
            </a:r>
            <a:r>
              <a:rPr lang="en-GB" dirty="0"/>
              <a:t>)	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Spektralne</a:t>
            </a:r>
            <a:r>
              <a:rPr lang="en-GB" dirty="0"/>
              <a:t> </a:t>
            </a:r>
            <a:r>
              <a:rPr lang="en-GB" dirty="0" err="1"/>
              <a:t>vrijednosti</a:t>
            </a:r>
            <a:r>
              <a:rPr lang="en-GB" dirty="0"/>
              <a:t> </a:t>
            </a:r>
            <a:r>
              <a:rPr lang="en-GB" dirty="0" smtClean="0"/>
              <a:t>od</a:t>
            </a:r>
            <a:r>
              <a:rPr lang="sr-Latn-ME" dirty="0" smtClean="0"/>
              <a:t>g</a:t>
            </a:r>
            <a:r>
              <a:rPr lang="en-GB" dirty="0" err="1" smtClean="0"/>
              <a:t>ovora</a:t>
            </a:r>
            <a:r>
              <a:rPr lang="en-GB" dirty="0" smtClean="0"/>
              <a:t> </a:t>
            </a:r>
            <a:r>
              <a:rPr lang="en-GB" dirty="0" err="1"/>
              <a:t>brzine</a:t>
            </a:r>
            <a:r>
              <a:rPr lang="en-GB" dirty="0"/>
              <a:t>, </a:t>
            </a:r>
            <a:r>
              <a:rPr lang="en-GB" i="1" dirty="0" err="1"/>
              <a:t>S</a:t>
            </a:r>
            <a:r>
              <a:rPr lang="en-GB" i="1" baseline="-25000" dirty="0" err="1"/>
              <a:t>v</a:t>
            </a:r>
            <a:r>
              <a:rPr lang="en-GB" dirty="0"/>
              <a:t>	</a:t>
            </a:r>
            <a:r>
              <a:rPr lang="en-GB" dirty="0" smtClean="0"/>
              <a:t>(m/sec</a:t>
            </a:r>
            <a:r>
              <a:rPr lang="en-GB" dirty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err="1"/>
              <a:t>Kordovina</a:t>
            </a:r>
            <a:r>
              <a:rPr lang="en-GB" dirty="0"/>
              <a:t> (Cordova) </a:t>
            </a:r>
            <a:r>
              <a:rPr lang="en-GB" dirty="0" err="1"/>
              <a:t>mjera</a:t>
            </a:r>
            <a:r>
              <a:rPr lang="en-GB" dirty="0"/>
              <a:t>, </a:t>
            </a:r>
            <a:r>
              <a:rPr lang="en-GB" i="1" dirty="0"/>
              <a:t>Cord</a:t>
            </a:r>
            <a:r>
              <a:rPr lang="en-GB" dirty="0"/>
              <a:t>		</a:t>
            </a:r>
            <a:r>
              <a:rPr lang="en-GB" dirty="0" smtClean="0"/>
              <a:t>(m/sec</a:t>
            </a:r>
            <a:r>
              <a:rPr lang="en-GB" baseline="30000" dirty="0" smtClean="0"/>
              <a:t>2</a:t>
            </a:r>
            <a:r>
              <a:rPr lang="en-GB" dirty="0"/>
              <a:t>)</a:t>
            </a:r>
            <a:endParaRPr lang="sl-SI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5267" y="875463"/>
            <a:ext cx="5009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Procjena parametara oscilacija tla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884154"/>
              </p:ext>
            </p:extLst>
          </p:nvPr>
        </p:nvGraphicFramePr>
        <p:xfrm>
          <a:off x="2555776" y="3938810"/>
          <a:ext cx="5541581" cy="456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4" imgW="2425700" imgH="203200" progId="Equation.DSMT4">
                  <p:embed/>
                </p:oleObj>
              </mc:Choice>
              <mc:Fallback>
                <p:oleObj name="Equation" r:id="rId4" imgW="24257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938810"/>
                        <a:ext cx="5541581" cy="4563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740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2606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3. Primjeri ispitivanja IM</a:t>
            </a:r>
            <a:endParaRPr lang="sr-Latn-ME" sz="3600" dirty="0"/>
          </a:p>
        </p:txBody>
      </p:sp>
      <p:sp>
        <p:nvSpPr>
          <p:cNvPr id="5" name="Rectangle 4"/>
          <p:cNvSpPr/>
          <p:nvPr/>
        </p:nvSpPr>
        <p:spPr>
          <a:xfrm>
            <a:off x="3203848" y="63174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/>
              <a:t>Ispitivanje efikasnosti Sa(T1)</a:t>
            </a:r>
            <a:endParaRPr lang="sl-SI" dirty="0"/>
          </a:p>
        </p:txBody>
      </p:sp>
      <p:sp>
        <p:nvSpPr>
          <p:cNvPr id="6" name="Rectangle 5"/>
          <p:cNvSpPr/>
          <p:nvPr/>
        </p:nvSpPr>
        <p:spPr>
          <a:xfrm>
            <a:off x="611560" y="879847"/>
            <a:ext cx="8067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AB ramovske konstrukcije na čvrstom tlu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60977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11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3832" y="6011906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Ispitivanje dovoljnosti PGA u odnosu na M</a:t>
            </a:r>
            <a:endParaRPr lang="sl-S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" y="2588783"/>
            <a:ext cx="4633515" cy="3475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162234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ME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sobina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dovoljnosti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ispitana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pomoću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stepena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koliko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nakon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regresije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datu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greška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aproksimacije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EDP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statistički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nezavisna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seizmoloških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parametara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magnitude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rastojanja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od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rasjeda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89913"/>
            <a:ext cx="4632007" cy="34740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0301" y="594928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Ispitivanje dovoljnosti Cord u odnosu na M</a:t>
            </a:r>
            <a:endParaRPr lang="sl-SI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2606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3. Primjeri ispitivanja IM</a:t>
            </a:r>
            <a:endParaRPr lang="sr-Latn-ME" sz="3600" dirty="0"/>
          </a:p>
        </p:txBody>
      </p:sp>
      <p:sp>
        <p:nvSpPr>
          <p:cNvPr id="13" name="Rectangle 12"/>
          <p:cNvSpPr/>
          <p:nvPr/>
        </p:nvSpPr>
        <p:spPr>
          <a:xfrm>
            <a:off x="611560" y="879847"/>
            <a:ext cx="8067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AB ramovske konstrukcije na čvrstom tlu</a:t>
            </a:r>
          </a:p>
        </p:txBody>
      </p:sp>
    </p:spTree>
    <p:extLst>
      <p:ext uri="{BB962C8B-B14F-4D97-AF65-F5344CB8AC3E}">
        <p14:creationId xmlns:p14="http://schemas.microsoft.com/office/powerpoint/2010/main" val="242479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9943</TotalTime>
  <Words>1736</Words>
  <Application>Microsoft Office PowerPoint</Application>
  <PresentationFormat>On-screen Show (4:3)</PresentationFormat>
  <Paragraphs>195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Times New Roman</vt:lpstr>
      <vt:lpstr>Times New Roman Bold</vt:lpstr>
      <vt:lpstr>Wingdings</vt:lpstr>
      <vt:lpstr>Office Theme</vt:lpstr>
      <vt:lpstr>Equation</vt:lpstr>
      <vt:lpstr>Документ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Frame</dc:creator>
  <cp:lastModifiedBy>Microsoft account</cp:lastModifiedBy>
  <cp:revision>203</cp:revision>
  <dcterms:created xsi:type="dcterms:W3CDTF">2018-03-14T16:06:03Z</dcterms:created>
  <dcterms:modified xsi:type="dcterms:W3CDTF">2025-03-11T07:06:29Z</dcterms:modified>
</cp:coreProperties>
</file>