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5"/>
  </p:notesMasterIdLst>
  <p:handoutMasterIdLst>
    <p:handoutMasterId r:id="rId46"/>
  </p:handoutMasterIdLst>
  <p:sldIdLst>
    <p:sldId id="264" r:id="rId2"/>
    <p:sldId id="340" r:id="rId3"/>
    <p:sldId id="503" r:id="rId4"/>
    <p:sldId id="498" r:id="rId5"/>
    <p:sldId id="508" r:id="rId6"/>
    <p:sldId id="516" r:id="rId7"/>
    <p:sldId id="520" r:id="rId8"/>
    <p:sldId id="521" r:id="rId9"/>
    <p:sldId id="522" r:id="rId10"/>
    <p:sldId id="523" r:id="rId11"/>
    <p:sldId id="524" r:id="rId12"/>
    <p:sldId id="575" r:id="rId13"/>
    <p:sldId id="576" r:id="rId14"/>
    <p:sldId id="527" r:id="rId15"/>
    <p:sldId id="528" r:id="rId16"/>
    <p:sldId id="559" r:id="rId17"/>
    <p:sldId id="551" r:id="rId18"/>
    <p:sldId id="558" r:id="rId19"/>
    <p:sldId id="561" r:id="rId20"/>
    <p:sldId id="562" r:id="rId21"/>
    <p:sldId id="537" r:id="rId22"/>
    <p:sldId id="538" r:id="rId23"/>
    <p:sldId id="539" r:id="rId24"/>
    <p:sldId id="540" r:id="rId25"/>
    <p:sldId id="541" r:id="rId26"/>
    <p:sldId id="542" r:id="rId27"/>
    <p:sldId id="543" r:id="rId28"/>
    <p:sldId id="544" r:id="rId29"/>
    <p:sldId id="529" r:id="rId30"/>
    <p:sldId id="560" r:id="rId31"/>
    <p:sldId id="530" r:id="rId32"/>
    <p:sldId id="525" r:id="rId33"/>
    <p:sldId id="526" r:id="rId34"/>
    <p:sldId id="534" r:id="rId35"/>
    <p:sldId id="510" r:id="rId36"/>
    <p:sldId id="511" r:id="rId37"/>
    <p:sldId id="513" r:id="rId38"/>
    <p:sldId id="505" r:id="rId39"/>
    <p:sldId id="591" r:id="rId40"/>
    <p:sldId id="506" r:id="rId41"/>
    <p:sldId id="514" r:id="rId42"/>
    <p:sldId id="515" r:id="rId43"/>
    <p:sldId id="48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SS" initials="H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3FF"/>
    <a:srgbClr val="D61A8A"/>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0" autoAdjust="0"/>
    <p:restoredTop sz="94676" autoAdjust="0"/>
  </p:normalViewPr>
  <p:slideViewPr>
    <p:cSldViewPr>
      <p:cViewPr varScale="1">
        <p:scale>
          <a:sx n="114" d="100"/>
          <a:sy n="114" d="100"/>
        </p:scale>
        <p:origin x="1884" y="114"/>
      </p:cViewPr>
      <p:guideLst>
        <p:guide orient="horz" pos="2160"/>
        <p:guide pos="2880"/>
      </p:guideLst>
    </p:cSldViewPr>
  </p:slideViewPr>
  <p:outlineViewPr>
    <p:cViewPr>
      <p:scale>
        <a:sx n="33" d="100"/>
        <a:sy n="33" d="100"/>
      </p:scale>
      <p:origin x="18" y="78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3D5775-8C29-48E2-83C7-33DAE5E4629B}" type="datetimeFigureOut">
              <a:rPr lang="en-US" smtClean="0"/>
              <a:pPr/>
              <a:t>12/15/2024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2EFFE1-841D-4A7C-987C-B2FC3EBD9560}" type="slidenum">
              <a:rPr lang="en-US" smtClean="0"/>
              <a:pPr/>
              <a:t>‹#›</a:t>
            </a:fld>
            <a:endParaRPr lang="en-US"/>
          </a:p>
        </p:txBody>
      </p:sp>
    </p:spTree>
    <p:extLst>
      <p:ext uri="{BB962C8B-B14F-4D97-AF65-F5344CB8AC3E}">
        <p14:creationId xmlns:p14="http://schemas.microsoft.com/office/powerpoint/2010/main" val="4162224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58F0C-4107-4D67-A376-F1B0751E069C}" type="datetimeFigureOut">
              <a:rPr lang="en-US" smtClean="0"/>
              <a:pPr/>
              <a:t>12/15/2024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2239A-1935-40C4-985C-64223F429467}" type="slidenum">
              <a:rPr lang="en-US" smtClean="0"/>
              <a:pPr/>
              <a:t>‹#›</a:t>
            </a:fld>
            <a:endParaRPr lang="en-US"/>
          </a:p>
        </p:txBody>
      </p:sp>
    </p:spTree>
    <p:extLst>
      <p:ext uri="{BB962C8B-B14F-4D97-AF65-F5344CB8AC3E}">
        <p14:creationId xmlns:p14="http://schemas.microsoft.com/office/powerpoint/2010/main" val="16554304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2239A-1935-40C4-985C-64223F429467}" type="slidenum">
              <a:rPr lang="en-US" smtClean="0"/>
              <a:pPr/>
              <a:t>1</a:t>
            </a:fld>
            <a:endParaRPr lang="en-US"/>
          </a:p>
        </p:txBody>
      </p:sp>
    </p:spTree>
    <p:extLst>
      <p:ext uri="{BB962C8B-B14F-4D97-AF65-F5344CB8AC3E}">
        <p14:creationId xmlns:p14="http://schemas.microsoft.com/office/powerpoint/2010/main" val="49696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10</a:t>
            </a:fld>
            <a:endParaRPr lang="en-US"/>
          </a:p>
        </p:txBody>
      </p:sp>
    </p:spTree>
    <p:extLst>
      <p:ext uri="{BB962C8B-B14F-4D97-AF65-F5344CB8AC3E}">
        <p14:creationId xmlns:p14="http://schemas.microsoft.com/office/powerpoint/2010/main" val="333062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11</a:t>
            </a:fld>
            <a:endParaRPr lang="en-US"/>
          </a:p>
        </p:txBody>
      </p:sp>
    </p:spTree>
    <p:extLst>
      <p:ext uri="{BB962C8B-B14F-4D97-AF65-F5344CB8AC3E}">
        <p14:creationId xmlns:p14="http://schemas.microsoft.com/office/powerpoint/2010/main" val="95780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12</a:t>
            </a:fld>
            <a:endParaRPr lang="en-US"/>
          </a:p>
        </p:txBody>
      </p:sp>
    </p:spTree>
    <p:extLst>
      <p:ext uri="{BB962C8B-B14F-4D97-AF65-F5344CB8AC3E}">
        <p14:creationId xmlns:p14="http://schemas.microsoft.com/office/powerpoint/2010/main" val="108770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13</a:t>
            </a:fld>
            <a:endParaRPr lang="en-US"/>
          </a:p>
        </p:txBody>
      </p:sp>
    </p:spTree>
    <p:extLst>
      <p:ext uri="{BB962C8B-B14F-4D97-AF65-F5344CB8AC3E}">
        <p14:creationId xmlns:p14="http://schemas.microsoft.com/office/powerpoint/2010/main" val="261480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14</a:t>
            </a:fld>
            <a:endParaRPr lang="en-US"/>
          </a:p>
        </p:txBody>
      </p:sp>
    </p:spTree>
    <p:extLst>
      <p:ext uri="{BB962C8B-B14F-4D97-AF65-F5344CB8AC3E}">
        <p14:creationId xmlns:p14="http://schemas.microsoft.com/office/powerpoint/2010/main" val="285515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15</a:t>
            </a:fld>
            <a:endParaRPr lang="en-US"/>
          </a:p>
        </p:txBody>
      </p:sp>
    </p:spTree>
    <p:extLst>
      <p:ext uri="{BB962C8B-B14F-4D97-AF65-F5344CB8AC3E}">
        <p14:creationId xmlns:p14="http://schemas.microsoft.com/office/powerpoint/2010/main" val="314388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16</a:t>
            </a:fld>
            <a:endParaRPr lang="en-US"/>
          </a:p>
        </p:txBody>
      </p:sp>
    </p:spTree>
    <p:extLst>
      <p:ext uri="{BB962C8B-B14F-4D97-AF65-F5344CB8AC3E}">
        <p14:creationId xmlns:p14="http://schemas.microsoft.com/office/powerpoint/2010/main" val="349367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17</a:t>
            </a:fld>
            <a:endParaRPr lang="en-US"/>
          </a:p>
        </p:txBody>
      </p:sp>
    </p:spTree>
    <p:extLst>
      <p:ext uri="{BB962C8B-B14F-4D97-AF65-F5344CB8AC3E}">
        <p14:creationId xmlns:p14="http://schemas.microsoft.com/office/powerpoint/2010/main" val="41032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18</a:t>
            </a:fld>
            <a:endParaRPr lang="en-US"/>
          </a:p>
        </p:txBody>
      </p:sp>
    </p:spTree>
    <p:extLst>
      <p:ext uri="{BB962C8B-B14F-4D97-AF65-F5344CB8AC3E}">
        <p14:creationId xmlns:p14="http://schemas.microsoft.com/office/powerpoint/2010/main" val="65149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19</a:t>
            </a:fld>
            <a:endParaRPr lang="en-US"/>
          </a:p>
        </p:txBody>
      </p:sp>
    </p:spTree>
    <p:extLst>
      <p:ext uri="{BB962C8B-B14F-4D97-AF65-F5344CB8AC3E}">
        <p14:creationId xmlns:p14="http://schemas.microsoft.com/office/powerpoint/2010/main" val="425121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a:t>
            </a:fld>
            <a:endParaRPr lang="en-US"/>
          </a:p>
        </p:txBody>
      </p:sp>
    </p:spTree>
    <p:extLst>
      <p:ext uri="{BB962C8B-B14F-4D97-AF65-F5344CB8AC3E}">
        <p14:creationId xmlns:p14="http://schemas.microsoft.com/office/powerpoint/2010/main" val="1140696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20</a:t>
            </a:fld>
            <a:endParaRPr lang="en-US"/>
          </a:p>
        </p:txBody>
      </p:sp>
    </p:spTree>
    <p:extLst>
      <p:ext uri="{BB962C8B-B14F-4D97-AF65-F5344CB8AC3E}">
        <p14:creationId xmlns:p14="http://schemas.microsoft.com/office/powerpoint/2010/main" val="331828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21</a:t>
            </a:fld>
            <a:endParaRPr lang="en-US"/>
          </a:p>
        </p:txBody>
      </p:sp>
    </p:spTree>
    <p:extLst>
      <p:ext uri="{BB962C8B-B14F-4D97-AF65-F5344CB8AC3E}">
        <p14:creationId xmlns:p14="http://schemas.microsoft.com/office/powerpoint/2010/main" val="1180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22</a:t>
            </a:fld>
            <a:endParaRPr lang="en-US"/>
          </a:p>
        </p:txBody>
      </p:sp>
    </p:spTree>
    <p:extLst>
      <p:ext uri="{BB962C8B-B14F-4D97-AF65-F5344CB8AC3E}">
        <p14:creationId xmlns:p14="http://schemas.microsoft.com/office/powerpoint/2010/main" val="1375691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23</a:t>
            </a:fld>
            <a:endParaRPr lang="en-US"/>
          </a:p>
        </p:txBody>
      </p:sp>
    </p:spTree>
    <p:extLst>
      <p:ext uri="{BB962C8B-B14F-4D97-AF65-F5344CB8AC3E}">
        <p14:creationId xmlns:p14="http://schemas.microsoft.com/office/powerpoint/2010/main" val="415251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24</a:t>
            </a:fld>
            <a:endParaRPr lang="en-US"/>
          </a:p>
        </p:txBody>
      </p:sp>
    </p:spTree>
    <p:extLst>
      <p:ext uri="{BB962C8B-B14F-4D97-AF65-F5344CB8AC3E}">
        <p14:creationId xmlns:p14="http://schemas.microsoft.com/office/powerpoint/2010/main" val="225102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25</a:t>
            </a:fld>
            <a:endParaRPr lang="en-US"/>
          </a:p>
        </p:txBody>
      </p:sp>
    </p:spTree>
    <p:extLst>
      <p:ext uri="{BB962C8B-B14F-4D97-AF65-F5344CB8AC3E}">
        <p14:creationId xmlns:p14="http://schemas.microsoft.com/office/powerpoint/2010/main" val="3314823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26</a:t>
            </a:fld>
            <a:endParaRPr lang="en-US"/>
          </a:p>
        </p:txBody>
      </p:sp>
    </p:spTree>
    <p:extLst>
      <p:ext uri="{BB962C8B-B14F-4D97-AF65-F5344CB8AC3E}">
        <p14:creationId xmlns:p14="http://schemas.microsoft.com/office/powerpoint/2010/main" val="226914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27</a:t>
            </a:fld>
            <a:endParaRPr lang="en-US"/>
          </a:p>
        </p:txBody>
      </p:sp>
    </p:spTree>
    <p:extLst>
      <p:ext uri="{BB962C8B-B14F-4D97-AF65-F5344CB8AC3E}">
        <p14:creationId xmlns:p14="http://schemas.microsoft.com/office/powerpoint/2010/main" val="343568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28</a:t>
            </a:fld>
            <a:endParaRPr lang="en-US"/>
          </a:p>
        </p:txBody>
      </p:sp>
    </p:spTree>
    <p:extLst>
      <p:ext uri="{BB962C8B-B14F-4D97-AF65-F5344CB8AC3E}">
        <p14:creationId xmlns:p14="http://schemas.microsoft.com/office/powerpoint/2010/main" val="255535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29</a:t>
            </a:fld>
            <a:endParaRPr lang="en-US"/>
          </a:p>
        </p:txBody>
      </p:sp>
    </p:spTree>
    <p:extLst>
      <p:ext uri="{BB962C8B-B14F-4D97-AF65-F5344CB8AC3E}">
        <p14:creationId xmlns:p14="http://schemas.microsoft.com/office/powerpoint/2010/main" val="128836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a:t>
            </a:fld>
            <a:endParaRPr lang="en-US"/>
          </a:p>
        </p:txBody>
      </p:sp>
    </p:spTree>
    <p:extLst>
      <p:ext uri="{BB962C8B-B14F-4D97-AF65-F5344CB8AC3E}">
        <p14:creationId xmlns:p14="http://schemas.microsoft.com/office/powerpoint/2010/main" val="1776274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30</a:t>
            </a:fld>
            <a:endParaRPr lang="en-US"/>
          </a:p>
        </p:txBody>
      </p:sp>
    </p:spTree>
    <p:extLst>
      <p:ext uri="{BB962C8B-B14F-4D97-AF65-F5344CB8AC3E}">
        <p14:creationId xmlns:p14="http://schemas.microsoft.com/office/powerpoint/2010/main" val="4044557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31</a:t>
            </a:fld>
            <a:endParaRPr lang="en-US"/>
          </a:p>
        </p:txBody>
      </p:sp>
    </p:spTree>
    <p:extLst>
      <p:ext uri="{BB962C8B-B14F-4D97-AF65-F5344CB8AC3E}">
        <p14:creationId xmlns:p14="http://schemas.microsoft.com/office/powerpoint/2010/main" val="1322408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32</a:t>
            </a:fld>
            <a:endParaRPr lang="en-US"/>
          </a:p>
        </p:txBody>
      </p:sp>
    </p:spTree>
    <p:extLst>
      <p:ext uri="{BB962C8B-B14F-4D97-AF65-F5344CB8AC3E}">
        <p14:creationId xmlns:p14="http://schemas.microsoft.com/office/powerpoint/2010/main" val="1134606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33</a:t>
            </a:fld>
            <a:endParaRPr lang="en-US"/>
          </a:p>
        </p:txBody>
      </p:sp>
    </p:spTree>
    <p:extLst>
      <p:ext uri="{BB962C8B-B14F-4D97-AF65-F5344CB8AC3E}">
        <p14:creationId xmlns:p14="http://schemas.microsoft.com/office/powerpoint/2010/main" val="4259328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34</a:t>
            </a:fld>
            <a:endParaRPr lang="en-US"/>
          </a:p>
        </p:txBody>
      </p:sp>
    </p:spTree>
    <p:extLst>
      <p:ext uri="{BB962C8B-B14F-4D97-AF65-F5344CB8AC3E}">
        <p14:creationId xmlns:p14="http://schemas.microsoft.com/office/powerpoint/2010/main" val="2386167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35</a:t>
            </a:fld>
            <a:endParaRPr lang="en-US"/>
          </a:p>
        </p:txBody>
      </p:sp>
    </p:spTree>
    <p:extLst>
      <p:ext uri="{BB962C8B-B14F-4D97-AF65-F5344CB8AC3E}">
        <p14:creationId xmlns:p14="http://schemas.microsoft.com/office/powerpoint/2010/main" val="3230476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36</a:t>
            </a:fld>
            <a:endParaRPr lang="en-US"/>
          </a:p>
        </p:txBody>
      </p:sp>
    </p:spTree>
    <p:extLst>
      <p:ext uri="{BB962C8B-B14F-4D97-AF65-F5344CB8AC3E}">
        <p14:creationId xmlns:p14="http://schemas.microsoft.com/office/powerpoint/2010/main" val="2115681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37</a:t>
            </a:fld>
            <a:endParaRPr lang="en-US"/>
          </a:p>
        </p:txBody>
      </p:sp>
    </p:spTree>
    <p:extLst>
      <p:ext uri="{BB962C8B-B14F-4D97-AF65-F5344CB8AC3E}">
        <p14:creationId xmlns:p14="http://schemas.microsoft.com/office/powerpoint/2010/main" val="4014244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38</a:t>
            </a:fld>
            <a:endParaRPr lang="en-US"/>
          </a:p>
        </p:txBody>
      </p:sp>
    </p:spTree>
    <p:extLst>
      <p:ext uri="{BB962C8B-B14F-4D97-AF65-F5344CB8AC3E}">
        <p14:creationId xmlns:p14="http://schemas.microsoft.com/office/powerpoint/2010/main" val="2828040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39</a:t>
            </a:fld>
            <a:endParaRPr lang="en-US"/>
          </a:p>
        </p:txBody>
      </p:sp>
    </p:spTree>
    <p:extLst>
      <p:ext uri="{BB962C8B-B14F-4D97-AF65-F5344CB8AC3E}">
        <p14:creationId xmlns:p14="http://schemas.microsoft.com/office/powerpoint/2010/main" val="110236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4</a:t>
            </a:fld>
            <a:endParaRPr lang="en-US"/>
          </a:p>
        </p:txBody>
      </p:sp>
    </p:spTree>
    <p:extLst>
      <p:ext uri="{BB962C8B-B14F-4D97-AF65-F5344CB8AC3E}">
        <p14:creationId xmlns:p14="http://schemas.microsoft.com/office/powerpoint/2010/main" val="2778932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40</a:t>
            </a:fld>
            <a:endParaRPr lang="en-US"/>
          </a:p>
        </p:txBody>
      </p:sp>
    </p:spTree>
    <p:extLst>
      <p:ext uri="{BB962C8B-B14F-4D97-AF65-F5344CB8AC3E}">
        <p14:creationId xmlns:p14="http://schemas.microsoft.com/office/powerpoint/2010/main" val="72134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41</a:t>
            </a:fld>
            <a:endParaRPr lang="en-US"/>
          </a:p>
        </p:txBody>
      </p:sp>
    </p:spTree>
    <p:extLst>
      <p:ext uri="{BB962C8B-B14F-4D97-AF65-F5344CB8AC3E}">
        <p14:creationId xmlns:p14="http://schemas.microsoft.com/office/powerpoint/2010/main" val="495499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42</a:t>
            </a:fld>
            <a:endParaRPr lang="en-US"/>
          </a:p>
        </p:txBody>
      </p:sp>
    </p:spTree>
    <p:extLst>
      <p:ext uri="{BB962C8B-B14F-4D97-AF65-F5344CB8AC3E}">
        <p14:creationId xmlns:p14="http://schemas.microsoft.com/office/powerpoint/2010/main" val="144356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5</a:t>
            </a:fld>
            <a:endParaRPr lang="en-US"/>
          </a:p>
        </p:txBody>
      </p:sp>
    </p:spTree>
    <p:extLst>
      <p:ext uri="{BB962C8B-B14F-4D97-AF65-F5344CB8AC3E}">
        <p14:creationId xmlns:p14="http://schemas.microsoft.com/office/powerpoint/2010/main" val="219472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6</a:t>
            </a:fld>
            <a:endParaRPr lang="en-US"/>
          </a:p>
        </p:txBody>
      </p:sp>
    </p:spTree>
    <p:extLst>
      <p:ext uri="{BB962C8B-B14F-4D97-AF65-F5344CB8AC3E}">
        <p14:creationId xmlns:p14="http://schemas.microsoft.com/office/powerpoint/2010/main" val="321828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7</a:t>
            </a:fld>
            <a:endParaRPr lang="en-US"/>
          </a:p>
        </p:txBody>
      </p:sp>
    </p:spTree>
    <p:extLst>
      <p:ext uri="{BB962C8B-B14F-4D97-AF65-F5344CB8AC3E}">
        <p14:creationId xmlns:p14="http://schemas.microsoft.com/office/powerpoint/2010/main" val="3687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8</a:t>
            </a:fld>
            <a:endParaRPr lang="en-US"/>
          </a:p>
        </p:txBody>
      </p:sp>
    </p:spTree>
    <p:extLst>
      <p:ext uri="{BB962C8B-B14F-4D97-AF65-F5344CB8AC3E}">
        <p14:creationId xmlns:p14="http://schemas.microsoft.com/office/powerpoint/2010/main" val="204221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2239A-1935-40C4-985C-64223F429467}" type="slidenum">
              <a:rPr lang="en-US" smtClean="0"/>
              <a:pPr/>
              <a:t>9</a:t>
            </a:fld>
            <a:endParaRPr lang="en-US"/>
          </a:p>
        </p:txBody>
      </p:sp>
    </p:spTree>
    <p:extLst>
      <p:ext uri="{BB962C8B-B14F-4D97-AF65-F5344CB8AC3E}">
        <p14:creationId xmlns:p14="http://schemas.microsoft.com/office/powerpoint/2010/main" val="80651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30733"/>
            <a:ext cx="665384" cy="77798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9108" y="130732"/>
            <a:ext cx="851789" cy="841941"/>
          </a:xfrm>
          <a:prstGeom prst="rect">
            <a:avLst/>
          </a:prstGeom>
        </p:spPr>
      </p:pic>
    </p:spTree>
    <p:extLst>
      <p:ext uri="{BB962C8B-B14F-4D97-AF65-F5344CB8AC3E}">
        <p14:creationId xmlns:p14="http://schemas.microsoft.com/office/powerpoint/2010/main" val="55379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389776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294936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229405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62427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332086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41932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380487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30733"/>
            <a:ext cx="665384" cy="77798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9108" y="130732"/>
            <a:ext cx="851789" cy="841941"/>
          </a:xfrm>
          <a:prstGeom prst="rect">
            <a:avLst/>
          </a:prstGeom>
        </p:spPr>
      </p:pic>
    </p:spTree>
    <p:extLst>
      <p:ext uri="{BB962C8B-B14F-4D97-AF65-F5344CB8AC3E}">
        <p14:creationId xmlns:p14="http://schemas.microsoft.com/office/powerpoint/2010/main" val="75744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256544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049BBCF-E0EA-46B9-B34A-3C23C8E81C7C}" type="datetimeFigureOut">
              <a:rPr lang="fr-FR" smtClean="0"/>
              <a:pPr/>
              <a:t>15/12/2024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26EB9832-15AE-455E-B1DF-50F509A66E77}" type="slidenum">
              <a:rPr lang="fr-FR" smtClean="0"/>
              <a:pPr/>
              <a:t>‹#›</a:t>
            </a:fld>
            <a:endParaRPr lang="fr-FR"/>
          </a:p>
        </p:txBody>
      </p:sp>
    </p:spTree>
    <p:extLst>
      <p:ext uri="{BB962C8B-B14F-4D97-AF65-F5344CB8AC3E}">
        <p14:creationId xmlns:p14="http://schemas.microsoft.com/office/powerpoint/2010/main" val="2572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F049BBCF-E0EA-46B9-B34A-3C23C8E81C7C}" type="datetimeFigureOut">
              <a:rPr lang="fr-FR" smtClean="0"/>
              <a:pPr/>
              <a:t>15/12/2024</a:t>
            </a:fld>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26EB9832-15AE-455E-B1DF-50F509A66E7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emf"/><Relationship Id="rId11" Type="http://schemas.openxmlformats.org/officeDocument/2006/relationships/image" Target="../media/image4.png"/><Relationship Id="rId5" Type="http://schemas.openxmlformats.org/officeDocument/2006/relationships/image" Target="../media/image9.emf"/><Relationship Id="rId10" Type="http://schemas.openxmlformats.org/officeDocument/2006/relationships/image" Target="../media/image3.jpeg"/><Relationship Id="rId4" Type="http://schemas.openxmlformats.org/officeDocument/2006/relationships/image" Target="../media/image8.emf"/><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1104899" y="1915530"/>
            <a:ext cx="7086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sr-Latn-ME" altLang="en-US" sz="2800" b="1" i="1" dirty="0">
                <a:latin typeface="Arial" panose="020B0604020202020204" pitchFamily="34" charset="0"/>
                <a:cs typeface="Arial" panose="020B0604020202020204" pitchFamily="34" charset="0"/>
              </a:rPr>
              <a:t>Pro</a:t>
            </a:r>
            <a:r>
              <a:rPr lang="en-US" altLang="en-US" sz="2800" b="1" i="1" dirty="0" err="1">
                <a:latin typeface="Arial" panose="020B0604020202020204" pitchFamily="34" charset="0"/>
                <a:cs typeface="Arial" panose="020B0604020202020204" pitchFamily="34" charset="0"/>
              </a:rPr>
              <a:t>jektovanje</a:t>
            </a:r>
            <a:r>
              <a:rPr lang="sr-Latn-ME"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zidanih</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konstrukcija</a:t>
            </a:r>
            <a:r>
              <a:rPr lang="sr-Latn-ME" altLang="en-US" sz="2800" b="1" i="1" dirty="0">
                <a:latin typeface="Arial" panose="020B0604020202020204" pitchFamily="34" charset="0"/>
                <a:cs typeface="Arial" panose="020B0604020202020204" pitchFamily="34" charset="0"/>
              </a:rPr>
              <a:t>                        </a:t>
            </a:r>
            <a:endParaRPr lang="en-US" altLang="en-US" sz="2800" b="1" i="1" dirty="0">
              <a:latin typeface="Arial" panose="020B0604020202020204" pitchFamily="34" charset="0"/>
              <a:cs typeface="Arial" panose="020B0604020202020204" pitchFamily="34" charset="0"/>
            </a:endParaRPr>
          </a:p>
          <a:p>
            <a:pPr algn="ctr" eaLnBrk="1" hangingPunct="1">
              <a:spcBef>
                <a:spcPct val="50000"/>
              </a:spcBef>
              <a:defRPr/>
            </a:pPr>
            <a:r>
              <a:rPr lang="en-US" altLang="en-US" sz="2800" b="1" i="1" dirty="0" err="1">
                <a:latin typeface="Arial" panose="020B0604020202020204" pitchFamily="34" charset="0"/>
                <a:cs typeface="Arial" panose="020B0604020202020204" pitchFamily="34" charset="0"/>
              </a:rPr>
              <a:t>prema</a:t>
            </a:r>
            <a:r>
              <a:rPr lang="en-US" altLang="en-US" sz="2800" b="1" i="1" dirty="0">
                <a:latin typeface="Arial" panose="020B0604020202020204" pitchFamily="34" charset="0"/>
                <a:cs typeface="Arial" panose="020B0604020202020204" pitchFamily="34" charset="0"/>
              </a:rPr>
              <a:t> </a:t>
            </a:r>
            <a:r>
              <a:rPr lang="sr-Latn-ME" altLang="en-US" sz="2800" b="1" i="1" dirty="0">
                <a:latin typeface="Arial" panose="020B0604020202020204" pitchFamily="34" charset="0"/>
                <a:cs typeface="Arial" panose="020B0604020202020204" pitchFamily="34" charset="0"/>
              </a:rPr>
              <a:t>E</a:t>
            </a:r>
            <a:r>
              <a:rPr lang="en-US" altLang="en-US" sz="2800" b="1" i="1" dirty="0">
                <a:latin typeface="Arial" panose="020B0604020202020204" pitchFamily="34" charset="0"/>
                <a:cs typeface="Arial" panose="020B0604020202020204" pitchFamily="34" charset="0"/>
              </a:rPr>
              <a:t>C6 </a:t>
            </a:r>
            <a:r>
              <a:rPr lang="en-US" altLang="en-US" sz="2800" b="1" i="1" dirty="0" err="1">
                <a:latin typeface="Arial" panose="020B0604020202020204" pitchFamily="34" charset="0"/>
                <a:cs typeface="Arial" panose="020B0604020202020204" pitchFamily="34" charset="0"/>
              </a:rPr>
              <a:t>i</a:t>
            </a:r>
            <a:r>
              <a:rPr lang="en-US" altLang="en-US" sz="2800" b="1" i="1" dirty="0">
                <a:latin typeface="Arial" panose="020B0604020202020204" pitchFamily="34" charset="0"/>
                <a:cs typeface="Arial" panose="020B0604020202020204" pitchFamily="34" charset="0"/>
              </a:rPr>
              <a:t> EC8</a:t>
            </a:r>
            <a:endParaRPr lang="sr-Latn-ME" altLang="en-US" sz="2800" b="1" i="1" dirty="0">
              <a:latin typeface="Arial" panose="020B0604020202020204" pitchFamily="34" charset="0"/>
              <a:cs typeface="Arial" panose="020B0604020202020204" pitchFamily="34" charset="0"/>
            </a:endParaRPr>
          </a:p>
        </p:txBody>
      </p:sp>
      <p:sp>
        <p:nvSpPr>
          <p:cNvPr id="6" name="Text Box 10"/>
          <p:cNvSpPr txBox="1">
            <a:spLocks noChangeArrowheads="1"/>
          </p:cNvSpPr>
          <p:nvPr/>
        </p:nvSpPr>
        <p:spPr bwMode="auto">
          <a:xfrm>
            <a:off x="1904999" y="6172200"/>
            <a:ext cx="5486400" cy="400110"/>
          </a:xfrm>
          <a:prstGeom prst="rect">
            <a:avLst/>
          </a:prstGeom>
          <a:noFill/>
          <a:ln w="9525">
            <a:noFill/>
            <a:miter lim="800000"/>
            <a:headEnd/>
            <a:tailEnd/>
          </a:ln>
          <a:effectLst/>
        </p:spPr>
        <p:txBody>
          <a:bodyPr>
            <a:spAutoFit/>
          </a:bodyPr>
          <a:lstStyle/>
          <a:p>
            <a:pPr algn="ctr">
              <a:spcBef>
                <a:spcPct val="50000"/>
              </a:spcBef>
            </a:pPr>
            <a:r>
              <a:rPr lang="sr-Latn-ME" sz="2000" dirty="0">
                <a:latin typeface="Verdana" pitchFamily="34" charset="0"/>
              </a:rPr>
              <a:t>Decembar</a:t>
            </a:r>
            <a:r>
              <a:rPr lang="sl-SI" sz="2000" dirty="0">
                <a:latin typeface="Verdana" pitchFamily="34" charset="0"/>
              </a:rPr>
              <a:t> </a:t>
            </a:r>
            <a:r>
              <a:rPr lang="en-US" sz="2000" dirty="0">
                <a:latin typeface="Verdana" pitchFamily="34" charset="0"/>
              </a:rPr>
              <a:t>202</a:t>
            </a:r>
            <a:r>
              <a:rPr lang="sr-Latn-ME" sz="2000" dirty="0">
                <a:latin typeface="Verdana" pitchFamily="34" charset="0"/>
              </a:rPr>
              <a:t>4. god.</a:t>
            </a:r>
            <a:endParaRPr lang="en-US" sz="2000" dirty="0">
              <a:latin typeface="Verdana" pitchFamily="34" charset="0"/>
            </a:endParaRPr>
          </a:p>
        </p:txBody>
      </p:sp>
      <p:sp>
        <p:nvSpPr>
          <p:cNvPr id="7" name="Text Box 10">
            <a:extLst>
              <a:ext uri="{FF2B5EF4-FFF2-40B4-BE49-F238E27FC236}">
                <a16:creationId xmlns:a16="http://schemas.microsoft.com/office/drawing/2014/main" id="{F6240C84-D62D-49E9-A876-3C7CD0D0DD52}"/>
              </a:ext>
            </a:extLst>
          </p:cNvPr>
          <p:cNvSpPr txBox="1">
            <a:spLocks noChangeArrowheads="1"/>
          </p:cNvSpPr>
          <p:nvPr/>
        </p:nvSpPr>
        <p:spPr bwMode="auto">
          <a:xfrm>
            <a:off x="1714480" y="4357694"/>
            <a:ext cx="5486400" cy="400110"/>
          </a:xfrm>
          <a:prstGeom prst="rect">
            <a:avLst/>
          </a:prstGeom>
          <a:noFill/>
          <a:ln w="9525">
            <a:noFill/>
            <a:miter lim="800000"/>
            <a:headEnd/>
            <a:tailEnd/>
          </a:ln>
          <a:effectLst/>
        </p:spPr>
        <p:txBody>
          <a:bodyPr>
            <a:spAutoFit/>
          </a:bodyPr>
          <a:lstStyle/>
          <a:p>
            <a:pPr algn="ctr">
              <a:spcBef>
                <a:spcPct val="50000"/>
              </a:spcBef>
            </a:pPr>
            <a:r>
              <a:rPr lang="sr-Latn-ME" sz="2000" dirty="0">
                <a:latin typeface="Verdana" pitchFamily="34" charset="0"/>
              </a:rPr>
              <a:t>Doc. dr Nikola Baša dipl.građ.inž.</a:t>
            </a:r>
          </a:p>
        </p:txBody>
      </p:sp>
      <p:pic>
        <p:nvPicPr>
          <p:cNvPr id="9" name="Picture 8" descr="C:\Users\Dell\AppData\Local\Temp\Rar$DIa0.590\04. zidane konstrukcije.jpg">
            <a:extLst>
              <a:ext uri="{FF2B5EF4-FFF2-40B4-BE49-F238E27FC236}">
                <a16:creationId xmlns:a16="http://schemas.microsoft.com/office/drawing/2014/main" id="{BD4A13B3-6BF5-445E-880B-7B353DEA4B6D}"/>
              </a:ext>
            </a:extLst>
          </p:cNvPr>
          <p:cNvPicPr/>
          <p:nvPr/>
        </p:nvPicPr>
        <p:blipFill rotWithShape="1">
          <a:blip r:embed="rId3"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0" name="Picture 9">
            <a:extLst>
              <a:ext uri="{FF2B5EF4-FFF2-40B4-BE49-F238E27FC236}">
                <a16:creationId xmlns:a16="http://schemas.microsoft.com/office/drawing/2014/main" id="{18E3284D-3336-49FF-BDE9-35481BF4B3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
        <p:nvSpPr>
          <p:cNvPr id="8" name="Text Box 10">
            <a:extLst>
              <a:ext uri="{FF2B5EF4-FFF2-40B4-BE49-F238E27FC236}">
                <a16:creationId xmlns:a16="http://schemas.microsoft.com/office/drawing/2014/main" id="{3F96A3DF-BE13-4077-8EBE-1B82BAA4A129}"/>
              </a:ext>
            </a:extLst>
          </p:cNvPr>
          <p:cNvSpPr txBox="1">
            <a:spLocks noChangeArrowheads="1"/>
          </p:cNvSpPr>
          <p:nvPr/>
        </p:nvSpPr>
        <p:spPr bwMode="auto">
          <a:xfrm>
            <a:off x="1725995" y="3521332"/>
            <a:ext cx="5486400" cy="400110"/>
          </a:xfrm>
          <a:prstGeom prst="rect">
            <a:avLst/>
          </a:prstGeom>
          <a:noFill/>
          <a:ln w="9525">
            <a:noFill/>
            <a:miter lim="800000"/>
            <a:headEnd/>
            <a:tailEnd/>
          </a:ln>
          <a:effectLst/>
        </p:spPr>
        <p:txBody>
          <a:bodyPr>
            <a:spAutoFit/>
          </a:bodyPr>
          <a:lstStyle/>
          <a:p>
            <a:pPr algn="ctr">
              <a:spcBef>
                <a:spcPct val="50000"/>
              </a:spcBef>
            </a:pPr>
            <a:r>
              <a:rPr lang="sr-Latn-ME" sz="2000" dirty="0">
                <a:latin typeface="Verdana" pitchFamily="34" charset="0"/>
              </a:rPr>
              <a:t>INŽENJERSKA KOMORA CRNE GORE</a:t>
            </a:r>
          </a:p>
        </p:txBody>
      </p:sp>
    </p:spTree>
    <p:extLst>
      <p:ext uri="{BB962C8B-B14F-4D97-AF65-F5344CB8AC3E}">
        <p14:creationId xmlns:p14="http://schemas.microsoft.com/office/powerpoint/2010/main" val="173932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1567796" y="969860"/>
            <a:ext cx="5257800" cy="400110"/>
          </a:xfrm>
          <a:prstGeom prst="rect">
            <a:avLst/>
          </a:prstGeom>
          <a:noFill/>
        </p:spPr>
        <p:txBody>
          <a:bodyPr wrap="square">
            <a:spAutoFit/>
          </a:bodyPr>
          <a:lstStyle/>
          <a:p>
            <a:r>
              <a:rPr lang="sr-Latn-ME" sz="2000" b="1" dirty="0"/>
              <a:t>Primjer – modul elastičnosti i modul smicanja</a:t>
            </a:r>
          </a:p>
        </p:txBody>
      </p:sp>
      <p:pic>
        <p:nvPicPr>
          <p:cNvPr id="5" name="Picture 4">
            <a:extLst>
              <a:ext uri="{FF2B5EF4-FFF2-40B4-BE49-F238E27FC236}">
                <a16:creationId xmlns:a16="http://schemas.microsoft.com/office/drawing/2014/main" id="{6107652C-0032-43E4-931E-C1C09DD39AEE}"/>
              </a:ext>
            </a:extLst>
          </p:cNvPr>
          <p:cNvPicPr>
            <a:picLocks noChangeAspect="1"/>
          </p:cNvPicPr>
          <p:nvPr/>
        </p:nvPicPr>
        <p:blipFill>
          <a:blip r:embed="rId3"/>
          <a:stretch>
            <a:fillRect/>
          </a:stretch>
        </p:blipFill>
        <p:spPr>
          <a:xfrm>
            <a:off x="0" y="1447800"/>
            <a:ext cx="9144000" cy="4986589"/>
          </a:xfrm>
          <a:prstGeom prst="rect">
            <a:avLst/>
          </a:prstGeom>
        </p:spPr>
      </p:pic>
      <p:pic>
        <p:nvPicPr>
          <p:cNvPr id="7" name="Picture 6" descr="C:\Users\Dell\AppData\Local\Temp\Rar$DIa0.590\04. zidane konstrukcije.jpg">
            <a:extLst>
              <a:ext uri="{FF2B5EF4-FFF2-40B4-BE49-F238E27FC236}">
                <a16:creationId xmlns:a16="http://schemas.microsoft.com/office/drawing/2014/main" id="{84F7574E-1261-4592-B3EF-B30348CDC82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3424E6FB-F375-4876-A39E-65EB6A9BE8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13855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87B2D-676D-4F33-AA5F-D1790C5A2FB6}"/>
              </a:ext>
            </a:extLst>
          </p:cNvPr>
          <p:cNvPicPr>
            <a:picLocks noChangeAspect="1"/>
          </p:cNvPicPr>
          <p:nvPr/>
        </p:nvPicPr>
        <p:blipFill>
          <a:blip r:embed="rId3"/>
          <a:stretch>
            <a:fillRect/>
          </a:stretch>
        </p:blipFill>
        <p:spPr>
          <a:xfrm>
            <a:off x="0" y="1371600"/>
            <a:ext cx="9144000" cy="5040000"/>
          </a:xfrm>
          <a:prstGeom prst="rect">
            <a:avLst/>
          </a:prstGeom>
        </p:spPr>
      </p:pic>
      <p:sp>
        <p:nvSpPr>
          <p:cNvPr id="6" name="TextBox 5">
            <a:extLst>
              <a:ext uri="{FF2B5EF4-FFF2-40B4-BE49-F238E27FC236}">
                <a16:creationId xmlns:a16="http://schemas.microsoft.com/office/drawing/2014/main" id="{4570743E-DB27-469C-B3B7-3AD0FC8B51D0}"/>
              </a:ext>
            </a:extLst>
          </p:cNvPr>
          <p:cNvSpPr txBox="1"/>
          <p:nvPr/>
        </p:nvSpPr>
        <p:spPr>
          <a:xfrm>
            <a:off x="1597157" y="969860"/>
            <a:ext cx="5257800" cy="400110"/>
          </a:xfrm>
          <a:prstGeom prst="rect">
            <a:avLst/>
          </a:prstGeom>
          <a:noFill/>
        </p:spPr>
        <p:txBody>
          <a:bodyPr wrap="square">
            <a:spAutoFit/>
          </a:bodyPr>
          <a:lstStyle/>
          <a:p>
            <a:r>
              <a:rPr lang="sr-Latn-ME" sz="2000" b="1" dirty="0"/>
              <a:t>Primjer – modul elastičnosti i modul smicanja</a:t>
            </a:r>
          </a:p>
        </p:txBody>
      </p:sp>
      <p:pic>
        <p:nvPicPr>
          <p:cNvPr id="7" name="Picture 6" descr="C:\Users\Dell\AppData\Local\Temp\Rar$DIa0.590\04. zidane konstrukcije.jpg">
            <a:extLst>
              <a:ext uri="{FF2B5EF4-FFF2-40B4-BE49-F238E27FC236}">
                <a16:creationId xmlns:a16="http://schemas.microsoft.com/office/drawing/2014/main" id="{CF41ADB6-65B8-41AF-A416-0A3F01C0B68C}"/>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AA44F9C8-2B29-4538-836B-EDA6D21A46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56214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70743E-DB27-469C-B3B7-3AD0FC8B51D0}"/>
              </a:ext>
            </a:extLst>
          </p:cNvPr>
          <p:cNvSpPr txBox="1"/>
          <p:nvPr/>
        </p:nvSpPr>
        <p:spPr>
          <a:xfrm>
            <a:off x="1143000" y="897285"/>
            <a:ext cx="6521219" cy="400110"/>
          </a:xfrm>
          <a:prstGeom prst="rect">
            <a:avLst/>
          </a:prstGeom>
          <a:noFill/>
        </p:spPr>
        <p:txBody>
          <a:bodyPr wrap="square">
            <a:spAutoFit/>
          </a:bodyPr>
          <a:lstStyle/>
          <a:p>
            <a:r>
              <a:rPr lang="sr-Latn-ME" sz="2000" b="1" dirty="0"/>
              <a:t>Nosivost zidanih zidova na pritisak – uticaji drugog reda</a:t>
            </a:r>
          </a:p>
        </p:txBody>
      </p:sp>
      <p:sp>
        <p:nvSpPr>
          <p:cNvPr id="7" name="TextBox 6">
            <a:extLst>
              <a:ext uri="{FF2B5EF4-FFF2-40B4-BE49-F238E27FC236}">
                <a16:creationId xmlns:a16="http://schemas.microsoft.com/office/drawing/2014/main" id="{D685CA61-E9A3-4391-A6EB-661552E9E1A3}"/>
              </a:ext>
            </a:extLst>
          </p:cNvPr>
          <p:cNvSpPr txBox="1"/>
          <p:nvPr/>
        </p:nvSpPr>
        <p:spPr>
          <a:xfrm>
            <a:off x="381000" y="1196476"/>
            <a:ext cx="8458200" cy="584775"/>
          </a:xfrm>
          <a:prstGeom prst="rect">
            <a:avLst/>
          </a:prstGeom>
          <a:noFill/>
        </p:spPr>
        <p:txBody>
          <a:bodyPr wrap="square">
            <a:spAutoFit/>
          </a:bodyPr>
          <a:lstStyle/>
          <a:p>
            <a:pPr algn="just"/>
            <a:r>
              <a:rPr lang="sr-Latn-ME" sz="1600" dirty="0"/>
              <a:t>Imperfekcije moraju biti uzete u obzir prilikom proračuna. Mogući uticaji imperfekcija treba da budu uzeti u obzir tako što će se pretpostaviti da je konstrukcija nagnuta pod uglom:</a:t>
            </a:r>
          </a:p>
        </p:txBody>
      </p:sp>
      <p:pic>
        <p:nvPicPr>
          <p:cNvPr id="8" name="Picture 7">
            <a:extLst>
              <a:ext uri="{FF2B5EF4-FFF2-40B4-BE49-F238E27FC236}">
                <a16:creationId xmlns:a16="http://schemas.microsoft.com/office/drawing/2014/main" id="{BB702E3A-A5A0-411F-B136-49968ABB11C0}"/>
              </a:ext>
            </a:extLst>
          </p:cNvPr>
          <p:cNvPicPr>
            <a:picLocks noChangeAspect="1"/>
          </p:cNvPicPr>
          <p:nvPr/>
        </p:nvPicPr>
        <p:blipFill>
          <a:blip r:embed="rId3"/>
          <a:stretch>
            <a:fillRect/>
          </a:stretch>
        </p:blipFill>
        <p:spPr>
          <a:xfrm>
            <a:off x="3505201" y="1880387"/>
            <a:ext cx="1371600" cy="646834"/>
          </a:xfrm>
          <a:prstGeom prst="rect">
            <a:avLst/>
          </a:prstGeom>
        </p:spPr>
      </p:pic>
      <p:sp>
        <p:nvSpPr>
          <p:cNvPr id="10" name="TextBox 9">
            <a:extLst>
              <a:ext uri="{FF2B5EF4-FFF2-40B4-BE49-F238E27FC236}">
                <a16:creationId xmlns:a16="http://schemas.microsoft.com/office/drawing/2014/main" id="{9B7F8598-ECF0-4C9B-8E6B-63A6A14ED178}"/>
              </a:ext>
            </a:extLst>
          </p:cNvPr>
          <p:cNvSpPr txBox="1"/>
          <p:nvPr/>
        </p:nvSpPr>
        <p:spPr>
          <a:xfrm>
            <a:off x="391485" y="2527221"/>
            <a:ext cx="8445503" cy="584775"/>
          </a:xfrm>
          <a:prstGeom prst="rect">
            <a:avLst/>
          </a:prstGeom>
          <a:noFill/>
        </p:spPr>
        <p:txBody>
          <a:bodyPr wrap="square">
            <a:spAutoFit/>
          </a:bodyPr>
          <a:lstStyle/>
          <a:p>
            <a:pPr algn="just"/>
            <a:r>
              <a:rPr lang="sr-Latn-ME" sz="1600" dirty="0"/>
              <a:t>Najveća dopuštena odstupanja od vertikale pri zidanju iznose 2 cm po visini sprata do ukupno 5 cm za cijelu visinu objekta.</a:t>
            </a:r>
          </a:p>
        </p:txBody>
      </p:sp>
      <p:sp>
        <p:nvSpPr>
          <p:cNvPr id="12" name="TextBox 11">
            <a:extLst>
              <a:ext uri="{FF2B5EF4-FFF2-40B4-BE49-F238E27FC236}">
                <a16:creationId xmlns:a16="http://schemas.microsoft.com/office/drawing/2014/main" id="{5F585696-9DD4-4828-84F8-475AAE28647D}"/>
              </a:ext>
            </a:extLst>
          </p:cNvPr>
          <p:cNvSpPr txBox="1"/>
          <p:nvPr/>
        </p:nvSpPr>
        <p:spPr>
          <a:xfrm>
            <a:off x="391485" y="5350310"/>
            <a:ext cx="8610600" cy="830997"/>
          </a:xfrm>
          <a:prstGeom prst="rect">
            <a:avLst/>
          </a:prstGeom>
          <a:noFill/>
        </p:spPr>
        <p:txBody>
          <a:bodyPr wrap="square">
            <a:spAutoFit/>
          </a:bodyPr>
          <a:lstStyle/>
          <a:p>
            <a:r>
              <a:rPr lang="sr-Latn-ME" sz="1600" dirty="0"/>
              <a:t>h</a:t>
            </a:r>
            <a:r>
              <a:rPr lang="sr-Latn-ME" sz="1200" dirty="0"/>
              <a:t>tot</a:t>
            </a:r>
            <a:r>
              <a:rPr lang="sr-Latn-ME" sz="1600" dirty="0"/>
              <a:t> - ukupna visina konstrukcije od gornje ivice temelja</a:t>
            </a:r>
          </a:p>
          <a:p>
            <a:r>
              <a:rPr lang="sr-Latn-ME" sz="1600" dirty="0"/>
              <a:t>N</a:t>
            </a:r>
            <a:r>
              <a:rPr lang="sr-Latn-ME" sz="1200" dirty="0"/>
              <a:t>Ed</a:t>
            </a:r>
            <a:r>
              <a:rPr lang="sr-Latn-ME" sz="1600" dirty="0"/>
              <a:t> - proračunska vrijednost vertikalnog opterećenja (u dnu objekta);</a:t>
            </a:r>
          </a:p>
          <a:p>
            <a:r>
              <a:rPr lang="el-GR" sz="1600" dirty="0"/>
              <a:t>Σ</a:t>
            </a:r>
            <a:r>
              <a:rPr lang="sr-Latn-ME" sz="1600" dirty="0"/>
              <a:t>EI - zbir krutosti na savijanje svih vertikalnih elemenata za ukrućenje objekta za odgovarajući pravac</a:t>
            </a:r>
          </a:p>
        </p:txBody>
      </p:sp>
      <p:sp>
        <p:nvSpPr>
          <p:cNvPr id="14" name="TextBox 13">
            <a:extLst>
              <a:ext uri="{FF2B5EF4-FFF2-40B4-BE49-F238E27FC236}">
                <a16:creationId xmlns:a16="http://schemas.microsoft.com/office/drawing/2014/main" id="{729F1A41-384B-4196-9E60-CFBE710CF7F3}"/>
              </a:ext>
            </a:extLst>
          </p:cNvPr>
          <p:cNvSpPr txBox="1"/>
          <p:nvPr/>
        </p:nvSpPr>
        <p:spPr>
          <a:xfrm>
            <a:off x="391485" y="3129961"/>
            <a:ext cx="8445503" cy="1077218"/>
          </a:xfrm>
          <a:prstGeom prst="rect">
            <a:avLst/>
          </a:prstGeom>
          <a:noFill/>
        </p:spPr>
        <p:txBody>
          <a:bodyPr wrap="square">
            <a:spAutoFit/>
          </a:bodyPr>
          <a:lstStyle/>
          <a:p>
            <a:pPr algn="just"/>
            <a:r>
              <a:rPr lang="sr-Latn-ME" sz="1600" b="1" dirty="0"/>
              <a:t>Uticaji drugog reda </a:t>
            </a:r>
            <a:r>
              <a:rPr lang="sr-Latn-ME" sz="1600" dirty="0"/>
              <a:t>- Konstrukcije koje uključuju zidove proračunate prema EC6 treba da imaju adekvatno ukrućene djelove tako da je bočno pomjeranje konstrukcije ili spriječeno ili uzeto u obzir pri proračunu. Bočno pomjeranje konstrukcije nije potrebno uzeti u obzir ako vertikalni elementi za ukrućenje, za odgovarajući pravac savijanja pri dnu objekta zadovoljavaju:</a:t>
            </a:r>
          </a:p>
        </p:txBody>
      </p:sp>
      <p:pic>
        <p:nvPicPr>
          <p:cNvPr id="16" name="Picture 15">
            <a:extLst>
              <a:ext uri="{FF2B5EF4-FFF2-40B4-BE49-F238E27FC236}">
                <a16:creationId xmlns:a16="http://schemas.microsoft.com/office/drawing/2014/main" id="{A042E040-01E1-48F1-8088-527939CB9C84}"/>
              </a:ext>
            </a:extLst>
          </p:cNvPr>
          <p:cNvPicPr>
            <a:picLocks noChangeAspect="1"/>
          </p:cNvPicPr>
          <p:nvPr/>
        </p:nvPicPr>
        <p:blipFill>
          <a:blip r:embed="rId4"/>
          <a:stretch>
            <a:fillRect/>
          </a:stretch>
        </p:blipFill>
        <p:spPr>
          <a:xfrm>
            <a:off x="2743200" y="4465905"/>
            <a:ext cx="3062446" cy="609600"/>
          </a:xfrm>
          <a:prstGeom prst="rect">
            <a:avLst/>
          </a:prstGeom>
        </p:spPr>
      </p:pic>
      <p:pic>
        <p:nvPicPr>
          <p:cNvPr id="11" name="Picture 10" descr="C:\Users\Dell\AppData\Local\Temp\Rar$DIa0.590\04. zidane konstrukcije.jpg">
            <a:extLst>
              <a:ext uri="{FF2B5EF4-FFF2-40B4-BE49-F238E27FC236}">
                <a16:creationId xmlns:a16="http://schemas.microsoft.com/office/drawing/2014/main" id="{ED92515F-2179-4797-80A7-CF94C092F3B0}"/>
              </a:ext>
            </a:extLst>
          </p:cNvPr>
          <p:cNvPicPr/>
          <p:nvPr/>
        </p:nvPicPr>
        <p:blipFill rotWithShape="1">
          <a:blip r:embed="rId5"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3" name="Picture 12">
            <a:extLst>
              <a:ext uri="{FF2B5EF4-FFF2-40B4-BE49-F238E27FC236}">
                <a16:creationId xmlns:a16="http://schemas.microsoft.com/office/drawing/2014/main" id="{17F01649-9C7F-47FC-9822-C07EE1D147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764415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70743E-DB27-469C-B3B7-3AD0FC8B51D0}"/>
              </a:ext>
            </a:extLst>
          </p:cNvPr>
          <p:cNvSpPr txBox="1"/>
          <p:nvPr/>
        </p:nvSpPr>
        <p:spPr>
          <a:xfrm>
            <a:off x="990600" y="882056"/>
            <a:ext cx="6755527" cy="400110"/>
          </a:xfrm>
          <a:prstGeom prst="rect">
            <a:avLst/>
          </a:prstGeom>
          <a:noFill/>
        </p:spPr>
        <p:txBody>
          <a:bodyPr wrap="square">
            <a:spAutoFit/>
          </a:bodyPr>
          <a:lstStyle/>
          <a:p>
            <a:r>
              <a:rPr lang="sr-Latn-ME" sz="2000" b="1" dirty="0"/>
              <a:t>Nosivost zidanih zidova na pritisak – efektivna visina zida</a:t>
            </a:r>
          </a:p>
        </p:txBody>
      </p:sp>
      <p:sp>
        <p:nvSpPr>
          <p:cNvPr id="7" name="TextBox 6">
            <a:extLst>
              <a:ext uri="{FF2B5EF4-FFF2-40B4-BE49-F238E27FC236}">
                <a16:creationId xmlns:a16="http://schemas.microsoft.com/office/drawing/2014/main" id="{D685CA61-E9A3-4391-A6EB-661552E9E1A3}"/>
              </a:ext>
            </a:extLst>
          </p:cNvPr>
          <p:cNvSpPr txBox="1"/>
          <p:nvPr/>
        </p:nvSpPr>
        <p:spPr>
          <a:xfrm>
            <a:off x="340744" y="1205528"/>
            <a:ext cx="8394758" cy="1815882"/>
          </a:xfrm>
          <a:prstGeom prst="rect">
            <a:avLst/>
          </a:prstGeom>
          <a:noFill/>
        </p:spPr>
        <p:txBody>
          <a:bodyPr wrap="square">
            <a:spAutoFit/>
          </a:bodyPr>
          <a:lstStyle/>
          <a:p>
            <a:pPr algn="just"/>
            <a:r>
              <a:rPr lang="sr-Latn-ME" sz="1600" dirty="0"/>
              <a:t>Kada se analizira zid izložen vertikalnom opterećenju, pri proračunu treba uzeti u obzir:</a:t>
            </a:r>
          </a:p>
          <a:p>
            <a:pPr marL="285750" indent="-285750" algn="just">
              <a:buFontTx/>
              <a:buChar char="-"/>
            </a:pPr>
            <a:r>
              <a:rPr lang="pl-PL" sz="1600" dirty="0"/>
              <a:t>vertikalno opterećenje direktno nanijeto na zid </a:t>
            </a:r>
          </a:p>
          <a:p>
            <a:pPr marL="285750" indent="-285750" algn="just">
              <a:buFontTx/>
              <a:buChar char="-"/>
            </a:pPr>
            <a:r>
              <a:rPr lang="sr-Latn-ME" sz="1600" dirty="0"/>
              <a:t>uticaje drugog reda</a:t>
            </a:r>
          </a:p>
          <a:p>
            <a:pPr marL="285750" indent="-285750" algn="just">
              <a:buFontTx/>
              <a:buChar char="-"/>
            </a:pPr>
            <a:r>
              <a:rPr lang="sr-Latn-ME" sz="1600" dirty="0"/>
              <a:t>ekscentričnosti koje su sračunate na osnovu poznavanja rasporeda zidova, interakcije međuspratnih konstrukcija i zidova za ukrućenje</a:t>
            </a:r>
          </a:p>
          <a:p>
            <a:pPr marL="285750" indent="-285750" algn="just">
              <a:buFontTx/>
              <a:buChar char="-"/>
            </a:pPr>
            <a:r>
              <a:rPr lang="sr-Latn-ME" sz="1600" dirty="0"/>
              <a:t>ekscentričnosti koje su rezultat netačnosti pri izvođenju i razlika svojstava materijala pojedinačnih komponenti</a:t>
            </a:r>
          </a:p>
        </p:txBody>
      </p:sp>
      <p:pic>
        <p:nvPicPr>
          <p:cNvPr id="3" name="Picture 2">
            <a:extLst>
              <a:ext uri="{FF2B5EF4-FFF2-40B4-BE49-F238E27FC236}">
                <a16:creationId xmlns:a16="http://schemas.microsoft.com/office/drawing/2014/main" id="{453731F3-A560-4FBE-AD7E-B7F071B069F1}"/>
              </a:ext>
            </a:extLst>
          </p:cNvPr>
          <p:cNvPicPr>
            <a:picLocks noChangeAspect="1"/>
          </p:cNvPicPr>
          <p:nvPr/>
        </p:nvPicPr>
        <p:blipFill>
          <a:blip r:embed="rId3"/>
          <a:stretch>
            <a:fillRect/>
          </a:stretch>
        </p:blipFill>
        <p:spPr>
          <a:xfrm>
            <a:off x="2674988" y="2953954"/>
            <a:ext cx="1052513" cy="606247"/>
          </a:xfrm>
          <a:prstGeom prst="rect">
            <a:avLst/>
          </a:prstGeom>
        </p:spPr>
      </p:pic>
      <p:sp>
        <p:nvSpPr>
          <p:cNvPr id="13" name="TextBox 12">
            <a:extLst>
              <a:ext uri="{FF2B5EF4-FFF2-40B4-BE49-F238E27FC236}">
                <a16:creationId xmlns:a16="http://schemas.microsoft.com/office/drawing/2014/main" id="{0B3B7468-2373-4AAF-A05B-498E31440BB8}"/>
              </a:ext>
            </a:extLst>
          </p:cNvPr>
          <p:cNvSpPr txBox="1"/>
          <p:nvPr/>
        </p:nvSpPr>
        <p:spPr>
          <a:xfrm>
            <a:off x="316452" y="2978037"/>
            <a:ext cx="2057400" cy="338554"/>
          </a:xfrm>
          <a:prstGeom prst="rect">
            <a:avLst/>
          </a:prstGeom>
          <a:noFill/>
        </p:spPr>
        <p:txBody>
          <a:bodyPr wrap="square">
            <a:spAutoFit/>
          </a:bodyPr>
          <a:lstStyle/>
          <a:p>
            <a:pPr algn="just"/>
            <a:r>
              <a:rPr lang="sr-Latn-ME" sz="1600" dirty="0"/>
              <a:t>Početni ekscentricitet:</a:t>
            </a:r>
          </a:p>
        </p:txBody>
      </p:sp>
      <p:sp>
        <p:nvSpPr>
          <p:cNvPr id="15" name="TextBox 14">
            <a:extLst>
              <a:ext uri="{FF2B5EF4-FFF2-40B4-BE49-F238E27FC236}">
                <a16:creationId xmlns:a16="http://schemas.microsoft.com/office/drawing/2014/main" id="{534D11C4-212F-479E-B541-DFF5890D32A1}"/>
              </a:ext>
            </a:extLst>
          </p:cNvPr>
          <p:cNvSpPr txBox="1"/>
          <p:nvPr/>
        </p:nvSpPr>
        <p:spPr>
          <a:xfrm>
            <a:off x="4025842" y="2988933"/>
            <a:ext cx="2374958" cy="338554"/>
          </a:xfrm>
          <a:prstGeom prst="rect">
            <a:avLst/>
          </a:prstGeom>
          <a:noFill/>
        </p:spPr>
        <p:txBody>
          <a:bodyPr wrap="square">
            <a:spAutoFit/>
          </a:bodyPr>
          <a:lstStyle/>
          <a:p>
            <a:r>
              <a:rPr lang="sr-Latn-ME" sz="1600" dirty="0"/>
              <a:t>h</a:t>
            </a:r>
            <a:r>
              <a:rPr lang="sr-Latn-ME" sz="1000" dirty="0"/>
              <a:t>ef</a:t>
            </a:r>
            <a:r>
              <a:rPr lang="sr-Latn-ME" sz="1600" dirty="0"/>
              <a:t> </a:t>
            </a:r>
            <a:r>
              <a:rPr lang="en-US" sz="1600" dirty="0"/>
              <a:t>- </a:t>
            </a:r>
            <a:r>
              <a:rPr lang="sr-Latn-ME" sz="1600" dirty="0"/>
              <a:t>efektivna visina zida</a:t>
            </a:r>
          </a:p>
        </p:txBody>
      </p:sp>
      <p:sp>
        <p:nvSpPr>
          <p:cNvPr id="17" name="TextBox 16">
            <a:extLst>
              <a:ext uri="{FF2B5EF4-FFF2-40B4-BE49-F238E27FC236}">
                <a16:creationId xmlns:a16="http://schemas.microsoft.com/office/drawing/2014/main" id="{B3E28363-A720-4114-A358-E49BCD36A5D1}"/>
              </a:ext>
            </a:extLst>
          </p:cNvPr>
          <p:cNvSpPr txBox="1"/>
          <p:nvPr/>
        </p:nvSpPr>
        <p:spPr>
          <a:xfrm>
            <a:off x="322772" y="3708495"/>
            <a:ext cx="8498455" cy="3046988"/>
          </a:xfrm>
          <a:prstGeom prst="rect">
            <a:avLst/>
          </a:prstGeom>
          <a:noFill/>
        </p:spPr>
        <p:txBody>
          <a:bodyPr wrap="square">
            <a:spAutoFit/>
          </a:bodyPr>
          <a:lstStyle/>
          <a:p>
            <a:pPr algn="just"/>
            <a:r>
              <a:rPr lang="sr-Latn-ME" sz="1600" b="1" dirty="0"/>
              <a:t>Efektivna visina zida</a:t>
            </a:r>
            <a:endParaRPr lang="sr-Latn-ME" sz="1600" dirty="0"/>
          </a:p>
          <a:p>
            <a:pPr algn="just"/>
            <a:r>
              <a:rPr lang="sr-Latn-ME" sz="1600" dirty="0"/>
              <a:t>Efektivna visina nosećeg zida mora da bude procijenjena uzimajući u obzir relativne krutosti elemenata konstrukcije koji su povezani sa posmatranim zidom, kao i efikasnost veza. Zid može biti ukrućen međuspratnim ili krovnim konstrukcijama, pogodno postavljenim poprečnim zidovima ili bilo kojim drugim krutim elementima konstrukcije za koje je zid povezan.</a:t>
            </a:r>
          </a:p>
          <a:p>
            <a:pPr algn="just"/>
            <a:endParaRPr lang="sr-Latn-ME" sz="800" dirty="0"/>
          </a:p>
          <a:p>
            <a:pPr algn="just"/>
            <a:r>
              <a:rPr lang="sr-Latn-ME" sz="1600" dirty="0"/>
              <a:t>Zidovi se mogu smatrati ukrućenim duž vertikalne ivice ako se ne očekuje pojava prslina između zida koji se ukrućuje i zida za ukrućenje, odnosno ako su oba zida izvedena od materijala približno sličnog deformacionog ponašanja, približno ravnomjerno opterećena, istovremeno izvedena i međusobno povezana, a neravnomjerno pomjeranje između zidova se ne očekuje ili je veza između zida koji se ukrućuje i odgovarajućeg zida za ukrućenje sposobna da prihvati sile zatezanja i pritiska pomoću ankera ili zatega ili drugih sličnih sredstava.</a:t>
            </a:r>
          </a:p>
          <a:p>
            <a:pPr algn="just"/>
            <a:endParaRPr lang="sr-Latn-ME" sz="800" dirty="0"/>
          </a:p>
        </p:txBody>
      </p:sp>
      <p:pic>
        <p:nvPicPr>
          <p:cNvPr id="9" name="Picture 8" descr="C:\Users\Dell\AppData\Local\Temp\Rar$DIa0.590\04. zidane konstrukcije.jpg">
            <a:extLst>
              <a:ext uri="{FF2B5EF4-FFF2-40B4-BE49-F238E27FC236}">
                <a16:creationId xmlns:a16="http://schemas.microsoft.com/office/drawing/2014/main" id="{BE9F86CF-1809-4027-B62D-CEE7D50A943A}"/>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0" name="Picture 9">
            <a:extLst>
              <a:ext uri="{FF2B5EF4-FFF2-40B4-BE49-F238E27FC236}">
                <a16:creationId xmlns:a16="http://schemas.microsoft.com/office/drawing/2014/main" id="{60AB5F16-1809-4F97-8FF8-F2D37C7DC2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4123018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DA107-C1D1-4C2E-8819-49BB04C2DC0D}"/>
              </a:ext>
            </a:extLst>
          </p:cNvPr>
          <p:cNvPicPr>
            <a:picLocks noChangeAspect="1"/>
          </p:cNvPicPr>
          <p:nvPr/>
        </p:nvPicPr>
        <p:blipFill>
          <a:blip r:embed="rId3"/>
          <a:stretch>
            <a:fillRect/>
          </a:stretch>
        </p:blipFill>
        <p:spPr>
          <a:xfrm>
            <a:off x="11884" y="1676400"/>
            <a:ext cx="9144000" cy="4368412"/>
          </a:xfrm>
          <a:prstGeom prst="rect">
            <a:avLst/>
          </a:prstGeom>
        </p:spPr>
      </p:pic>
      <p:sp>
        <p:nvSpPr>
          <p:cNvPr id="5" name="TextBox 4">
            <a:extLst>
              <a:ext uri="{FF2B5EF4-FFF2-40B4-BE49-F238E27FC236}">
                <a16:creationId xmlns:a16="http://schemas.microsoft.com/office/drawing/2014/main" id="{C66098CB-D0CF-4F85-8731-BFFA10E92FA0}"/>
              </a:ext>
            </a:extLst>
          </p:cNvPr>
          <p:cNvSpPr txBox="1"/>
          <p:nvPr/>
        </p:nvSpPr>
        <p:spPr>
          <a:xfrm>
            <a:off x="685800" y="1066800"/>
            <a:ext cx="8077200" cy="400110"/>
          </a:xfrm>
          <a:prstGeom prst="rect">
            <a:avLst/>
          </a:prstGeom>
          <a:noFill/>
        </p:spPr>
        <p:txBody>
          <a:bodyPr wrap="square">
            <a:spAutoFit/>
          </a:bodyPr>
          <a:lstStyle/>
          <a:p>
            <a:r>
              <a:rPr lang="sr-Latn-ME" sz="2000" b="1" dirty="0"/>
              <a:t>Karakteristična čvrstoća na smicanje – lom po horizontalnoj spojnici </a:t>
            </a:r>
          </a:p>
        </p:txBody>
      </p:sp>
      <p:pic>
        <p:nvPicPr>
          <p:cNvPr id="6" name="Picture 5" descr="C:\Users\Dell\AppData\Local\Temp\Rar$DIa0.590\04. zidane konstrukcije.jpg">
            <a:extLst>
              <a:ext uri="{FF2B5EF4-FFF2-40B4-BE49-F238E27FC236}">
                <a16:creationId xmlns:a16="http://schemas.microsoft.com/office/drawing/2014/main" id="{3EF5C693-81BF-4378-8B82-4A89E802F06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B93A1ADF-DC61-4034-81A8-BAB163341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4107750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762000" y="969860"/>
            <a:ext cx="8077200" cy="400110"/>
          </a:xfrm>
          <a:prstGeom prst="rect">
            <a:avLst/>
          </a:prstGeom>
          <a:noFill/>
        </p:spPr>
        <p:txBody>
          <a:bodyPr wrap="square">
            <a:spAutoFit/>
          </a:bodyPr>
          <a:lstStyle/>
          <a:p>
            <a:r>
              <a:rPr lang="sr-Latn-ME" sz="2000" b="1" dirty="0"/>
              <a:t>Karakteristična čvrstoća na smicanje – lom po horizontalnoj spojnici </a:t>
            </a:r>
          </a:p>
        </p:txBody>
      </p:sp>
      <p:pic>
        <p:nvPicPr>
          <p:cNvPr id="5" name="Picture 4">
            <a:extLst>
              <a:ext uri="{FF2B5EF4-FFF2-40B4-BE49-F238E27FC236}">
                <a16:creationId xmlns:a16="http://schemas.microsoft.com/office/drawing/2014/main" id="{353917D2-51AA-409A-8746-C59D92CD0262}"/>
              </a:ext>
            </a:extLst>
          </p:cNvPr>
          <p:cNvPicPr>
            <a:picLocks noChangeAspect="1"/>
          </p:cNvPicPr>
          <p:nvPr/>
        </p:nvPicPr>
        <p:blipFill>
          <a:blip r:embed="rId3"/>
          <a:stretch>
            <a:fillRect/>
          </a:stretch>
        </p:blipFill>
        <p:spPr>
          <a:xfrm>
            <a:off x="0" y="1371600"/>
            <a:ext cx="9144000" cy="4992842"/>
          </a:xfrm>
          <a:prstGeom prst="rect">
            <a:avLst/>
          </a:prstGeom>
        </p:spPr>
      </p:pic>
      <p:pic>
        <p:nvPicPr>
          <p:cNvPr id="6" name="Picture 5" descr="C:\Users\Dell\AppData\Local\Temp\Rar$DIa0.590\04. zidane konstrukcije.jpg">
            <a:extLst>
              <a:ext uri="{FF2B5EF4-FFF2-40B4-BE49-F238E27FC236}">
                <a16:creationId xmlns:a16="http://schemas.microsoft.com/office/drawing/2014/main" id="{6BEACD5D-BC34-4325-B08A-3BF51F124F13}"/>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23637C8B-C91F-4C84-AD2A-35CAEFF660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07641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725997" y="922379"/>
            <a:ext cx="8077200" cy="400110"/>
          </a:xfrm>
          <a:prstGeom prst="rect">
            <a:avLst/>
          </a:prstGeom>
          <a:noFill/>
        </p:spPr>
        <p:txBody>
          <a:bodyPr wrap="square">
            <a:spAutoFit/>
          </a:bodyPr>
          <a:lstStyle/>
          <a:p>
            <a:r>
              <a:rPr lang="sr-Latn-ME" sz="2000" b="1" dirty="0"/>
              <a:t>Karakteristična čvrstoća na smicanje – lom po horizontalnoj spojnici </a:t>
            </a:r>
          </a:p>
        </p:txBody>
      </p:sp>
      <p:pic>
        <p:nvPicPr>
          <p:cNvPr id="3" name="Picture 2">
            <a:extLst>
              <a:ext uri="{FF2B5EF4-FFF2-40B4-BE49-F238E27FC236}">
                <a16:creationId xmlns:a16="http://schemas.microsoft.com/office/drawing/2014/main" id="{41195F4A-92C2-47C3-9F68-291C715155D1}"/>
              </a:ext>
            </a:extLst>
          </p:cNvPr>
          <p:cNvPicPr>
            <a:picLocks noChangeAspect="1"/>
          </p:cNvPicPr>
          <p:nvPr/>
        </p:nvPicPr>
        <p:blipFill>
          <a:blip r:embed="rId3"/>
          <a:stretch>
            <a:fillRect/>
          </a:stretch>
        </p:blipFill>
        <p:spPr>
          <a:xfrm>
            <a:off x="990600" y="5232869"/>
            <a:ext cx="6811282" cy="1348066"/>
          </a:xfrm>
          <a:prstGeom prst="rect">
            <a:avLst/>
          </a:prstGeom>
        </p:spPr>
      </p:pic>
      <p:sp>
        <p:nvSpPr>
          <p:cNvPr id="8" name="TextBox 7">
            <a:extLst>
              <a:ext uri="{FF2B5EF4-FFF2-40B4-BE49-F238E27FC236}">
                <a16:creationId xmlns:a16="http://schemas.microsoft.com/office/drawing/2014/main" id="{1F80F08E-9472-47B0-A57C-858A9CEB6073}"/>
              </a:ext>
            </a:extLst>
          </p:cNvPr>
          <p:cNvSpPr txBox="1"/>
          <p:nvPr/>
        </p:nvSpPr>
        <p:spPr>
          <a:xfrm>
            <a:off x="340803" y="3581400"/>
            <a:ext cx="8462394" cy="1477328"/>
          </a:xfrm>
          <a:prstGeom prst="rect">
            <a:avLst/>
          </a:prstGeom>
          <a:noFill/>
        </p:spPr>
        <p:txBody>
          <a:bodyPr wrap="square">
            <a:spAutoFit/>
          </a:bodyPr>
          <a:lstStyle/>
          <a:p>
            <a:pPr algn="just"/>
            <a:r>
              <a:rPr lang="sr-Latn-ME" dirty="0"/>
              <a:t>Klizanja po horizontalnoj spojnici nastaje ako su naponi na pritisak mali, te seizmičke sile mogu da prouzrokuju, kod dugačkih zidova lošeg kvaliteta maltera, smicanje gornjeg dijela zida prema donjem po jednoj od horizontalnih spojnica. Zidovi se ponekad ovako ponašaju u gornjim djelovima zgrade, ispod krute krovne konstrukcije, gdje su ubrzanja najveća, a vertikalna opterećenja najmanja.</a:t>
            </a:r>
          </a:p>
        </p:txBody>
      </p:sp>
      <p:pic>
        <p:nvPicPr>
          <p:cNvPr id="9" name="Picture 8">
            <a:extLst>
              <a:ext uri="{FF2B5EF4-FFF2-40B4-BE49-F238E27FC236}">
                <a16:creationId xmlns:a16="http://schemas.microsoft.com/office/drawing/2014/main" id="{7614AE20-5CC9-42FF-A138-948A395E94B8}"/>
              </a:ext>
            </a:extLst>
          </p:cNvPr>
          <p:cNvPicPr>
            <a:picLocks noChangeAspect="1"/>
          </p:cNvPicPr>
          <p:nvPr/>
        </p:nvPicPr>
        <p:blipFill>
          <a:blip r:embed="rId4"/>
          <a:stretch>
            <a:fillRect/>
          </a:stretch>
        </p:blipFill>
        <p:spPr>
          <a:xfrm>
            <a:off x="2057400" y="1456713"/>
            <a:ext cx="4210050" cy="2000250"/>
          </a:xfrm>
          <a:prstGeom prst="rect">
            <a:avLst/>
          </a:prstGeom>
        </p:spPr>
      </p:pic>
      <p:pic>
        <p:nvPicPr>
          <p:cNvPr id="10" name="Picture 9" descr="C:\Users\Dell\AppData\Local\Temp\Rar$DIa0.590\04. zidane konstrukcije.jpg">
            <a:extLst>
              <a:ext uri="{FF2B5EF4-FFF2-40B4-BE49-F238E27FC236}">
                <a16:creationId xmlns:a16="http://schemas.microsoft.com/office/drawing/2014/main" id="{4840D88C-3570-458F-B7E7-951CFE1F0C0B}"/>
              </a:ext>
            </a:extLst>
          </p:cNvPr>
          <p:cNvPicPr/>
          <p:nvPr/>
        </p:nvPicPr>
        <p:blipFill rotWithShape="1">
          <a:blip r:embed="rId5"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1" name="Picture 10">
            <a:extLst>
              <a:ext uri="{FF2B5EF4-FFF2-40B4-BE49-F238E27FC236}">
                <a16:creationId xmlns:a16="http://schemas.microsoft.com/office/drawing/2014/main" id="{ECD22933-92B9-4D2B-81C0-BB79309086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093962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1905000" y="919841"/>
            <a:ext cx="4724400" cy="400110"/>
          </a:xfrm>
          <a:prstGeom prst="rect">
            <a:avLst/>
          </a:prstGeom>
          <a:noFill/>
        </p:spPr>
        <p:txBody>
          <a:bodyPr wrap="square">
            <a:spAutoFit/>
          </a:bodyPr>
          <a:lstStyle/>
          <a:p>
            <a:r>
              <a:rPr lang="sr-Latn-ME" sz="2000" b="1" dirty="0"/>
              <a:t>Smicanje – lom po horizontalnoj spojnici </a:t>
            </a:r>
          </a:p>
        </p:txBody>
      </p:sp>
      <p:sp>
        <p:nvSpPr>
          <p:cNvPr id="8" name="TextBox 7">
            <a:extLst>
              <a:ext uri="{FF2B5EF4-FFF2-40B4-BE49-F238E27FC236}">
                <a16:creationId xmlns:a16="http://schemas.microsoft.com/office/drawing/2014/main" id="{95DC1DC5-7617-4CD7-87D9-908A9676F746}"/>
              </a:ext>
            </a:extLst>
          </p:cNvPr>
          <p:cNvSpPr txBox="1"/>
          <p:nvPr/>
        </p:nvSpPr>
        <p:spPr>
          <a:xfrm>
            <a:off x="152400" y="1230935"/>
            <a:ext cx="8686800" cy="584775"/>
          </a:xfrm>
          <a:prstGeom prst="rect">
            <a:avLst/>
          </a:prstGeom>
          <a:noFill/>
        </p:spPr>
        <p:txBody>
          <a:bodyPr wrap="square">
            <a:spAutoFit/>
          </a:bodyPr>
          <a:lstStyle/>
          <a:p>
            <a:pPr algn="just"/>
            <a:r>
              <a:rPr lang="sr-Latn-ME" sz="1600" dirty="0"/>
              <a:t>Pri graničnom stanju nosivosti, proračunska vrijednost smičućeg opterećenja koje djeluje na zid V</a:t>
            </a:r>
            <a:r>
              <a:rPr lang="sr-Latn-ME" sz="1000" dirty="0"/>
              <a:t>Ed</a:t>
            </a:r>
            <a:r>
              <a:rPr lang="sr-Latn-ME" sz="1600" dirty="0"/>
              <a:t> mora da bude manja ili jednaka proračunskoj vrijednosti nosivosti zida na smicanje V</a:t>
            </a:r>
            <a:r>
              <a:rPr lang="sr-Latn-ME" sz="1000" dirty="0"/>
              <a:t>Rd</a:t>
            </a:r>
            <a:r>
              <a:rPr lang="sr-Latn-ME" sz="1600" dirty="0"/>
              <a:t> tako da je:</a:t>
            </a:r>
          </a:p>
        </p:txBody>
      </p:sp>
      <p:pic>
        <p:nvPicPr>
          <p:cNvPr id="9" name="Picture 8">
            <a:extLst>
              <a:ext uri="{FF2B5EF4-FFF2-40B4-BE49-F238E27FC236}">
                <a16:creationId xmlns:a16="http://schemas.microsoft.com/office/drawing/2014/main" id="{B4411A85-381E-4DB4-9506-0745BC772D48}"/>
              </a:ext>
            </a:extLst>
          </p:cNvPr>
          <p:cNvPicPr>
            <a:picLocks noChangeAspect="1"/>
          </p:cNvPicPr>
          <p:nvPr/>
        </p:nvPicPr>
        <p:blipFill>
          <a:blip r:embed="rId3"/>
          <a:stretch>
            <a:fillRect/>
          </a:stretch>
        </p:blipFill>
        <p:spPr>
          <a:xfrm>
            <a:off x="3676650" y="1783870"/>
            <a:ext cx="895350" cy="381000"/>
          </a:xfrm>
          <a:prstGeom prst="rect">
            <a:avLst/>
          </a:prstGeom>
        </p:spPr>
      </p:pic>
      <p:pic>
        <p:nvPicPr>
          <p:cNvPr id="13" name="Picture 12">
            <a:extLst>
              <a:ext uri="{FF2B5EF4-FFF2-40B4-BE49-F238E27FC236}">
                <a16:creationId xmlns:a16="http://schemas.microsoft.com/office/drawing/2014/main" id="{DCD60795-EAF0-45E8-9D98-5FAC2596C1DD}"/>
              </a:ext>
            </a:extLst>
          </p:cNvPr>
          <p:cNvPicPr>
            <a:picLocks noChangeAspect="1"/>
          </p:cNvPicPr>
          <p:nvPr/>
        </p:nvPicPr>
        <p:blipFill>
          <a:blip r:embed="rId4"/>
          <a:stretch>
            <a:fillRect/>
          </a:stretch>
        </p:blipFill>
        <p:spPr>
          <a:xfrm>
            <a:off x="381000" y="5405884"/>
            <a:ext cx="2638425" cy="1285875"/>
          </a:xfrm>
          <a:prstGeom prst="rect">
            <a:avLst/>
          </a:prstGeom>
        </p:spPr>
      </p:pic>
      <p:pic>
        <p:nvPicPr>
          <p:cNvPr id="15" name="Picture 14">
            <a:extLst>
              <a:ext uri="{FF2B5EF4-FFF2-40B4-BE49-F238E27FC236}">
                <a16:creationId xmlns:a16="http://schemas.microsoft.com/office/drawing/2014/main" id="{566410DA-8423-46BF-AD96-368125209589}"/>
              </a:ext>
            </a:extLst>
          </p:cNvPr>
          <p:cNvPicPr>
            <a:picLocks noChangeAspect="1"/>
          </p:cNvPicPr>
          <p:nvPr/>
        </p:nvPicPr>
        <p:blipFill>
          <a:blip r:embed="rId5"/>
          <a:stretch>
            <a:fillRect/>
          </a:stretch>
        </p:blipFill>
        <p:spPr>
          <a:xfrm>
            <a:off x="685165" y="1877492"/>
            <a:ext cx="2030094" cy="3299914"/>
          </a:xfrm>
          <a:prstGeom prst="rect">
            <a:avLst/>
          </a:prstGeom>
        </p:spPr>
      </p:pic>
      <p:sp>
        <p:nvSpPr>
          <p:cNvPr id="17" name="TextBox 16">
            <a:extLst>
              <a:ext uri="{FF2B5EF4-FFF2-40B4-BE49-F238E27FC236}">
                <a16:creationId xmlns:a16="http://schemas.microsoft.com/office/drawing/2014/main" id="{BD386F9C-34D9-4B62-829A-A68D109C519C}"/>
              </a:ext>
            </a:extLst>
          </p:cNvPr>
          <p:cNvSpPr txBox="1"/>
          <p:nvPr/>
        </p:nvSpPr>
        <p:spPr>
          <a:xfrm>
            <a:off x="2992161" y="2144008"/>
            <a:ext cx="5943600" cy="584775"/>
          </a:xfrm>
          <a:prstGeom prst="rect">
            <a:avLst/>
          </a:prstGeom>
          <a:noFill/>
        </p:spPr>
        <p:txBody>
          <a:bodyPr wrap="square">
            <a:spAutoFit/>
          </a:bodyPr>
          <a:lstStyle/>
          <a:p>
            <a:r>
              <a:rPr lang="sr-Latn-ME" sz="1600" dirty="0"/>
              <a:t>Proračunska vrijednost nosivosti na smicanje zida od nearmirane zidarije data je izrazom:</a:t>
            </a:r>
          </a:p>
        </p:txBody>
      </p:sp>
      <p:pic>
        <p:nvPicPr>
          <p:cNvPr id="19" name="Picture 18">
            <a:extLst>
              <a:ext uri="{FF2B5EF4-FFF2-40B4-BE49-F238E27FC236}">
                <a16:creationId xmlns:a16="http://schemas.microsoft.com/office/drawing/2014/main" id="{77C3595A-8000-44DB-AEBA-810D12DECAD4}"/>
              </a:ext>
            </a:extLst>
          </p:cNvPr>
          <p:cNvPicPr>
            <a:picLocks noChangeAspect="1"/>
          </p:cNvPicPr>
          <p:nvPr/>
        </p:nvPicPr>
        <p:blipFill>
          <a:blip r:embed="rId6"/>
          <a:stretch>
            <a:fillRect/>
          </a:stretch>
        </p:blipFill>
        <p:spPr>
          <a:xfrm>
            <a:off x="5105400" y="2800605"/>
            <a:ext cx="1257300" cy="400050"/>
          </a:xfrm>
          <a:prstGeom prst="rect">
            <a:avLst/>
          </a:prstGeom>
        </p:spPr>
      </p:pic>
      <p:sp>
        <p:nvSpPr>
          <p:cNvPr id="21" name="TextBox 20">
            <a:extLst>
              <a:ext uri="{FF2B5EF4-FFF2-40B4-BE49-F238E27FC236}">
                <a16:creationId xmlns:a16="http://schemas.microsoft.com/office/drawing/2014/main" id="{A3251DB8-C87E-41CA-AD0D-6C9B9789154F}"/>
              </a:ext>
            </a:extLst>
          </p:cNvPr>
          <p:cNvSpPr txBox="1"/>
          <p:nvPr/>
        </p:nvSpPr>
        <p:spPr>
          <a:xfrm>
            <a:off x="2992161" y="3272477"/>
            <a:ext cx="5649286" cy="1569660"/>
          </a:xfrm>
          <a:prstGeom prst="rect">
            <a:avLst/>
          </a:prstGeom>
          <a:noFill/>
        </p:spPr>
        <p:txBody>
          <a:bodyPr wrap="square">
            <a:spAutoFit/>
          </a:bodyPr>
          <a:lstStyle/>
          <a:p>
            <a:pPr algn="just"/>
            <a:r>
              <a:rPr lang="sr-Latn-ME" sz="1600" dirty="0"/>
              <a:t>f</a:t>
            </a:r>
            <a:r>
              <a:rPr lang="sr-Latn-ME" sz="1000" dirty="0"/>
              <a:t>vd</a:t>
            </a:r>
            <a:r>
              <a:rPr lang="sr-Latn-ME" sz="1600" dirty="0"/>
              <a:t> - proračunska vrijednost čvrstoće zida na smicanje zasnovana na prosječnoj vrijednosti vertikalnog napona pritisnutog dijela zida koji obezbjeđuje nosivost na smicanje</a:t>
            </a:r>
          </a:p>
          <a:p>
            <a:r>
              <a:rPr lang="sr-Latn-ME" sz="1600" dirty="0"/>
              <a:t>t - debljina zida </a:t>
            </a:r>
          </a:p>
          <a:p>
            <a:r>
              <a:rPr lang="sr-Latn-ME" sz="1600" dirty="0"/>
              <a:t>l</a:t>
            </a:r>
            <a:r>
              <a:rPr lang="sr-Latn-ME" sz="1200" dirty="0"/>
              <a:t>c</a:t>
            </a:r>
            <a:r>
              <a:rPr lang="sr-Latn-ME" sz="1600" dirty="0"/>
              <a:t> - dužina pritisnutog dijela zida, uz zanemarivanje bilo kog dijela zida koji je izložen zatezanju</a:t>
            </a:r>
          </a:p>
        </p:txBody>
      </p:sp>
      <p:sp>
        <p:nvSpPr>
          <p:cNvPr id="23" name="TextBox 22">
            <a:extLst>
              <a:ext uri="{FF2B5EF4-FFF2-40B4-BE49-F238E27FC236}">
                <a16:creationId xmlns:a16="http://schemas.microsoft.com/office/drawing/2014/main" id="{101D55D6-C54D-404D-9F8D-22B2111852A3}"/>
              </a:ext>
            </a:extLst>
          </p:cNvPr>
          <p:cNvSpPr txBox="1"/>
          <p:nvPr/>
        </p:nvSpPr>
        <p:spPr>
          <a:xfrm>
            <a:off x="3019425" y="4943998"/>
            <a:ext cx="5895975" cy="1323439"/>
          </a:xfrm>
          <a:prstGeom prst="rect">
            <a:avLst/>
          </a:prstGeom>
          <a:noFill/>
        </p:spPr>
        <p:txBody>
          <a:bodyPr wrap="square">
            <a:spAutoFit/>
          </a:bodyPr>
          <a:lstStyle/>
          <a:p>
            <a:pPr algn="just"/>
            <a:r>
              <a:rPr lang="sr-Latn-ME" sz="1600" dirty="0"/>
              <a:t>Dužinu pritisnutog dijela zida l</a:t>
            </a:r>
            <a:r>
              <a:rPr lang="sr-Latn-ME" sz="1200" dirty="0"/>
              <a:t>c</a:t>
            </a:r>
            <a:r>
              <a:rPr lang="sr-Latn-ME" sz="1600" dirty="0"/>
              <a:t> treba izračunati uz pretpostavku linearne raspodjele napona pritiska, uzimajući u obzir sve otvore, žljebove ili udubljenja. Bilo koji dio zida izložen vertikalnim naponima zatezanja treba zanemariti prilikom proračuna površine zida koja pruža otpor smicanju</a:t>
            </a:r>
            <a:r>
              <a:rPr lang="en-US" sz="1600" dirty="0"/>
              <a:t>.</a:t>
            </a:r>
            <a:endParaRPr lang="sr-Latn-ME" sz="1600" dirty="0"/>
          </a:p>
        </p:txBody>
      </p:sp>
      <p:pic>
        <p:nvPicPr>
          <p:cNvPr id="25" name="Picture 24">
            <a:extLst>
              <a:ext uri="{FF2B5EF4-FFF2-40B4-BE49-F238E27FC236}">
                <a16:creationId xmlns:a16="http://schemas.microsoft.com/office/drawing/2014/main" id="{93FD24C9-5FB3-46A7-B09B-1A4FC28BA7E5}"/>
              </a:ext>
            </a:extLst>
          </p:cNvPr>
          <p:cNvPicPr>
            <a:picLocks noChangeAspect="1"/>
          </p:cNvPicPr>
          <p:nvPr/>
        </p:nvPicPr>
        <p:blipFill>
          <a:blip r:embed="rId7"/>
          <a:stretch>
            <a:fillRect/>
          </a:stretch>
        </p:blipFill>
        <p:spPr>
          <a:xfrm>
            <a:off x="6096000" y="6090714"/>
            <a:ext cx="2030094" cy="617569"/>
          </a:xfrm>
          <a:prstGeom prst="rect">
            <a:avLst/>
          </a:prstGeom>
        </p:spPr>
      </p:pic>
      <p:pic>
        <p:nvPicPr>
          <p:cNvPr id="14" name="Picture 13" descr="C:\Users\Dell\AppData\Local\Temp\Rar$DIa0.590\04. zidane konstrukcije.jpg">
            <a:extLst>
              <a:ext uri="{FF2B5EF4-FFF2-40B4-BE49-F238E27FC236}">
                <a16:creationId xmlns:a16="http://schemas.microsoft.com/office/drawing/2014/main" id="{0FD738AD-D952-452B-8E2A-19E43393D2F1}"/>
              </a:ext>
            </a:extLst>
          </p:cNvPr>
          <p:cNvPicPr/>
          <p:nvPr/>
        </p:nvPicPr>
        <p:blipFill rotWithShape="1">
          <a:blip r:embed="rId8"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6" name="Picture 15">
            <a:extLst>
              <a:ext uri="{FF2B5EF4-FFF2-40B4-BE49-F238E27FC236}">
                <a16:creationId xmlns:a16="http://schemas.microsoft.com/office/drawing/2014/main" id="{26ACDF14-AF03-4AD1-B5AC-40D8B38634F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817562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1905000" y="891921"/>
            <a:ext cx="4724400" cy="400110"/>
          </a:xfrm>
          <a:prstGeom prst="rect">
            <a:avLst/>
          </a:prstGeom>
          <a:noFill/>
        </p:spPr>
        <p:txBody>
          <a:bodyPr wrap="square">
            <a:spAutoFit/>
          </a:bodyPr>
          <a:lstStyle/>
          <a:p>
            <a:r>
              <a:rPr lang="sr-Latn-ME" sz="2000" b="1" dirty="0"/>
              <a:t>Smicanje – lom po horizontalnoj spojnici </a:t>
            </a:r>
          </a:p>
        </p:txBody>
      </p:sp>
      <p:sp>
        <p:nvSpPr>
          <p:cNvPr id="14" name="TextBox 13">
            <a:extLst>
              <a:ext uri="{FF2B5EF4-FFF2-40B4-BE49-F238E27FC236}">
                <a16:creationId xmlns:a16="http://schemas.microsoft.com/office/drawing/2014/main" id="{A8478641-D275-4C72-9B95-1EC15E053D14}"/>
              </a:ext>
            </a:extLst>
          </p:cNvPr>
          <p:cNvSpPr txBox="1"/>
          <p:nvPr/>
        </p:nvSpPr>
        <p:spPr>
          <a:xfrm>
            <a:off x="228425" y="1203840"/>
            <a:ext cx="8686800" cy="1077218"/>
          </a:xfrm>
          <a:prstGeom prst="rect">
            <a:avLst/>
          </a:prstGeom>
          <a:noFill/>
        </p:spPr>
        <p:txBody>
          <a:bodyPr wrap="square">
            <a:spAutoFit/>
          </a:bodyPr>
          <a:lstStyle/>
          <a:p>
            <a:pPr algn="just"/>
            <a:r>
              <a:rPr lang="sr-Latn-ME" sz="1600" dirty="0"/>
              <a:t>Kada je zid uokviren vertikalnim i horizontalnim armirano-betonskim serklažima, armaturu serklaža treba dimenzionisati tako da preuzme napone zatezanja. U tom se slučaju dužina pritisnutog dijela zida l</a:t>
            </a:r>
            <a:r>
              <a:rPr lang="sr-Latn-ME" sz="1200" dirty="0"/>
              <a:t>c</a:t>
            </a:r>
            <a:r>
              <a:rPr lang="sr-Latn-ME" sz="1600" dirty="0"/>
              <a:t>, računa na osnovu linearne raspodjele naprezanja, ali sada uzimajući u obzir napone zatezanja, jer ih vertikalni serklaž može preuzeti, pa je dužina pritisnutog dijela jednaka.</a:t>
            </a:r>
          </a:p>
        </p:txBody>
      </p:sp>
      <p:pic>
        <p:nvPicPr>
          <p:cNvPr id="3" name="Picture 2">
            <a:extLst>
              <a:ext uri="{FF2B5EF4-FFF2-40B4-BE49-F238E27FC236}">
                <a16:creationId xmlns:a16="http://schemas.microsoft.com/office/drawing/2014/main" id="{B0C3A969-AF2B-4A76-B1A7-CA4590654611}"/>
              </a:ext>
            </a:extLst>
          </p:cNvPr>
          <p:cNvPicPr>
            <a:picLocks noChangeAspect="1"/>
          </p:cNvPicPr>
          <p:nvPr/>
        </p:nvPicPr>
        <p:blipFill>
          <a:blip r:embed="rId3"/>
          <a:stretch>
            <a:fillRect/>
          </a:stretch>
        </p:blipFill>
        <p:spPr>
          <a:xfrm>
            <a:off x="457200" y="2372545"/>
            <a:ext cx="2683778" cy="3194588"/>
          </a:xfrm>
          <a:prstGeom prst="rect">
            <a:avLst/>
          </a:prstGeom>
        </p:spPr>
      </p:pic>
      <p:pic>
        <p:nvPicPr>
          <p:cNvPr id="6" name="Picture 5">
            <a:extLst>
              <a:ext uri="{FF2B5EF4-FFF2-40B4-BE49-F238E27FC236}">
                <a16:creationId xmlns:a16="http://schemas.microsoft.com/office/drawing/2014/main" id="{417EF5FD-5FAA-4E16-AA40-DD1C64F9180B}"/>
              </a:ext>
            </a:extLst>
          </p:cNvPr>
          <p:cNvPicPr>
            <a:picLocks noChangeAspect="1"/>
          </p:cNvPicPr>
          <p:nvPr/>
        </p:nvPicPr>
        <p:blipFill>
          <a:blip r:embed="rId4"/>
          <a:stretch>
            <a:fillRect/>
          </a:stretch>
        </p:blipFill>
        <p:spPr>
          <a:xfrm>
            <a:off x="4571825" y="2372545"/>
            <a:ext cx="2345597" cy="614927"/>
          </a:xfrm>
          <a:prstGeom prst="rect">
            <a:avLst/>
          </a:prstGeom>
        </p:spPr>
      </p:pic>
      <p:sp>
        <p:nvSpPr>
          <p:cNvPr id="15" name="TextBox 14">
            <a:extLst>
              <a:ext uri="{FF2B5EF4-FFF2-40B4-BE49-F238E27FC236}">
                <a16:creationId xmlns:a16="http://schemas.microsoft.com/office/drawing/2014/main" id="{45A8084F-02C4-46DD-9FE1-A0320B0940CB}"/>
              </a:ext>
            </a:extLst>
          </p:cNvPr>
          <p:cNvSpPr txBox="1"/>
          <p:nvPr/>
        </p:nvSpPr>
        <p:spPr>
          <a:xfrm>
            <a:off x="3352800" y="3276600"/>
            <a:ext cx="5715000" cy="1569660"/>
          </a:xfrm>
          <a:prstGeom prst="rect">
            <a:avLst/>
          </a:prstGeom>
          <a:noFill/>
        </p:spPr>
        <p:txBody>
          <a:bodyPr wrap="square">
            <a:spAutoFit/>
          </a:bodyPr>
          <a:lstStyle/>
          <a:p>
            <a:pPr algn="just"/>
            <a:r>
              <a:rPr lang="sr-Latn-ME" sz="1600" dirty="0"/>
              <a:t>Pri provjeri zidova uokvirenih serklažima koji su izloženi smičućem opterećenju, nosivost na smicanje treba uzeti kao zbir nosivosti zida i betona serklaža. Pri proračunu nosivosti zida na smicanje, treba koristiti pravila za nearmirane zidove izložene smičućem opterećenju, uzimajući za l</a:t>
            </a:r>
            <a:r>
              <a:rPr lang="sr-Latn-ME" sz="1200" dirty="0"/>
              <a:t>c</a:t>
            </a:r>
            <a:r>
              <a:rPr lang="sr-Latn-ME" sz="1600" dirty="0"/>
              <a:t> dužinu zidanog elementa. Armaturu serklaža ne treba uzimati u obzir</a:t>
            </a:r>
            <a:r>
              <a:rPr lang="en-US" sz="1600" dirty="0"/>
              <a:t>.</a:t>
            </a:r>
            <a:endParaRPr lang="sr-Latn-ME" sz="1600" dirty="0"/>
          </a:p>
        </p:txBody>
      </p:sp>
      <p:pic>
        <p:nvPicPr>
          <p:cNvPr id="10" name="Picture 9">
            <a:extLst>
              <a:ext uri="{FF2B5EF4-FFF2-40B4-BE49-F238E27FC236}">
                <a16:creationId xmlns:a16="http://schemas.microsoft.com/office/drawing/2014/main" id="{68974FB3-7680-4A89-AA6B-AAF568F7B941}"/>
              </a:ext>
            </a:extLst>
          </p:cNvPr>
          <p:cNvPicPr>
            <a:picLocks noChangeAspect="1"/>
          </p:cNvPicPr>
          <p:nvPr/>
        </p:nvPicPr>
        <p:blipFill>
          <a:blip r:embed="rId5"/>
          <a:stretch>
            <a:fillRect/>
          </a:stretch>
        </p:blipFill>
        <p:spPr>
          <a:xfrm>
            <a:off x="4836299" y="5029200"/>
            <a:ext cx="2333450" cy="416378"/>
          </a:xfrm>
          <a:prstGeom prst="rect">
            <a:avLst/>
          </a:prstGeom>
        </p:spPr>
      </p:pic>
      <p:pic>
        <p:nvPicPr>
          <p:cNvPr id="13" name="Picture 12">
            <a:extLst>
              <a:ext uri="{FF2B5EF4-FFF2-40B4-BE49-F238E27FC236}">
                <a16:creationId xmlns:a16="http://schemas.microsoft.com/office/drawing/2014/main" id="{A919F79D-37B8-4EB2-8F76-72B97E5AAA74}"/>
              </a:ext>
            </a:extLst>
          </p:cNvPr>
          <p:cNvPicPr>
            <a:picLocks noChangeAspect="1"/>
          </p:cNvPicPr>
          <p:nvPr/>
        </p:nvPicPr>
        <p:blipFill>
          <a:blip r:embed="rId6"/>
          <a:stretch>
            <a:fillRect/>
          </a:stretch>
        </p:blipFill>
        <p:spPr>
          <a:xfrm>
            <a:off x="4914026" y="6145041"/>
            <a:ext cx="2038350" cy="419100"/>
          </a:xfrm>
          <a:prstGeom prst="rect">
            <a:avLst/>
          </a:prstGeom>
        </p:spPr>
      </p:pic>
      <p:sp>
        <p:nvSpPr>
          <p:cNvPr id="19" name="TextBox 18">
            <a:extLst>
              <a:ext uri="{FF2B5EF4-FFF2-40B4-BE49-F238E27FC236}">
                <a16:creationId xmlns:a16="http://schemas.microsoft.com/office/drawing/2014/main" id="{3B77A15D-7A2F-4781-856B-409E5F6793E7}"/>
              </a:ext>
            </a:extLst>
          </p:cNvPr>
          <p:cNvSpPr txBox="1"/>
          <p:nvPr/>
        </p:nvSpPr>
        <p:spPr>
          <a:xfrm>
            <a:off x="3366085" y="5715000"/>
            <a:ext cx="2621562" cy="338554"/>
          </a:xfrm>
          <a:prstGeom prst="rect">
            <a:avLst/>
          </a:prstGeom>
          <a:noFill/>
        </p:spPr>
        <p:txBody>
          <a:bodyPr wrap="square">
            <a:spAutoFit/>
          </a:bodyPr>
          <a:lstStyle/>
          <a:p>
            <a:pPr algn="just"/>
            <a:r>
              <a:rPr lang="sr-Latn-ME" sz="1600" dirty="0"/>
              <a:t>Nosivost nearmiranog zida:</a:t>
            </a:r>
          </a:p>
        </p:txBody>
      </p:sp>
      <p:pic>
        <p:nvPicPr>
          <p:cNvPr id="11" name="Picture 10" descr="C:\Users\Dell\AppData\Local\Temp\Rar$DIa0.590\04. zidane konstrukcije.jpg">
            <a:extLst>
              <a:ext uri="{FF2B5EF4-FFF2-40B4-BE49-F238E27FC236}">
                <a16:creationId xmlns:a16="http://schemas.microsoft.com/office/drawing/2014/main" id="{D870599A-3B50-4670-8036-787430536678}"/>
              </a:ext>
            </a:extLst>
          </p:cNvPr>
          <p:cNvPicPr/>
          <p:nvPr/>
        </p:nvPicPr>
        <p:blipFill rotWithShape="1">
          <a:blip r:embed="rId7"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2" name="Picture 11">
            <a:extLst>
              <a:ext uri="{FF2B5EF4-FFF2-40B4-BE49-F238E27FC236}">
                <a16:creationId xmlns:a16="http://schemas.microsoft.com/office/drawing/2014/main" id="{0FAF68AD-3708-442A-9FF4-7E55C3EB88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422461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1981200" y="899892"/>
            <a:ext cx="4724400" cy="400110"/>
          </a:xfrm>
          <a:prstGeom prst="rect">
            <a:avLst/>
          </a:prstGeom>
          <a:noFill/>
        </p:spPr>
        <p:txBody>
          <a:bodyPr wrap="square">
            <a:spAutoFit/>
          </a:bodyPr>
          <a:lstStyle/>
          <a:p>
            <a:r>
              <a:rPr lang="sr-Latn-ME" sz="2000" b="1" dirty="0"/>
              <a:t>Smicanje – lom po horizontalnoj spojnici </a:t>
            </a:r>
          </a:p>
        </p:txBody>
      </p:sp>
      <p:sp>
        <p:nvSpPr>
          <p:cNvPr id="14" name="TextBox 13">
            <a:extLst>
              <a:ext uri="{FF2B5EF4-FFF2-40B4-BE49-F238E27FC236}">
                <a16:creationId xmlns:a16="http://schemas.microsoft.com/office/drawing/2014/main" id="{A8478641-D275-4C72-9B95-1EC15E053D14}"/>
              </a:ext>
            </a:extLst>
          </p:cNvPr>
          <p:cNvSpPr txBox="1"/>
          <p:nvPr/>
        </p:nvSpPr>
        <p:spPr>
          <a:xfrm>
            <a:off x="228600" y="1210086"/>
            <a:ext cx="8686800" cy="584775"/>
          </a:xfrm>
          <a:prstGeom prst="rect">
            <a:avLst/>
          </a:prstGeom>
          <a:noFill/>
        </p:spPr>
        <p:txBody>
          <a:bodyPr wrap="square">
            <a:spAutoFit/>
          </a:bodyPr>
          <a:lstStyle/>
          <a:p>
            <a:pPr algn="just"/>
            <a:r>
              <a:rPr lang="sr-Latn-ME" sz="1600" dirty="0"/>
              <a:t>Za armirano – betonske serklaže pri proračunu nosivosti na smicanje primjenjuju se izrazi dati u pravilniku EC2 za elemente u kojima nije potrebna proračunska armatura za smicanje.</a:t>
            </a:r>
          </a:p>
        </p:txBody>
      </p:sp>
      <p:pic>
        <p:nvPicPr>
          <p:cNvPr id="5" name="Picture 4">
            <a:extLst>
              <a:ext uri="{FF2B5EF4-FFF2-40B4-BE49-F238E27FC236}">
                <a16:creationId xmlns:a16="http://schemas.microsoft.com/office/drawing/2014/main" id="{886C0693-5845-4A3F-8C70-118958BD6F6E}"/>
              </a:ext>
            </a:extLst>
          </p:cNvPr>
          <p:cNvPicPr>
            <a:picLocks noChangeAspect="1"/>
          </p:cNvPicPr>
          <p:nvPr/>
        </p:nvPicPr>
        <p:blipFill>
          <a:blip r:embed="rId3"/>
          <a:stretch>
            <a:fillRect/>
          </a:stretch>
        </p:blipFill>
        <p:spPr>
          <a:xfrm>
            <a:off x="377971" y="1905000"/>
            <a:ext cx="2139657" cy="3318449"/>
          </a:xfrm>
          <a:prstGeom prst="rect">
            <a:avLst/>
          </a:prstGeom>
        </p:spPr>
      </p:pic>
      <p:pic>
        <p:nvPicPr>
          <p:cNvPr id="9" name="Picture 8">
            <a:extLst>
              <a:ext uri="{FF2B5EF4-FFF2-40B4-BE49-F238E27FC236}">
                <a16:creationId xmlns:a16="http://schemas.microsoft.com/office/drawing/2014/main" id="{55C630B5-6442-460D-B9D3-C8E852F9B96A}"/>
              </a:ext>
            </a:extLst>
          </p:cNvPr>
          <p:cNvPicPr>
            <a:picLocks noChangeAspect="1"/>
          </p:cNvPicPr>
          <p:nvPr/>
        </p:nvPicPr>
        <p:blipFill>
          <a:blip r:embed="rId4"/>
          <a:stretch>
            <a:fillRect/>
          </a:stretch>
        </p:blipFill>
        <p:spPr>
          <a:xfrm>
            <a:off x="2895601" y="1827752"/>
            <a:ext cx="5734106" cy="5030247"/>
          </a:xfrm>
          <a:prstGeom prst="rect">
            <a:avLst/>
          </a:prstGeom>
        </p:spPr>
      </p:pic>
      <p:pic>
        <p:nvPicPr>
          <p:cNvPr id="8" name="Picture 7" descr="C:\Users\Dell\AppData\Local\Temp\Rar$DIa0.590\04. zidane konstrukcije.jpg">
            <a:extLst>
              <a:ext uri="{FF2B5EF4-FFF2-40B4-BE49-F238E27FC236}">
                <a16:creationId xmlns:a16="http://schemas.microsoft.com/office/drawing/2014/main" id="{80519983-3494-436D-8DB8-78240EC5D7E3}"/>
              </a:ext>
            </a:extLst>
          </p:cNvPr>
          <p:cNvPicPr/>
          <p:nvPr/>
        </p:nvPicPr>
        <p:blipFill rotWithShape="1">
          <a:blip r:embed="rId5"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0" name="Picture 9">
            <a:extLst>
              <a:ext uri="{FF2B5EF4-FFF2-40B4-BE49-F238E27FC236}">
                <a16:creationId xmlns:a16="http://schemas.microsoft.com/office/drawing/2014/main" id="{08F3CA69-8502-491D-8A64-C83303A8F8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286500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326ED773-9BC7-4109-A348-D5708307C71B}"/>
              </a:ext>
            </a:extLst>
          </p:cNvPr>
          <p:cNvSpPr txBox="1">
            <a:spLocks noChangeArrowheads="1"/>
          </p:cNvSpPr>
          <p:nvPr/>
        </p:nvSpPr>
        <p:spPr>
          <a:xfrm>
            <a:off x="304800" y="1180732"/>
            <a:ext cx="8610600" cy="3391268"/>
          </a:xfrm>
          <a:prstGeom prst="rect">
            <a:avLst/>
          </a:prstGeom>
          <a:solidFill>
            <a:srgbClr val="66CCFF"/>
          </a:solidFill>
        </p:spPr>
        <p:txBody>
          <a:bodyPr vert="horz" lIns="91440" tIns="45720" rIns="91440" bIns="45720" rtlCol="0">
            <a:noAutofit/>
          </a:bodyPr>
          <a:lstStyle/>
          <a:p>
            <a:pPr indent="-342900" algn="just">
              <a:lnSpc>
                <a:spcPct val="90000"/>
              </a:lnSpc>
              <a:spcBef>
                <a:spcPct val="20000"/>
              </a:spcBef>
              <a:buFont typeface="Arial" pitchFamily="34" charset="0"/>
              <a:buNone/>
              <a:defRPr/>
            </a:pPr>
            <a:r>
              <a:rPr lang="en-US" sz="2000" b="1" dirty="0">
                <a:solidFill>
                  <a:prstClr val="black"/>
                </a:solidFill>
                <a:latin typeface="Calibri"/>
              </a:rPr>
              <a:t>PREGLED PRE</a:t>
            </a:r>
            <a:r>
              <a:rPr lang="sr-Latn-ME" sz="2000" b="1" dirty="0">
                <a:solidFill>
                  <a:prstClr val="black"/>
                </a:solidFill>
                <a:latin typeface="Calibri"/>
              </a:rPr>
              <a:t>DAVANJA – Projektovanje zidanih konstrukcija:</a:t>
            </a:r>
            <a:endParaRPr lang="en-US" b="1" dirty="0">
              <a:solidFill>
                <a:prstClr val="black"/>
              </a:solidFill>
              <a:latin typeface="Calibri"/>
            </a:endParaRPr>
          </a:p>
          <a:p>
            <a:pPr marL="342900" indent="-342900">
              <a:spcBef>
                <a:spcPct val="20000"/>
              </a:spcBef>
              <a:buFont typeface="Arial" pitchFamily="34" charset="0"/>
              <a:buNone/>
              <a:defRPr/>
            </a:pPr>
            <a:r>
              <a:rPr lang="el-GR" sz="2000" dirty="0">
                <a:solidFill>
                  <a:prstClr val="black"/>
                </a:solidFill>
                <a:latin typeface="Calibri"/>
              </a:rPr>
              <a:t>–</a:t>
            </a:r>
            <a:r>
              <a:rPr lang="en-US" sz="2000" dirty="0">
                <a:solidFill>
                  <a:prstClr val="black"/>
                </a:solidFill>
                <a:latin typeface="Calibri"/>
              </a:rPr>
              <a:t> </a:t>
            </a:r>
            <a:r>
              <a:rPr lang="en-US" sz="2000" dirty="0" err="1">
                <a:solidFill>
                  <a:prstClr val="black"/>
                </a:solidFill>
                <a:latin typeface="Calibri"/>
              </a:rPr>
              <a:t>Vrste</a:t>
            </a:r>
            <a:r>
              <a:rPr lang="en-US" sz="2000" dirty="0">
                <a:solidFill>
                  <a:prstClr val="black"/>
                </a:solidFill>
                <a:latin typeface="Calibri"/>
              </a:rPr>
              <a:t> </a:t>
            </a:r>
            <a:r>
              <a:rPr lang="en-US" sz="2000" dirty="0" err="1">
                <a:solidFill>
                  <a:prstClr val="black"/>
                </a:solidFill>
                <a:latin typeface="Calibri"/>
              </a:rPr>
              <a:t>zidanih</a:t>
            </a:r>
            <a:r>
              <a:rPr lang="en-US" sz="2000" dirty="0">
                <a:solidFill>
                  <a:prstClr val="black"/>
                </a:solidFill>
                <a:latin typeface="Calibri"/>
              </a:rPr>
              <a:t> </a:t>
            </a:r>
            <a:r>
              <a:rPr lang="en-US" sz="2000" dirty="0" err="1">
                <a:solidFill>
                  <a:prstClr val="black"/>
                </a:solidFill>
                <a:latin typeface="Calibri"/>
              </a:rPr>
              <a:t>konstrukcija</a:t>
            </a:r>
            <a:endParaRPr lang="en-US" sz="2000" dirty="0">
              <a:solidFill>
                <a:prstClr val="black"/>
              </a:solidFill>
              <a:latin typeface="Calibri"/>
            </a:endParaRPr>
          </a:p>
          <a:p>
            <a:pPr marL="342900" indent="-342900">
              <a:spcBef>
                <a:spcPct val="20000"/>
              </a:spcBef>
              <a:buFont typeface="Arial" pitchFamily="34" charset="0"/>
              <a:buNone/>
              <a:defRPr/>
            </a:pPr>
            <a:r>
              <a:rPr lang="el-GR" sz="2000" dirty="0">
                <a:solidFill>
                  <a:prstClr val="black"/>
                </a:solidFill>
                <a:latin typeface="Calibri"/>
              </a:rPr>
              <a:t>–</a:t>
            </a:r>
            <a:r>
              <a:rPr lang="sr-Latn-ME" sz="2000" i="1" dirty="0">
                <a:solidFill>
                  <a:prstClr val="black"/>
                </a:solidFill>
                <a:latin typeface="Calibri"/>
              </a:rPr>
              <a:t> </a:t>
            </a:r>
            <a:r>
              <a:rPr lang="sr-Latn-ME" sz="2000" dirty="0">
                <a:solidFill>
                  <a:prstClr val="black"/>
                </a:solidFill>
                <a:latin typeface="Calibri"/>
              </a:rPr>
              <a:t>Mehanička i deformacijska svojstva zidanih zidova</a:t>
            </a:r>
          </a:p>
          <a:p>
            <a:pPr marL="342900" indent="-342900">
              <a:spcBef>
                <a:spcPct val="20000"/>
              </a:spcBef>
            </a:pPr>
            <a:r>
              <a:rPr lang="el-GR" sz="2000" dirty="0">
                <a:solidFill>
                  <a:prstClr val="black"/>
                </a:solidFill>
                <a:latin typeface="Calibri"/>
              </a:rPr>
              <a:t>–</a:t>
            </a:r>
            <a:r>
              <a:rPr lang="sr-Latn-ME" sz="2000" dirty="0">
                <a:solidFill>
                  <a:prstClr val="black"/>
                </a:solidFill>
                <a:latin typeface="Calibri"/>
              </a:rPr>
              <a:t> </a:t>
            </a:r>
            <a:r>
              <a:rPr lang="pl-PL" sz="2000" dirty="0">
                <a:solidFill>
                  <a:prstClr val="black"/>
                </a:solidFill>
                <a:latin typeface="Calibri"/>
              </a:rPr>
              <a:t>Parcijalni koeficijenti sigurnosti</a:t>
            </a:r>
          </a:p>
          <a:p>
            <a:pPr marL="342900" indent="-342900">
              <a:spcBef>
                <a:spcPct val="20000"/>
              </a:spcBef>
            </a:pPr>
            <a:r>
              <a:rPr lang="el-GR" sz="2000" dirty="0">
                <a:solidFill>
                  <a:prstClr val="black"/>
                </a:solidFill>
                <a:latin typeface="Calibri"/>
              </a:rPr>
              <a:t>–</a:t>
            </a:r>
            <a:r>
              <a:rPr lang="pl-PL" sz="2000" dirty="0">
                <a:solidFill>
                  <a:prstClr val="black"/>
                </a:solidFill>
                <a:latin typeface="Calibri"/>
              </a:rPr>
              <a:t> Granično stanje nosivosti – pritisak – uticaji drugog reda</a:t>
            </a:r>
          </a:p>
          <a:p>
            <a:pPr marL="342900" indent="-342900">
              <a:spcBef>
                <a:spcPct val="20000"/>
              </a:spcBef>
            </a:pPr>
            <a:r>
              <a:rPr lang="el-GR" sz="2000" dirty="0">
                <a:solidFill>
                  <a:prstClr val="black"/>
                </a:solidFill>
                <a:latin typeface="Calibri"/>
              </a:rPr>
              <a:t>–</a:t>
            </a:r>
            <a:r>
              <a:rPr lang="pl-PL" sz="2000" dirty="0">
                <a:solidFill>
                  <a:prstClr val="black"/>
                </a:solidFill>
                <a:latin typeface="Calibri"/>
              </a:rPr>
              <a:t> Granično stanje nosivosti – smicanje</a:t>
            </a:r>
            <a:r>
              <a:rPr lang="en-US" sz="2000" dirty="0">
                <a:solidFill>
                  <a:prstClr val="black"/>
                </a:solidFill>
                <a:latin typeface="Calibri"/>
              </a:rPr>
              <a:t> </a:t>
            </a:r>
            <a:r>
              <a:rPr lang="en-US" sz="2000" dirty="0" err="1">
                <a:solidFill>
                  <a:prstClr val="black"/>
                </a:solidFill>
                <a:latin typeface="Calibri"/>
              </a:rPr>
              <a:t>i</a:t>
            </a:r>
            <a:r>
              <a:rPr lang="en-US" sz="2000" dirty="0">
                <a:solidFill>
                  <a:prstClr val="black"/>
                </a:solidFill>
                <a:latin typeface="Calibri"/>
              </a:rPr>
              <a:t> </a:t>
            </a:r>
            <a:r>
              <a:rPr lang="en-US" sz="2000" dirty="0" err="1">
                <a:solidFill>
                  <a:prstClr val="black"/>
                </a:solidFill>
                <a:latin typeface="Calibri"/>
              </a:rPr>
              <a:t>zatezanje</a:t>
            </a:r>
            <a:r>
              <a:rPr lang="pl-PL" sz="2000" dirty="0">
                <a:solidFill>
                  <a:prstClr val="black"/>
                </a:solidFill>
                <a:latin typeface="Calibri"/>
              </a:rPr>
              <a:t> – primjeri</a:t>
            </a:r>
          </a:p>
          <a:p>
            <a:pPr marL="342900" indent="-342900">
              <a:spcBef>
                <a:spcPct val="20000"/>
              </a:spcBef>
            </a:pPr>
            <a:r>
              <a:rPr lang="el-GR" sz="2000" dirty="0">
                <a:solidFill>
                  <a:prstClr val="black"/>
                </a:solidFill>
                <a:latin typeface="Calibri"/>
              </a:rPr>
              <a:t>–</a:t>
            </a:r>
            <a:r>
              <a:rPr lang="pl-PL" sz="2000" dirty="0">
                <a:solidFill>
                  <a:prstClr val="black"/>
                </a:solidFill>
                <a:latin typeface="Calibri"/>
              </a:rPr>
              <a:t> </a:t>
            </a:r>
            <a:r>
              <a:rPr lang="sr-Latn-ME" sz="2000" dirty="0">
                <a:solidFill>
                  <a:prstClr val="black"/>
                </a:solidFill>
                <a:latin typeface="Calibri"/>
              </a:rPr>
              <a:t>Principi i pravila projektovanja u skladu sa EC8</a:t>
            </a:r>
          </a:p>
          <a:p>
            <a:pPr marL="342900" indent="-342900">
              <a:spcBef>
                <a:spcPct val="20000"/>
              </a:spcBef>
            </a:pPr>
            <a:r>
              <a:rPr lang="el-GR" sz="2000" dirty="0">
                <a:solidFill>
                  <a:prstClr val="black"/>
                </a:solidFill>
                <a:latin typeface="Calibri"/>
              </a:rPr>
              <a:t>–</a:t>
            </a:r>
            <a:r>
              <a:rPr lang="pl-PL" sz="2000" dirty="0">
                <a:solidFill>
                  <a:prstClr val="black"/>
                </a:solidFill>
                <a:latin typeface="Calibri"/>
              </a:rPr>
              <a:t> Zahtjevi za zidove sa serklažima</a:t>
            </a:r>
            <a:r>
              <a:rPr lang="en-US" sz="2000" dirty="0">
                <a:solidFill>
                  <a:prstClr val="black"/>
                </a:solidFill>
                <a:latin typeface="Calibri"/>
              </a:rPr>
              <a:t> </a:t>
            </a:r>
            <a:r>
              <a:rPr lang="sr-Latn-ME" sz="2000" dirty="0">
                <a:solidFill>
                  <a:prstClr val="black"/>
                </a:solidFill>
                <a:latin typeface="Calibri"/>
              </a:rPr>
              <a:t>i</a:t>
            </a:r>
            <a:r>
              <a:rPr lang="en-US" sz="2000" dirty="0">
                <a:solidFill>
                  <a:prstClr val="black"/>
                </a:solidFill>
                <a:latin typeface="Calibri"/>
              </a:rPr>
              <a:t> </a:t>
            </a:r>
            <a:r>
              <a:rPr lang="en-US" sz="2000" dirty="0" err="1">
                <a:solidFill>
                  <a:prstClr val="black"/>
                </a:solidFill>
                <a:latin typeface="Calibri"/>
              </a:rPr>
              <a:t>armiranim</a:t>
            </a:r>
            <a:r>
              <a:rPr lang="en-US" sz="2000" dirty="0">
                <a:solidFill>
                  <a:prstClr val="black"/>
                </a:solidFill>
                <a:latin typeface="Calibri"/>
              </a:rPr>
              <a:t> </a:t>
            </a:r>
            <a:r>
              <a:rPr lang="sr-Latn-ME" sz="2000" dirty="0">
                <a:solidFill>
                  <a:prstClr val="black"/>
                </a:solidFill>
                <a:latin typeface="Calibri"/>
              </a:rPr>
              <a:t>zidovima</a:t>
            </a:r>
            <a:endParaRPr lang="pl-PL" sz="2000" i="1" dirty="0">
              <a:solidFill>
                <a:prstClr val="black"/>
              </a:solidFill>
              <a:latin typeface="Calibri"/>
            </a:endParaRPr>
          </a:p>
          <a:p>
            <a:pPr marL="342900" indent="-342900">
              <a:spcBef>
                <a:spcPct val="20000"/>
              </a:spcBef>
              <a:buFont typeface="Arial" pitchFamily="34" charset="0"/>
              <a:buNone/>
              <a:defRPr/>
            </a:pPr>
            <a:r>
              <a:rPr lang="el-GR" sz="2000" dirty="0">
                <a:solidFill>
                  <a:prstClr val="black"/>
                </a:solidFill>
                <a:latin typeface="Calibri"/>
              </a:rPr>
              <a:t>–</a:t>
            </a:r>
            <a:r>
              <a:rPr lang="pl-PL" sz="2000" dirty="0">
                <a:solidFill>
                  <a:prstClr val="black"/>
                </a:solidFill>
                <a:latin typeface="Calibri"/>
              </a:rPr>
              <a:t> Pravila za jednostavne zidane zgrade</a:t>
            </a:r>
            <a:endParaRPr lang="pl-PL" sz="2000" i="1" dirty="0">
              <a:solidFill>
                <a:prstClr val="black"/>
              </a:solidFill>
              <a:latin typeface="Calibri"/>
            </a:endParaRPr>
          </a:p>
          <a:p>
            <a:pPr marL="342900" indent="-342900">
              <a:spcBef>
                <a:spcPct val="20000"/>
              </a:spcBef>
              <a:buFont typeface="Arial" pitchFamily="34" charset="0"/>
              <a:buNone/>
              <a:defRPr/>
            </a:pPr>
            <a:endParaRPr lang="pl-PL" dirty="0">
              <a:solidFill>
                <a:prstClr val="black"/>
              </a:solidFill>
              <a:latin typeface="Calibri"/>
            </a:endParaRPr>
          </a:p>
          <a:p>
            <a:pPr marL="342900" indent="-342900">
              <a:spcBef>
                <a:spcPct val="20000"/>
              </a:spcBef>
              <a:buFont typeface="Arial" pitchFamily="34" charset="0"/>
              <a:buNone/>
              <a:defRPr/>
            </a:pPr>
            <a:endParaRPr lang="pl-PL" dirty="0">
              <a:solidFill>
                <a:prstClr val="black"/>
              </a:solidFill>
              <a:latin typeface="Calibri"/>
            </a:endParaRPr>
          </a:p>
          <a:p>
            <a:pPr marL="342900" indent="-342900">
              <a:spcBef>
                <a:spcPct val="20000"/>
              </a:spcBef>
              <a:buFont typeface="Arial" pitchFamily="34" charset="0"/>
              <a:buNone/>
              <a:defRPr/>
            </a:pPr>
            <a:endParaRPr lang="pl-PL" dirty="0">
              <a:solidFill>
                <a:prstClr val="black"/>
              </a:solidFill>
              <a:latin typeface="Calibri"/>
            </a:endParaRPr>
          </a:p>
          <a:p>
            <a:pPr indent="-342900" algn="just">
              <a:lnSpc>
                <a:spcPct val="90000"/>
              </a:lnSpc>
              <a:spcBef>
                <a:spcPct val="20000"/>
              </a:spcBef>
              <a:buFont typeface="Arial" pitchFamily="34" charset="0"/>
              <a:buNone/>
              <a:defRPr/>
            </a:pPr>
            <a:endParaRPr lang="en-US" b="1" dirty="0">
              <a:solidFill>
                <a:prstClr val="black"/>
              </a:solidFill>
              <a:latin typeface="Calibri"/>
            </a:endParaRP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en-US" b="1" dirty="0">
              <a:solidFill>
                <a:prstClr val="black"/>
              </a:solidFill>
              <a:latin typeface="Calibri"/>
            </a:endParaRPr>
          </a:p>
        </p:txBody>
      </p:sp>
      <p:sp>
        <p:nvSpPr>
          <p:cNvPr id="4" name="Rectangle 5">
            <a:extLst>
              <a:ext uri="{FF2B5EF4-FFF2-40B4-BE49-F238E27FC236}">
                <a16:creationId xmlns:a16="http://schemas.microsoft.com/office/drawing/2014/main" id="{754BDC94-2C80-400C-8D6D-307E0D691D0E}"/>
              </a:ext>
            </a:extLst>
          </p:cNvPr>
          <p:cNvSpPr txBox="1">
            <a:spLocks noChangeArrowheads="1"/>
          </p:cNvSpPr>
          <p:nvPr/>
        </p:nvSpPr>
        <p:spPr>
          <a:xfrm>
            <a:off x="381000" y="5029200"/>
            <a:ext cx="8229600" cy="1828800"/>
          </a:xfrm>
          <a:prstGeom prst="rect">
            <a:avLst/>
          </a:prstGeom>
          <a:noFill/>
        </p:spPr>
        <p:txBody>
          <a:bodyPr vert="horz" lIns="91440" tIns="45720" rIns="91440" bIns="45720" rtlCol="0">
            <a:noAutofit/>
          </a:bodyPr>
          <a:lstStyle/>
          <a:p>
            <a:pPr indent="-342900" algn="just">
              <a:lnSpc>
                <a:spcPct val="90000"/>
              </a:lnSpc>
              <a:spcBef>
                <a:spcPct val="20000"/>
              </a:spcBef>
              <a:buFont typeface="Arial" pitchFamily="34" charset="0"/>
              <a:buNone/>
              <a:defRPr/>
            </a:pPr>
            <a:r>
              <a:rPr lang="sr-Latn-ME" b="1" dirty="0">
                <a:solidFill>
                  <a:prstClr val="black"/>
                </a:solidFill>
                <a:latin typeface="Calibri"/>
              </a:rPr>
              <a:t>Korišćena literatura</a:t>
            </a:r>
            <a:r>
              <a:rPr lang="sr-Latn-ME" sz="2000" b="1" dirty="0">
                <a:solidFill>
                  <a:prstClr val="black"/>
                </a:solidFill>
                <a:latin typeface="Calibri"/>
              </a:rPr>
              <a:t>:</a:t>
            </a:r>
            <a:endParaRPr lang="en-US" sz="2000" b="1" dirty="0">
              <a:solidFill>
                <a:prstClr val="black"/>
              </a:solidFill>
              <a:latin typeface="Calibri"/>
            </a:endParaRPr>
          </a:p>
          <a:p>
            <a:pPr marL="342900" indent="-342900">
              <a:spcBef>
                <a:spcPct val="20000"/>
              </a:spcBef>
              <a:buFont typeface="Arial" pitchFamily="34" charset="0"/>
              <a:buNone/>
              <a:defRPr/>
            </a:pPr>
            <a:r>
              <a:rPr lang="el-GR" sz="1600" dirty="0">
                <a:solidFill>
                  <a:prstClr val="black"/>
                </a:solidFill>
                <a:latin typeface="Calibri"/>
              </a:rPr>
              <a:t>–</a:t>
            </a:r>
            <a:r>
              <a:rPr lang="en-US" sz="1600" dirty="0">
                <a:solidFill>
                  <a:prstClr val="black"/>
                </a:solidFill>
                <a:latin typeface="Calibri"/>
              </a:rPr>
              <a:t> </a:t>
            </a:r>
            <a:r>
              <a:rPr lang="sr-Latn-ME" sz="1600" dirty="0">
                <a:solidFill>
                  <a:prstClr val="black"/>
                </a:solidFill>
                <a:latin typeface="Calibri"/>
              </a:rPr>
              <a:t>Predavanja na Građevinskom fakultetu u Podgorici, Doc. dr Željka Radovanović</a:t>
            </a:r>
            <a:endParaRPr lang="en-US" sz="1600" dirty="0">
              <a:solidFill>
                <a:prstClr val="black"/>
              </a:solidFill>
              <a:latin typeface="Calibri"/>
            </a:endParaRPr>
          </a:p>
          <a:p>
            <a:pPr marL="342900" indent="-342900">
              <a:spcBef>
                <a:spcPct val="20000"/>
              </a:spcBef>
              <a:buFont typeface="Arial" pitchFamily="34" charset="0"/>
              <a:buNone/>
              <a:defRPr/>
            </a:pPr>
            <a:r>
              <a:rPr lang="el-GR" sz="1600" dirty="0">
                <a:solidFill>
                  <a:prstClr val="black"/>
                </a:solidFill>
                <a:latin typeface="Calibri"/>
              </a:rPr>
              <a:t>–</a:t>
            </a:r>
            <a:r>
              <a:rPr lang="en-US" sz="1600" dirty="0">
                <a:solidFill>
                  <a:prstClr val="black"/>
                </a:solidFill>
                <a:latin typeface="Calibri"/>
              </a:rPr>
              <a:t> </a:t>
            </a:r>
            <a:r>
              <a:rPr lang="sr-Latn-ME" sz="1600" dirty="0">
                <a:solidFill>
                  <a:prstClr val="black"/>
                </a:solidFill>
                <a:latin typeface="Calibri"/>
              </a:rPr>
              <a:t>Vježbe na Građevinskom fakultetu u Podgorici, Doc. dr Nikola Baša</a:t>
            </a:r>
            <a:endParaRPr lang="en-US" sz="1600" dirty="0">
              <a:solidFill>
                <a:prstClr val="black"/>
              </a:solidFill>
              <a:latin typeface="Calibri"/>
            </a:endParaRPr>
          </a:p>
          <a:p>
            <a:pPr marL="342900" indent="-342900">
              <a:spcBef>
                <a:spcPct val="20000"/>
              </a:spcBef>
              <a:buFont typeface="Arial" pitchFamily="34" charset="0"/>
              <a:buNone/>
              <a:defRPr/>
            </a:pPr>
            <a:r>
              <a:rPr lang="el-GR" sz="1600" dirty="0">
                <a:solidFill>
                  <a:prstClr val="black"/>
                </a:solidFill>
                <a:latin typeface="Calibri"/>
              </a:rPr>
              <a:t>–</a:t>
            </a:r>
            <a:r>
              <a:rPr lang="sr-Latn-ME" sz="1600" i="1" dirty="0">
                <a:solidFill>
                  <a:prstClr val="black"/>
                </a:solidFill>
                <a:latin typeface="Calibri"/>
              </a:rPr>
              <a:t> </a:t>
            </a:r>
            <a:r>
              <a:rPr lang="sr-Latn-ME" sz="1600" dirty="0">
                <a:solidFill>
                  <a:prstClr val="black"/>
                </a:solidFill>
                <a:latin typeface="Calibri"/>
              </a:rPr>
              <a:t>Projektirane zidanih konstrukcija, prezenatacija B. Trogrlić</a:t>
            </a:r>
          </a:p>
          <a:p>
            <a:pPr marL="342900" indent="-342900">
              <a:spcBef>
                <a:spcPct val="20000"/>
              </a:spcBef>
              <a:buFont typeface="Arial" pitchFamily="34" charset="0"/>
              <a:buNone/>
              <a:defRPr/>
            </a:pPr>
            <a:r>
              <a:rPr lang="el-GR" sz="1600" dirty="0">
                <a:solidFill>
                  <a:prstClr val="black"/>
                </a:solidFill>
                <a:latin typeface="Calibri"/>
              </a:rPr>
              <a:t>–</a:t>
            </a:r>
            <a:r>
              <a:rPr lang="sr-Latn-ME" sz="1600" dirty="0">
                <a:solidFill>
                  <a:prstClr val="black"/>
                </a:solidFill>
                <a:latin typeface="Calibri"/>
              </a:rPr>
              <a:t> Osnovni principi i pravila projektovanja, proračuna i izgradnje zidanih zgrada prema EC6 i EC8,</a:t>
            </a:r>
          </a:p>
          <a:p>
            <a:pPr marL="342900" indent="-342900">
              <a:spcBef>
                <a:spcPct val="20000"/>
              </a:spcBef>
              <a:buFont typeface="Arial" pitchFamily="34" charset="0"/>
              <a:buNone/>
              <a:defRPr/>
            </a:pPr>
            <a:r>
              <a:rPr lang="sr-Latn-ME" sz="1600" dirty="0">
                <a:solidFill>
                  <a:prstClr val="black"/>
                </a:solidFill>
                <a:latin typeface="Calibri"/>
              </a:rPr>
              <a:t>   Prof. dr Boško Stevanović i Prof. dr Đorđe Lađinović</a:t>
            </a: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sr-Latn-ME" b="1" dirty="0">
              <a:solidFill>
                <a:prstClr val="black"/>
              </a:solidFill>
              <a:latin typeface="Calibri"/>
            </a:endParaRPr>
          </a:p>
          <a:p>
            <a:pPr indent="-342900" algn="just">
              <a:lnSpc>
                <a:spcPct val="90000"/>
              </a:lnSpc>
              <a:spcBef>
                <a:spcPct val="20000"/>
              </a:spcBef>
              <a:buFont typeface="Arial" pitchFamily="34" charset="0"/>
              <a:buNone/>
              <a:defRPr/>
            </a:pPr>
            <a:endParaRPr lang="en-US" b="1" dirty="0">
              <a:solidFill>
                <a:prstClr val="black"/>
              </a:solidFill>
              <a:latin typeface="Calibri"/>
            </a:endParaRPr>
          </a:p>
        </p:txBody>
      </p:sp>
      <p:pic>
        <p:nvPicPr>
          <p:cNvPr id="7" name="Picture 6" descr="C:\Users\Dell\AppData\Local\Temp\Rar$DIa0.590\04. zidane konstrukcije.jpg">
            <a:extLst>
              <a:ext uri="{FF2B5EF4-FFF2-40B4-BE49-F238E27FC236}">
                <a16:creationId xmlns:a16="http://schemas.microsoft.com/office/drawing/2014/main" id="{91D285FA-2B48-41ED-ADB5-C1A510612DEF}"/>
              </a:ext>
            </a:extLst>
          </p:cNvPr>
          <p:cNvPicPr/>
          <p:nvPr/>
        </p:nvPicPr>
        <p:blipFill rotWithShape="1">
          <a:blip r:embed="rId3"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CB5404B3-F6FF-47D3-95C5-50BDF01FD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671634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547BDA-F42B-4682-BA82-E214293A87BF}"/>
              </a:ext>
            </a:extLst>
          </p:cNvPr>
          <p:cNvSpPr txBox="1"/>
          <p:nvPr/>
        </p:nvSpPr>
        <p:spPr>
          <a:xfrm>
            <a:off x="1981200" y="876646"/>
            <a:ext cx="4724400" cy="400110"/>
          </a:xfrm>
          <a:prstGeom prst="rect">
            <a:avLst/>
          </a:prstGeom>
          <a:noFill/>
        </p:spPr>
        <p:txBody>
          <a:bodyPr wrap="square">
            <a:spAutoFit/>
          </a:bodyPr>
          <a:lstStyle/>
          <a:p>
            <a:r>
              <a:rPr lang="sr-Latn-ME" sz="2000" b="1" dirty="0"/>
              <a:t>Smicanje – lom po horizontalnoj spojnici </a:t>
            </a:r>
          </a:p>
        </p:txBody>
      </p:sp>
      <p:sp>
        <p:nvSpPr>
          <p:cNvPr id="14" name="TextBox 13">
            <a:extLst>
              <a:ext uri="{FF2B5EF4-FFF2-40B4-BE49-F238E27FC236}">
                <a16:creationId xmlns:a16="http://schemas.microsoft.com/office/drawing/2014/main" id="{A8478641-D275-4C72-9B95-1EC15E053D14}"/>
              </a:ext>
            </a:extLst>
          </p:cNvPr>
          <p:cNvSpPr txBox="1"/>
          <p:nvPr/>
        </p:nvSpPr>
        <p:spPr>
          <a:xfrm>
            <a:off x="228600" y="1227520"/>
            <a:ext cx="8686800" cy="584775"/>
          </a:xfrm>
          <a:prstGeom prst="rect">
            <a:avLst/>
          </a:prstGeom>
          <a:noFill/>
        </p:spPr>
        <p:txBody>
          <a:bodyPr wrap="square">
            <a:spAutoFit/>
          </a:bodyPr>
          <a:lstStyle/>
          <a:p>
            <a:pPr algn="just"/>
            <a:r>
              <a:rPr lang="sr-Latn-ME" sz="1600" dirty="0"/>
              <a:t>Za armirane zidove koji sadrže vertikalnu armaturu, kada se doprinos bilo kakve armature za prihvatanje smicanja zanemaruje, treba pokazati da je:</a:t>
            </a:r>
          </a:p>
        </p:txBody>
      </p:sp>
      <p:pic>
        <p:nvPicPr>
          <p:cNvPr id="3" name="Picture 2">
            <a:extLst>
              <a:ext uri="{FF2B5EF4-FFF2-40B4-BE49-F238E27FC236}">
                <a16:creationId xmlns:a16="http://schemas.microsoft.com/office/drawing/2014/main" id="{DDA6C5EA-4FDA-4A31-8B48-97236BCFC732}"/>
              </a:ext>
            </a:extLst>
          </p:cNvPr>
          <p:cNvPicPr>
            <a:picLocks noChangeAspect="1"/>
          </p:cNvPicPr>
          <p:nvPr/>
        </p:nvPicPr>
        <p:blipFill>
          <a:blip r:embed="rId3"/>
          <a:stretch>
            <a:fillRect/>
          </a:stretch>
        </p:blipFill>
        <p:spPr>
          <a:xfrm>
            <a:off x="3525211" y="1845207"/>
            <a:ext cx="1046789" cy="414114"/>
          </a:xfrm>
          <a:prstGeom prst="rect">
            <a:avLst/>
          </a:prstGeom>
        </p:spPr>
      </p:pic>
      <p:sp>
        <p:nvSpPr>
          <p:cNvPr id="11" name="TextBox 10">
            <a:extLst>
              <a:ext uri="{FF2B5EF4-FFF2-40B4-BE49-F238E27FC236}">
                <a16:creationId xmlns:a16="http://schemas.microsoft.com/office/drawing/2014/main" id="{B35BFAC2-3B76-4321-A77E-09F318C0009C}"/>
              </a:ext>
            </a:extLst>
          </p:cNvPr>
          <p:cNvSpPr txBox="1"/>
          <p:nvPr/>
        </p:nvSpPr>
        <p:spPr>
          <a:xfrm>
            <a:off x="254641" y="2317424"/>
            <a:ext cx="8686800" cy="584775"/>
          </a:xfrm>
          <a:prstGeom prst="rect">
            <a:avLst/>
          </a:prstGeom>
          <a:noFill/>
        </p:spPr>
        <p:txBody>
          <a:bodyPr wrap="square">
            <a:spAutoFit/>
          </a:bodyPr>
          <a:lstStyle/>
          <a:p>
            <a:pPr algn="just"/>
            <a:r>
              <a:rPr lang="sr-Latn-ME" sz="1600" dirty="0"/>
              <a:t>Za armirane zidove koji sadrže vertikalnu armaturu, kada se doprinos horizontalne armature za prihvatanje smicanja uzima u obzir, treba pokazati da je:</a:t>
            </a:r>
          </a:p>
        </p:txBody>
      </p:sp>
      <p:pic>
        <p:nvPicPr>
          <p:cNvPr id="12" name="Picture 11">
            <a:extLst>
              <a:ext uri="{FF2B5EF4-FFF2-40B4-BE49-F238E27FC236}">
                <a16:creationId xmlns:a16="http://schemas.microsoft.com/office/drawing/2014/main" id="{F67843F0-B02E-4C51-B8C0-161828ED3A31}"/>
              </a:ext>
            </a:extLst>
          </p:cNvPr>
          <p:cNvPicPr>
            <a:picLocks noChangeAspect="1"/>
          </p:cNvPicPr>
          <p:nvPr/>
        </p:nvPicPr>
        <p:blipFill>
          <a:blip r:embed="rId4"/>
          <a:stretch>
            <a:fillRect/>
          </a:stretch>
        </p:blipFill>
        <p:spPr>
          <a:xfrm>
            <a:off x="3389895" y="2978066"/>
            <a:ext cx="1562232" cy="463283"/>
          </a:xfrm>
          <a:prstGeom prst="rect">
            <a:avLst/>
          </a:prstGeom>
        </p:spPr>
      </p:pic>
      <p:sp>
        <p:nvSpPr>
          <p:cNvPr id="15" name="TextBox 14">
            <a:extLst>
              <a:ext uri="{FF2B5EF4-FFF2-40B4-BE49-F238E27FC236}">
                <a16:creationId xmlns:a16="http://schemas.microsoft.com/office/drawing/2014/main" id="{AB41BD17-7A63-44F9-A0BB-12F4F93ED73F}"/>
              </a:ext>
            </a:extLst>
          </p:cNvPr>
          <p:cNvSpPr txBox="1"/>
          <p:nvPr/>
        </p:nvSpPr>
        <p:spPr>
          <a:xfrm>
            <a:off x="533400" y="4127763"/>
            <a:ext cx="8534400" cy="1077218"/>
          </a:xfrm>
          <a:prstGeom prst="rect">
            <a:avLst/>
          </a:prstGeom>
          <a:noFill/>
        </p:spPr>
        <p:txBody>
          <a:bodyPr wrap="square">
            <a:spAutoFit/>
          </a:bodyPr>
          <a:lstStyle/>
          <a:p>
            <a:r>
              <a:rPr lang="sr-Latn-ME" sz="1600" dirty="0"/>
              <a:t>V</a:t>
            </a:r>
            <a:r>
              <a:rPr lang="sr-Latn-ME" sz="1000" dirty="0"/>
              <a:t>Rd1</a:t>
            </a:r>
            <a:r>
              <a:rPr lang="sr-Latn-ME" sz="1600" dirty="0"/>
              <a:t> - proračunska nosivost nearmiranog zida na smicanje</a:t>
            </a:r>
          </a:p>
          <a:p>
            <a:r>
              <a:rPr lang="sr-Latn-ME" sz="1600" dirty="0"/>
              <a:t>V</a:t>
            </a:r>
            <a:r>
              <a:rPr lang="sr-Latn-ME" sz="1000" dirty="0"/>
              <a:t>Rd2</a:t>
            </a:r>
            <a:r>
              <a:rPr lang="sr-Latn-ME" sz="1600" dirty="0"/>
              <a:t> - proračunska vrijednost doprinosa armature nosivosti na smicanje</a:t>
            </a:r>
          </a:p>
          <a:p>
            <a:r>
              <a:rPr lang="sr-Latn-ME" sz="1600" dirty="0"/>
              <a:t>A</a:t>
            </a:r>
            <a:r>
              <a:rPr lang="sr-Latn-ME" sz="1000" dirty="0"/>
              <a:t>sw</a:t>
            </a:r>
            <a:r>
              <a:rPr lang="sr-Latn-ME" sz="1600" dirty="0"/>
              <a:t> - ukupna površina horizontalne armature za prihvatanje smicanja na dijelu zida koji se razmatra</a:t>
            </a:r>
          </a:p>
          <a:p>
            <a:r>
              <a:rPr lang="sr-Latn-ME" sz="1600" dirty="0"/>
              <a:t>f</a:t>
            </a:r>
            <a:r>
              <a:rPr lang="sr-Latn-ME" sz="1000" dirty="0"/>
              <a:t>yd</a:t>
            </a:r>
            <a:r>
              <a:rPr lang="sr-Latn-ME" sz="1600" dirty="0"/>
              <a:t> - proračunska čvrstoće čelika za armiranje</a:t>
            </a:r>
          </a:p>
        </p:txBody>
      </p:sp>
      <p:pic>
        <p:nvPicPr>
          <p:cNvPr id="17" name="Picture 16">
            <a:extLst>
              <a:ext uri="{FF2B5EF4-FFF2-40B4-BE49-F238E27FC236}">
                <a16:creationId xmlns:a16="http://schemas.microsoft.com/office/drawing/2014/main" id="{950D0E71-2879-4E11-9EE4-2B8FD16EC60C}"/>
              </a:ext>
            </a:extLst>
          </p:cNvPr>
          <p:cNvPicPr>
            <a:picLocks noChangeAspect="1"/>
          </p:cNvPicPr>
          <p:nvPr/>
        </p:nvPicPr>
        <p:blipFill>
          <a:blip r:embed="rId5"/>
          <a:stretch>
            <a:fillRect/>
          </a:stretch>
        </p:blipFill>
        <p:spPr>
          <a:xfrm>
            <a:off x="4425369" y="3613780"/>
            <a:ext cx="1540471" cy="419099"/>
          </a:xfrm>
          <a:prstGeom prst="rect">
            <a:avLst/>
          </a:prstGeom>
        </p:spPr>
      </p:pic>
      <p:pic>
        <p:nvPicPr>
          <p:cNvPr id="19" name="Picture 18">
            <a:extLst>
              <a:ext uri="{FF2B5EF4-FFF2-40B4-BE49-F238E27FC236}">
                <a16:creationId xmlns:a16="http://schemas.microsoft.com/office/drawing/2014/main" id="{0165DD8F-512C-4FDF-B0CB-0B91D6309287}"/>
              </a:ext>
            </a:extLst>
          </p:cNvPr>
          <p:cNvPicPr>
            <a:picLocks noChangeAspect="1"/>
          </p:cNvPicPr>
          <p:nvPr/>
        </p:nvPicPr>
        <p:blipFill>
          <a:blip r:embed="rId6"/>
          <a:stretch>
            <a:fillRect/>
          </a:stretch>
        </p:blipFill>
        <p:spPr>
          <a:xfrm>
            <a:off x="2215568" y="3638992"/>
            <a:ext cx="1447799" cy="419099"/>
          </a:xfrm>
          <a:prstGeom prst="rect">
            <a:avLst/>
          </a:prstGeom>
        </p:spPr>
      </p:pic>
      <p:sp>
        <p:nvSpPr>
          <p:cNvPr id="21" name="TextBox 20">
            <a:extLst>
              <a:ext uri="{FF2B5EF4-FFF2-40B4-BE49-F238E27FC236}">
                <a16:creationId xmlns:a16="http://schemas.microsoft.com/office/drawing/2014/main" id="{0A5D1C91-185E-422A-BE01-3B9F06C7E6FB}"/>
              </a:ext>
            </a:extLst>
          </p:cNvPr>
          <p:cNvSpPr txBox="1"/>
          <p:nvPr/>
        </p:nvSpPr>
        <p:spPr>
          <a:xfrm>
            <a:off x="274215" y="5204981"/>
            <a:ext cx="8284828" cy="338554"/>
          </a:xfrm>
          <a:prstGeom prst="rect">
            <a:avLst/>
          </a:prstGeom>
          <a:noFill/>
        </p:spPr>
        <p:txBody>
          <a:bodyPr wrap="square">
            <a:spAutoFit/>
          </a:bodyPr>
          <a:lstStyle/>
          <a:p>
            <a:r>
              <a:rPr lang="sr-Latn-ME" sz="1600" dirty="0"/>
              <a:t>Kada je armatura za prihvatanje smicanja uzeta u obzir, treba, takođe, pokazati da je:</a:t>
            </a:r>
          </a:p>
        </p:txBody>
      </p:sp>
      <p:pic>
        <p:nvPicPr>
          <p:cNvPr id="23" name="Picture 22">
            <a:extLst>
              <a:ext uri="{FF2B5EF4-FFF2-40B4-BE49-F238E27FC236}">
                <a16:creationId xmlns:a16="http://schemas.microsoft.com/office/drawing/2014/main" id="{A82D73FD-07C1-456C-B739-61D24977ABC4}"/>
              </a:ext>
            </a:extLst>
          </p:cNvPr>
          <p:cNvPicPr>
            <a:picLocks noChangeAspect="1"/>
          </p:cNvPicPr>
          <p:nvPr/>
        </p:nvPicPr>
        <p:blipFill>
          <a:blip r:embed="rId7"/>
          <a:stretch>
            <a:fillRect/>
          </a:stretch>
        </p:blipFill>
        <p:spPr>
          <a:xfrm>
            <a:off x="3124200" y="5593165"/>
            <a:ext cx="2277393" cy="596460"/>
          </a:xfrm>
          <a:prstGeom prst="rect">
            <a:avLst/>
          </a:prstGeom>
        </p:spPr>
      </p:pic>
      <p:sp>
        <p:nvSpPr>
          <p:cNvPr id="25" name="TextBox 24">
            <a:extLst>
              <a:ext uri="{FF2B5EF4-FFF2-40B4-BE49-F238E27FC236}">
                <a16:creationId xmlns:a16="http://schemas.microsoft.com/office/drawing/2014/main" id="{9220E996-C3F1-44FB-9503-0C4E668438EE}"/>
              </a:ext>
            </a:extLst>
          </p:cNvPr>
          <p:cNvSpPr txBox="1"/>
          <p:nvPr/>
        </p:nvSpPr>
        <p:spPr>
          <a:xfrm>
            <a:off x="609600" y="6353138"/>
            <a:ext cx="4907385" cy="338554"/>
          </a:xfrm>
          <a:prstGeom prst="rect">
            <a:avLst/>
          </a:prstGeom>
          <a:noFill/>
        </p:spPr>
        <p:txBody>
          <a:bodyPr wrap="square">
            <a:spAutoFit/>
          </a:bodyPr>
          <a:lstStyle/>
          <a:p>
            <a:r>
              <a:rPr lang="sr-Latn-ME" sz="1600" dirty="0"/>
              <a:t>t - debljina zida; l - dužina ili, visina zida</a:t>
            </a:r>
          </a:p>
        </p:txBody>
      </p:sp>
      <p:pic>
        <p:nvPicPr>
          <p:cNvPr id="16" name="Picture 15" descr="C:\Users\Dell\AppData\Local\Temp\Rar$DIa0.590\04. zidane konstrukcije.jpg">
            <a:extLst>
              <a:ext uri="{FF2B5EF4-FFF2-40B4-BE49-F238E27FC236}">
                <a16:creationId xmlns:a16="http://schemas.microsoft.com/office/drawing/2014/main" id="{24294D09-BD22-415F-BD73-DFB3610B7A4E}"/>
              </a:ext>
            </a:extLst>
          </p:cNvPr>
          <p:cNvPicPr/>
          <p:nvPr/>
        </p:nvPicPr>
        <p:blipFill rotWithShape="1">
          <a:blip r:embed="rId8"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8" name="Picture 17">
            <a:extLst>
              <a:ext uri="{FF2B5EF4-FFF2-40B4-BE49-F238E27FC236}">
                <a16:creationId xmlns:a16="http://schemas.microsoft.com/office/drawing/2014/main" id="{40E50DE8-3439-4907-9C3D-C467780DB3B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648535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6107E-B78C-43AE-8483-70BE8D95443B}"/>
              </a:ext>
            </a:extLst>
          </p:cNvPr>
          <p:cNvPicPr>
            <a:picLocks noChangeAspect="1"/>
          </p:cNvPicPr>
          <p:nvPr/>
        </p:nvPicPr>
        <p:blipFill>
          <a:blip r:embed="rId3"/>
          <a:stretch>
            <a:fillRect/>
          </a:stretch>
        </p:blipFill>
        <p:spPr>
          <a:xfrm>
            <a:off x="0" y="1368950"/>
            <a:ext cx="9144000" cy="4909979"/>
          </a:xfrm>
          <a:prstGeom prst="rect">
            <a:avLst/>
          </a:prstGeom>
        </p:spPr>
      </p:pic>
      <p:sp>
        <p:nvSpPr>
          <p:cNvPr id="9" name="TextBox 8">
            <a:extLst>
              <a:ext uri="{FF2B5EF4-FFF2-40B4-BE49-F238E27FC236}">
                <a16:creationId xmlns:a16="http://schemas.microsoft.com/office/drawing/2014/main" id="{ACFAED25-A544-4268-B662-B7679452DF64}"/>
              </a:ext>
            </a:extLst>
          </p:cNvPr>
          <p:cNvSpPr txBox="1"/>
          <p:nvPr/>
        </p:nvSpPr>
        <p:spPr>
          <a:xfrm>
            <a:off x="1295400" y="943904"/>
            <a:ext cx="5981700" cy="400110"/>
          </a:xfrm>
          <a:prstGeom prst="rect">
            <a:avLst/>
          </a:prstGeom>
          <a:noFill/>
        </p:spPr>
        <p:txBody>
          <a:bodyPr wrap="square">
            <a:spAutoFit/>
          </a:bodyPr>
          <a:lstStyle/>
          <a:p>
            <a:r>
              <a:rPr lang="sr-Latn-ME" sz="2000" b="1" dirty="0"/>
              <a:t>Primjer – smicanje – lom po horizontalnoj spojnici  </a:t>
            </a:r>
          </a:p>
        </p:txBody>
      </p:sp>
      <p:pic>
        <p:nvPicPr>
          <p:cNvPr id="6" name="Picture 5" descr="C:\Users\Dell\AppData\Local\Temp\Rar$DIa0.590\04. zidane konstrukcije.jpg">
            <a:extLst>
              <a:ext uri="{FF2B5EF4-FFF2-40B4-BE49-F238E27FC236}">
                <a16:creationId xmlns:a16="http://schemas.microsoft.com/office/drawing/2014/main" id="{EA25F6C6-59F0-4536-8789-B9F0C89103B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0D03CD56-4473-47E2-9288-1AB1127562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1457904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1BBA0-FA4F-4FEA-8CCE-49597BB3D43B}"/>
              </a:ext>
            </a:extLst>
          </p:cNvPr>
          <p:cNvPicPr>
            <a:picLocks noChangeAspect="1"/>
          </p:cNvPicPr>
          <p:nvPr/>
        </p:nvPicPr>
        <p:blipFill>
          <a:blip r:embed="rId3"/>
          <a:stretch>
            <a:fillRect/>
          </a:stretch>
        </p:blipFill>
        <p:spPr>
          <a:xfrm>
            <a:off x="0" y="1347831"/>
            <a:ext cx="9144000" cy="5486400"/>
          </a:xfrm>
          <a:prstGeom prst="rect">
            <a:avLst/>
          </a:prstGeom>
        </p:spPr>
      </p:pic>
      <p:sp>
        <p:nvSpPr>
          <p:cNvPr id="5" name="TextBox 4">
            <a:extLst>
              <a:ext uri="{FF2B5EF4-FFF2-40B4-BE49-F238E27FC236}">
                <a16:creationId xmlns:a16="http://schemas.microsoft.com/office/drawing/2014/main" id="{D5D12A34-8D14-48B1-AB73-6B77ED7456FA}"/>
              </a:ext>
            </a:extLst>
          </p:cNvPr>
          <p:cNvSpPr txBox="1"/>
          <p:nvPr/>
        </p:nvSpPr>
        <p:spPr>
          <a:xfrm>
            <a:off x="1447800" y="947721"/>
            <a:ext cx="5981700" cy="400110"/>
          </a:xfrm>
          <a:prstGeom prst="rect">
            <a:avLst/>
          </a:prstGeom>
          <a:noFill/>
        </p:spPr>
        <p:txBody>
          <a:bodyPr wrap="square">
            <a:spAutoFit/>
          </a:bodyPr>
          <a:lstStyle/>
          <a:p>
            <a:r>
              <a:rPr lang="sr-Latn-ME" sz="2000" b="1" dirty="0"/>
              <a:t>Primjer – smicanje – lom po horizontalnoj spojnici  </a:t>
            </a:r>
          </a:p>
        </p:txBody>
      </p:sp>
      <p:pic>
        <p:nvPicPr>
          <p:cNvPr id="6" name="Picture 5" descr="C:\Users\Dell\AppData\Local\Temp\Rar$DIa0.590\04. zidane konstrukcije.jpg">
            <a:extLst>
              <a:ext uri="{FF2B5EF4-FFF2-40B4-BE49-F238E27FC236}">
                <a16:creationId xmlns:a16="http://schemas.microsoft.com/office/drawing/2014/main" id="{D4D672BC-D7AF-4BA4-96AD-C93CAE7489D1}"/>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6665CA74-13A9-4AAE-A0F3-E23D9689ED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307430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11E50F-1144-44B7-AD2F-AAD9D1211158}"/>
              </a:ext>
            </a:extLst>
          </p:cNvPr>
          <p:cNvPicPr>
            <a:picLocks noChangeAspect="1"/>
          </p:cNvPicPr>
          <p:nvPr/>
        </p:nvPicPr>
        <p:blipFill>
          <a:blip r:embed="rId3"/>
          <a:stretch>
            <a:fillRect/>
          </a:stretch>
        </p:blipFill>
        <p:spPr>
          <a:xfrm>
            <a:off x="11884" y="1447800"/>
            <a:ext cx="9144000" cy="5019379"/>
          </a:xfrm>
          <a:prstGeom prst="rect">
            <a:avLst/>
          </a:prstGeom>
        </p:spPr>
      </p:pic>
      <p:sp>
        <p:nvSpPr>
          <p:cNvPr id="6" name="TextBox 5">
            <a:extLst>
              <a:ext uri="{FF2B5EF4-FFF2-40B4-BE49-F238E27FC236}">
                <a16:creationId xmlns:a16="http://schemas.microsoft.com/office/drawing/2014/main" id="{9333CEAD-3209-4ADE-9A78-AD70FA52CC73}"/>
              </a:ext>
            </a:extLst>
          </p:cNvPr>
          <p:cNvSpPr txBox="1"/>
          <p:nvPr/>
        </p:nvSpPr>
        <p:spPr>
          <a:xfrm>
            <a:off x="1371600" y="914400"/>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5D8CC152-D80F-44C0-8253-BF1A383045D4}"/>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46475A06-4D62-453E-8A75-81BBAC02F0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4075993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4B21EE-D8EF-424E-A110-81EBD09B2882}"/>
              </a:ext>
            </a:extLst>
          </p:cNvPr>
          <p:cNvPicPr>
            <a:picLocks noChangeAspect="1"/>
          </p:cNvPicPr>
          <p:nvPr/>
        </p:nvPicPr>
        <p:blipFill>
          <a:blip r:embed="rId3"/>
          <a:stretch>
            <a:fillRect/>
          </a:stretch>
        </p:blipFill>
        <p:spPr>
          <a:xfrm>
            <a:off x="-3670" y="1242974"/>
            <a:ext cx="9144000" cy="5615026"/>
          </a:xfrm>
          <a:prstGeom prst="rect">
            <a:avLst/>
          </a:prstGeom>
        </p:spPr>
      </p:pic>
      <p:sp>
        <p:nvSpPr>
          <p:cNvPr id="6" name="TextBox 5">
            <a:extLst>
              <a:ext uri="{FF2B5EF4-FFF2-40B4-BE49-F238E27FC236}">
                <a16:creationId xmlns:a16="http://schemas.microsoft.com/office/drawing/2014/main" id="{A3E39260-3427-4CD1-9F38-C484E14EA34E}"/>
              </a:ext>
            </a:extLst>
          </p:cNvPr>
          <p:cNvSpPr txBox="1"/>
          <p:nvPr/>
        </p:nvSpPr>
        <p:spPr>
          <a:xfrm>
            <a:off x="1371600" y="906362"/>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A651CF44-B4DE-4600-A4BF-46028D352AD0}"/>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78B3FC0B-8168-4F85-B490-F735281638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64723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01E3E-4A31-4052-B5A6-5B4F006A6A1F}"/>
              </a:ext>
            </a:extLst>
          </p:cNvPr>
          <p:cNvPicPr>
            <a:picLocks noChangeAspect="1"/>
          </p:cNvPicPr>
          <p:nvPr/>
        </p:nvPicPr>
        <p:blipFill>
          <a:blip r:embed="rId3"/>
          <a:stretch>
            <a:fillRect/>
          </a:stretch>
        </p:blipFill>
        <p:spPr>
          <a:xfrm>
            <a:off x="-6292" y="1582501"/>
            <a:ext cx="9144000" cy="5247536"/>
          </a:xfrm>
          <a:prstGeom prst="rect">
            <a:avLst/>
          </a:prstGeom>
        </p:spPr>
      </p:pic>
      <p:sp>
        <p:nvSpPr>
          <p:cNvPr id="6" name="TextBox 5">
            <a:extLst>
              <a:ext uri="{FF2B5EF4-FFF2-40B4-BE49-F238E27FC236}">
                <a16:creationId xmlns:a16="http://schemas.microsoft.com/office/drawing/2014/main" id="{F7688980-097C-474F-88F4-82F9A789E7CE}"/>
              </a:ext>
            </a:extLst>
          </p:cNvPr>
          <p:cNvSpPr txBox="1"/>
          <p:nvPr/>
        </p:nvSpPr>
        <p:spPr>
          <a:xfrm>
            <a:off x="1371600" y="1066800"/>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D2BF4229-799D-49DB-9276-764013DD00B4}"/>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B714AD3D-BD28-4412-8825-E9C8827B52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182383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6F5F99-E653-4516-90FB-5EC447620C5E}"/>
              </a:ext>
            </a:extLst>
          </p:cNvPr>
          <p:cNvSpPr txBox="1"/>
          <p:nvPr/>
        </p:nvSpPr>
        <p:spPr>
          <a:xfrm>
            <a:off x="1447800" y="914400"/>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B7375E2E-04EB-4B41-8FF2-D5ABF06E8808}"/>
              </a:ext>
            </a:extLst>
          </p:cNvPr>
          <p:cNvPicPr/>
          <p:nvPr/>
        </p:nvPicPr>
        <p:blipFill rotWithShape="1">
          <a:blip r:embed="rId3"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034E25DE-247D-498F-B4A6-4689BA1016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pic>
        <p:nvPicPr>
          <p:cNvPr id="3" name="Picture 2">
            <a:extLst>
              <a:ext uri="{FF2B5EF4-FFF2-40B4-BE49-F238E27FC236}">
                <a16:creationId xmlns:a16="http://schemas.microsoft.com/office/drawing/2014/main" id="{F54C74E6-0B50-4711-8CCA-90DFE221E439}"/>
              </a:ext>
            </a:extLst>
          </p:cNvPr>
          <p:cNvPicPr>
            <a:picLocks noChangeAspect="1"/>
          </p:cNvPicPr>
          <p:nvPr/>
        </p:nvPicPr>
        <p:blipFill>
          <a:blip r:embed="rId5"/>
          <a:stretch>
            <a:fillRect/>
          </a:stretch>
        </p:blipFill>
        <p:spPr>
          <a:xfrm>
            <a:off x="84343" y="1280122"/>
            <a:ext cx="8975313" cy="5577878"/>
          </a:xfrm>
          <a:prstGeom prst="rect">
            <a:avLst/>
          </a:prstGeom>
        </p:spPr>
      </p:pic>
    </p:spTree>
    <p:extLst>
      <p:ext uri="{BB962C8B-B14F-4D97-AF65-F5344CB8AC3E}">
        <p14:creationId xmlns:p14="http://schemas.microsoft.com/office/powerpoint/2010/main" val="1842197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3B64FF-AE98-4339-926B-FEA11C638A25}"/>
              </a:ext>
            </a:extLst>
          </p:cNvPr>
          <p:cNvPicPr>
            <a:picLocks noChangeAspect="1"/>
          </p:cNvPicPr>
          <p:nvPr/>
        </p:nvPicPr>
        <p:blipFill>
          <a:blip r:embed="rId3"/>
          <a:stretch>
            <a:fillRect/>
          </a:stretch>
        </p:blipFill>
        <p:spPr>
          <a:xfrm>
            <a:off x="-4894" y="1417598"/>
            <a:ext cx="9144000" cy="5440402"/>
          </a:xfrm>
          <a:prstGeom prst="rect">
            <a:avLst/>
          </a:prstGeom>
        </p:spPr>
      </p:pic>
      <p:sp>
        <p:nvSpPr>
          <p:cNvPr id="6" name="TextBox 5">
            <a:extLst>
              <a:ext uri="{FF2B5EF4-FFF2-40B4-BE49-F238E27FC236}">
                <a16:creationId xmlns:a16="http://schemas.microsoft.com/office/drawing/2014/main" id="{D03B18D5-2396-4636-B521-AEBBC74318E8}"/>
              </a:ext>
            </a:extLst>
          </p:cNvPr>
          <p:cNvSpPr txBox="1"/>
          <p:nvPr/>
        </p:nvSpPr>
        <p:spPr>
          <a:xfrm>
            <a:off x="1295400" y="1017488"/>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7559702B-554A-43B9-95EC-95CC0F085235}"/>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A96EAE4D-729E-423E-9DBB-E8249E01BC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15515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8EEF44-E1FD-4294-953E-04EF4A064F7B}"/>
              </a:ext>
            </a:extLst>
          </p:cNvPr>
          <p:cNvSpPr txBox="1"/>
          <p:nvPr/>
        </p:nvSpPr>
        <p:spPr>
          <a:xfrm>
            <a:off x="1295400" y="914400"/>
            <a:ext cx="5981700" cy="400110"/>
          </a:xfrm>
          <a:prstGeom prst="rect">
            <a:avLst/>
          </a:prstGeom>
          <a:noFill/>
        </p:spPr>
        <p:txBody>
          <a:bodyPr wrap="square">
            <a:spAutoFit/>
          </a:bodyPr>
          <a:lstStyle/>
          <a:p>
            <a:r>
              <a:rPr lang="sr-Latn-ME" sz="2000" b="1" dirty="0"/>
              <a:t>Primjer – smicanje – lom po horizontalnoj spojnici  </a:t>
            </a:r>
          </a:p>
        </p:txBody>
      </p:sp>
      <p:pic>
        <p:nvPicPr>
          <p:cNvPr id="7" name="Picture 6" descr="C:\Users\Dell\AppData\Local\Temp\Rar$DIa0.590\04. zidane konstrukcije.jpg">
            <a:extLst>
              <a:ext uri="{FF2B5EF4-FFF2-40B4-BE49-F238E27FC236}">
                <a16:creationId xmlns:a16="http://schemas.microsoft.com/office/drawing/2014/main" id="{EA774D81-4D28-4253-B570-6F3AEE7A3AF5}"/>
              </a:ext>
            </a:extLst>
          </p:cNvPr>
          <p:cNvPicPr/>
          <p:nvPr/>
        </p:nvPicPr>
        <p:blipFill rotWithShape="1">
          <a:blip r:embed="rId3"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92DEA0F6-82C7-463E-9763-B3FD688658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pic>
        <p:nvPicPr>
          <p:cNvPr id="3" name="Picture 2">
            <a:extLst>
              <a:ext uri="{FF2B5EF4-FFF2-40B4-BE49-F238E27FC236}">
                <a16:creationId xmlns:a16="http://schemas.microsoft.com/office/drawing/2014/main" id="{F438F43C-1CB1-4FDB-8B04-227C5454E4EF}"/>
              </a:ext>
            </a:extLst>
          </p:cNvPr>
          <p:cNvPicPr>
            <a:picLocks noChangeAspect="1"/>
          </p:cNvPicPr>
          <p:nvPr/>
        </p:nvPicPr>
        <p:blipFill>
          <a:blip r:embed="rId5"/>
          <a:stretch>
            <a:fillRect/>
          </a:stretch>
        </p:blipFill>
        <p:spPr>
          <a:xfrm>
            <a:off x="12791" y="1607388"/>
            <a:ext cx="9131209" cy="5131491"/>
          </a:xfrm>
          <a:prstGeom prst="rect">
            <a:avLst/>
          </a:prstGeom>
        </p:spPr>
      </p:pic>
    </p:spTree>
    <p:extLst>
      <p:ext uri="{BB962C8B-B14F-4D97-AF65-F5344CB8AC3E}">
        <p14:creationId xmlns:p14="http://schemas.microsoft.com/office/powerpoint/2010/main" val="1984689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54FA1-0C01-44A4-B54F-2CE04D00A64E}"/>
              </a:ext>
            </a:extLst>
          </p:cNvPr>
          <p:cNvSpPr txBox="1"/>
          <p:nvPr/>
        </p:nvSpPr>
        <p:spPr>
          <a:xfrm>
            <a:off x="562761" y="983532"/>
            <a:ext cx="8077200" cy="400110"/>
          </a:xfrm>
          <a:prstGeom prst="rect">
            <a:avLst/>
          </a:prstGeom>
          <a:noFill/>
        </p:spPr>
        <p:txBody>
          <a:bodyPr wrap="square">
            <a:spAutoFit/>
          </a:bodyPr>
          <a:lstStyle/>
          <a:p>
            <a:r>
              <a:rPr lang="sr-Latn-ME" sz="2000" b="1" dirty="0"/>
              <a:t>Karakteristična čvrstoća na smicanje – lom usljed nastanka kose prsline </a:t>
            </a:r>
          </a:p>
        </p:txBody>
      </p:sp>
      <p:sp>
        <p:nvSpPr>
          <p:cNvPr id="6" name="TextBox 5">
            <a:extLst>
              <a:ext uri="{FF2B5EF4-FFF2-40B4-BE49-F238E27FC236}">
                <a16:creationId xmlns:a16="http://schemas.microsoft.com/office/drawing/2014/main" id="{5601ED2A-3F2D-4D3A-AA46-B29DC5686E9C}"/>
              </a:ext>
            </a:extLst>
          </p:cNvPr>
          <p:cNvSpPr txBox="1"/>
          <p:nvPr/>
        </p:nvSpPr>
        <p:spPr>
          <a:xfrm>
            <a:off x="387291" y="1383642"/>
            <a:ext cx="8369417" cy="923330"/>
          </a:xfrm>
          <a:prstGeom prst="rect">
            <a:avLst/>
          </a:prstGeom>
          <a:noFill/>
        </p:spPr>
        <p:txBody>
          <a:bodyPr wrap="square">
            <a:spAutoFit/>
          </a:bodyPr>
          <a:lstStyle/>
          <a:p>
            <a:pPr algn="just"/>
            <a:r>
              <a:rPr lang="sr-Latn-ME" dirty="0"/>
              <a:t>Pri zajedničkom djelovanju vertikalne i horizontalne sile može doći do loma zida u obliku dijagonalne pukotine. Zbog uzroka nastanka pukotine ovaj mehanizam loma se zove rušenje usljed dijagonalnog zatezanja „diagonal tension failure“.</a:t>
            </a:r>
          </a:p>
        </p:txBody>
      </p:sp>
      <p:pic>
        <p:nvPicPr>
          <p:cNvPr id="7" name="Picture 6">
            <a:extLst>
              <a:ext uri="{FF2B5EF4-FFF2-40B4-BE49-F238E27FC236}">
                <a16:creationId xmlns:a16="http://schemas.microsoft.com/office/drawing/2014/main" id="{495FE755-0B58-4E12-8BC0-DCE00D6553C3}"/>
              </a:ext>
            </a:extLst>
          </p:cNvPr>
          <p:cNvPicPr>
            <a:picLocks noChangeAspect="1"/>
          </p:cNvPicPr>
          <p:nvPr/>
        </p:nvPicPr>
        <p:blipFill>
          <a:blip r:embed="rId3"/>
          <a:stretch>
            <a:fillRect/>
          </a:stretch>
        </p:blipFill>
        <p:spPr>
          <a:xfrm>
            <a:off x="2286000" y="2286000"/>
            <a:ext cx="4205488" cy="1943789"/>
          </a:xfrm>
          <a:prstGeom prst="rect">
            <a:avLst/>
          </a:prstGeom>
        </p:spPr>
      </p:pic>
      <p:pic>
        <p:nvPicPr>
          <p:cNvPr id="10" name="Picture 9">
            <a:extLst>
              <a:ext uri="{FF2B5EF4-FFF2-40B4-BE49-F238E27FC236}">
                <a16:creationId xmlns:a16="http://schemas.microsoft.com/office/drawing/2014/main" id="{E92A723A-24EA-413C-9F5F-ACC3B36C4135}"/>
              </a:ext>
            </a:extLst>
          </p:cNvPr>
          <p:cNvPicPr>
            <a:picLocks noChangeAspect="1"/>
          </p:cNvPicPr>
          <p:nvPr/>
        </p:nvPicPr>
        <p:blipFill>
          <a:blip r:embed="rId4"/>
          <a:stretch>
            <a:fillRect/>
          </a:stretch>
        </p:blipFill>
        <p:spPr>
          <a:xfrm>
            <a:off x="533400" y="4572000"/>
            <a:ext cx="7905750" cy="2009775"/>
          </a:xfrm>
          <a:prstGeom prst="rect">
            <a:avLst/>
          </a:prstGeom>
        </p:spPr>
      </p:pic>
      <p:pic>
        <p:nvPicPr>
          <p:cNvPr id="8" name="Picture 7" descr="C:\Users\Dell\AppData\Local\Temp\Rar$DIa0.590\04. zidane konstrukcije.jpg">
            <a:extLst>
              <a:ext uri="{FF2B5EF4-FFF2-40B4-BE49-F238E27FC236}">
                <a16:creationId xmlns:a16="http://schemas.microsoft.com/office/drawing/2014/main" id="{D36A7C14-0C2B-413B-8DC5-32248D74CC58}"/>
              </a:ext>
            </a:extLst>
          </p:cNvPr>
          <p:cNvPicPr/>
          <p:nvPr/>
        </p:nvPicPr>
        <p:blipFill rotWithShape="1">
          <a:blip r:embed="rId5"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9" name="Picture 8">
            <a:extLst>
              <a:ext uri="{FF2B5EF4-FFF2-40B4-BE49-F238E27FC236}">
                <a16:creationId xmlns:a16="http://schemas.microsoft.com/office/drawing/2014/main" id="{9D72FEC5-00E6-4224-B9C8-A304AE3243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95645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3276600" y="969860"/>
            <a:ext cx="2283903" cy="400110"/>
          </a:xfrm>
          <a:prstGeom prst="rect">
            <a:avLst/>
          </a:prstGeom>
          <a:noFill/>
        </p:spPr>
        <p:txBody>
          <a:bodyPr wrap="square">
            <a:spAutoFit/>
          </a:bodyPr>
          <a:lstStyle/>
          <a:p>
            <a:r>
              <a:rPr lang="sr-Latn-ME" sz="2000" b="1" dirty="0"/>
              <a:t>EC STANDARDI </a:t>
            </a:r>
          </a:p>
        </p:txBody>
      </p:sp>
      <p:pic>
        <p:nvPicPr>
          <p:cNvPr id="5" name="Picture 4">
            <a:extLst>
              <a:ext uri="{FF2B5EF4-FFF2-40B4-BE49-F238E27FC236}">
                <a16:creationId xmlns:a16="http://schemas.microsoft.com/office/drawing/2014/main" id="{6238E44E-1555-4637-937E-B8DB5F1D8EBA}"/>
              </a:ext>
            </a:extLst>
          </p:cNvPr>
          <p:cNvPicPr>
            <a:picLocks noChangeAspect="1"/>
          </p:cNvPicPr>
          <p:nvPr/>
        </p:nvPicPr>
        <p:blipFill>
          <a:blip r:embed="rId3"/>
          <a:stretch>
            <a:fillRect/>
          </a:stretch>
        </p:blipFill>
        <p:spPr>
          <a:xfrm>
            <a:off x="5593" y="1371600"/>
            <a:ext cx="9144000" cy="5227043"/>
          </a:xfrm>
          <a:prstGeom prst="rect">
            <a:avLst/>
          </a:prstGeom>
        </p:spPr>
      </p:pic>
      <p:pic>
        <p:nvPicPr>
          <p:cNvPr id="7" name="Picture 6" descr="C:\Users\Dell\AppData\Local\Temp\Rar$DIa0.590\04. zidane konstrukcije.jpg">
            <a:extLst>
              <a:ext uri="{FF2B5EF4-FFF2-40B4-BE49-F238E27FC236}">
                <a16:creationId xmlns:a16="http://schemas.microsoft.com/office/drawing/2014/main" id="{B39C40CE-95DA-4C80-84D5-2850AAC07CD2}"/>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AF743564-B234-4FCA-99C0-E78810F1A9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6695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2E6CE4-9E5B-448D-9414-ECC08A13767B}"/>
              </a:ext>
            </a:extLst>
          </p:cNvPr>
          <p:cNvPicPr>
            <a:picLocks noChangeAspect="1"/>
          </p:cNvPicPr>
          <p:nvPr/>
        </p:nvPicPr>
        <p:blipFill>
          <a:blip r:embed="rId3"/>
          <a:stretch>
            <a:fillRect/>
          </a:stretch>
        </p:blipFill>
        <p:spPr>
          <a:xfrm>
            <a:off x="-4194" y="1676400"/>
            <a:ext cx="9144000" cy="4440369"/>
          </a:xfrm>
          <a:prstGeom prst="rect">
            <a:avLst/>
          </a:prstGeom>
        </p:spPr>
      </p:pic>
      <p:sp>
        <p:nvSpPr>
          <p:cNvPr id="5" name="TextBox 4">
            <a:extLst>
              <a:ext uri="{FF2B5EF4-FFF2-40B4-BE49-F238E27FC236}">
                <a16:creationId xmlns:a16="http://schemas.microsoft.com/office/drawing/2014/main" id="{3F454FA1-0C01-44A4-B54F-2CE04D00A64E}"/>
              </a:ext>
            </a:extLst>
          </p:cNvPr>
          <p:cNvSpPr txBox="1"/>
          <p:nvPr/>
        </p:nvSpPr>
        <p:spPr>
          <a:xfrm>
            <a:off x="529206" y="1123075"/>
            <a:ext cx="8077200" cy="400110"/>
          </a:xfrm>
          <a:prstGeom prst="rect">
            <a:avLst/>
          </a:prstGeom>
          <a:noFill/>
        </p:spPr>
        <p:txBody>
          <a:bodyPr wrap="square">
            <a:spAutoFit/>
          </a:bodyPr>
          <a:lstStyle/>
          <a:p>
            <a:r>
              <a:rPr lang="sr-Latn-ME" sz="2000" b="1" dirty="0"/>
              <a:t>Karakteristična čvrstoća na smicanje – lom usljed nastanka kose prsline </a:t>
            </a:r>
          </a:p>
        </p:txBody>
      </p:sp>
      <p:pic>
        <p:nvPicPr>
          <p:cNvPr id="6" name="Picture 5" descr="C:\Users\Dell\AppData\Local\Temp\Rar$DIa0.590\04. zidane konstrukcije.jpg">
            <a:extLst>
              <a:ext uri="{FF2B5EF4-FFF2-40B4-BE49-F238E27FC236}">
                <a16:creationId xmlns:a16="http://schemas.microsoft.com/office/drawing/2014/main" id="{854B573F-485F-4228-845C-A490FEA62C74}"/>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4ECC9DC2-00B1-4CF3-9E2D-447C6CECA2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1173229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82BDF-448E-4941-8CFB-34B62EB8ADC2}"/>
              </a:ext>
            </a:extLst>
          </p:cNvPr>
          <p:cNvPicPr>
            <a:picLocks noChangeAspect="1"/>
          </p:cNvPicPr>
          <p:nvPr/>
        </p:nvPicPr>
        <p:blipFill>
          <a:blip r:embed="rId3"/>
          <a:stretch>
            <a:fillRect/>
          </a:stretch>
        </p:blipFill>
        <p:spPr>
          <a:xfrm>
            <a:off x="0" y="1371600"/>
            <a:ext cx="9144000" cy="5119933"/>
          </a:xfrm>
          <a:prstGeom prst="rect">
            <a:avLst/>
          </a:prstGeom>
        </p:spPr>
      </p:pic>
      <p:sp>
        <p:nvSpPr>
          <p:cNvPr id="5" name="TextBox 4">
            <a:extLst>
              <a:ext uri="{FF2B5EF4-FFF2-40B4-BE49-F238E27FC236}">
                <a16:creationId xmlns:a16="http://schemas.microsoft.com/office/drawing/2014/main" id="{9A066E18-9CD2-41BA-8116-C4A4940C6237}"/>
              </a:ext>
            </a:extLst>
          </p:cNvPr>
          <p:cNvSpPr txBox="1"/>
          <p:nvPr/>
        </p:nvSpPr>
        <p:spPr>
          <a:xfrm>
            <a:off x="685800" y="961703"/>
            <a:ext cx="8077200" cy="400110"/>
          </a:xfrm>
          <a:prstGeom prst="rect">
            <a:avLst/>
          </a:prstGeom>
          <a:noFill/>
        </p:spPr>
        <p:txBody>
          <a:bodyPr wrap="square">
            <a:spAutoFit/>
          </a:bodyPr>
          <a:lstStyle/>
          <a:p>
            <a:r>
              <a:rPr lang="sr-Latn-ME" sz="2000" b="1" dirty="0"/>
              <a:t>Karakteristična čvrstoća na smicanje – lom usljed nastanka kose prsline </a:t>
            </a:r>
          </a:p>
        </p:txBody>
      </p:sp>
      <p:pic>
        <p:nvPicPr>
          <p:cNvPr id="6" name="Picture 5" descr="C:\Users\Dell\AppData\Local\Temp\Rar$DIa0.590\04. zidane konstrukcije.jpg">
            <a:extLst>
              <a:ext uri="{FF2B5EF4-FFF2-40B4-BE49-F238E27FC236}">
                <a16:creationId xmlns:a16="http://schemas.microsoft.com/office/drawing/2014/main" id="{CA7A7C60-6BAF-4698-BD20-145DC0100806}"/>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4951E87C-6B26-4E2E-BDF2-56F5B140E8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1875464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EF05E-3277-4634-9E24-B8270041DD47}"/>
              </a:ext>
            </a:extLst>
          </p:cNvPr>
          <p:cNvPicPr>
            <a:picLocks noChangeAspect="1"/>
          </p:cNvPicPr>
          <p:nvPr/>
        </p:nvPicPr>
        <p:blipFill>
          <a:blip r:embed="rId3"/>
          <a:stretch>
            <a:fillRect/>
          </a:stretch>
        </p:blipFill>
        <p:spPr>
          <a:xfrm>
            <a:off x="0" y="1600200"/>
            <a:ext cx="9144000" cy="5113082"/>
          </a:xfrm>
          <a:prstGeom prst="rect">
            <a:avLst/>
          </a:prstGeom>
        </p:spPr>
      </p:pic>
      <p:sp>
        <p:nvSpPr>
          <p:cNvPr id="5" name="TextBox 4">
            <a:extLst>
              <a:ext uri="{FF2B5EF4-FFF2-40B4-BE49-F238E27FC236}">
                <a16:creationId xmlns:a16="http://schemas.microsoft.com/office/drawing/2014/main" id="{D801B36F-4BE0-46F0-A9AF-CF22D10FA5ED}"/>
              </a:ext>
            </a:extLst>
          </p:cNvPr>
          <p:cNvSpPr txBox="1"/>
          <p:nvPr/>
        </p:nvSpPr>
        <p:spPr>
          <a:xfrm>
            <a:off x="1143000" y="990600"/>
            <a:ext cx="6477000" cy="400110"/>
          </a:xfrm>
          <a:prstGeom prst="rect">
            <a:avLst/>
          </a:prstGeom>
          <a:noFill/>
        </p:spPr>
        <p:txBody>
          <a:bodyPr wrap="square">
            <a:spAutoFit/>
          </a:bodyPr>
          <a:lstStyle/>
          <a:p>
            <a:r>
              <a:rPr lang="sr-Latn-ME" sz="2000" b="1" dirty="0"/>
              <a:t>Primjer – smicanje – lom usljed nastanka kose prsline  </a:t>
            </a:r>
          </a:p>
        </p:txBody>
      </p:sp>
      <p:pic>
        <p:nvPicPr>
          <p:cNvPr id="6" name="Picture 5" descr="C:\Users\Dell\AppData\Local\Temp\Rar$DIa0.590\04. zidane konstrukcije.jpg">
            <a:extLst>
              <a:ext uri="{FF2B5EF4-FFF2-40B4-BE49-F238E27FC236}">
                <a16:creationId xmlns:a16="http://schemas.microsoft.com/office/drawing/2014/main" id="{8D71A49E-A55B-4072-AEFA-731C3CE778D2}"/>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060628FE-EE9A-4251-8415-90719AF66E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120360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DBF6C-AEA9-4B06-841B-2643781BCE29}"/>
              </a:ext>
            </a:extLst>
          </p:cNvPr>
          <p:cNvPicPr>
            <a:picLocks noChangeAspect="1"/>
          </p:cNvPicPr>
          <p:nvPr/>
        </p:nvPicPr>
        <p:blipFill>
          <a:blip r:embed="rId3"/>
          <a:stretch>
            <a:fillRect/>
          </a:stretch>
        </p:blipFill>
        <p:spPr>
          <a:xfrm>
            <a:off x="-20273" y="1905000"/>
            <a:ext cx="9144000" cy="4344276"/>
          </a:xfrm>
          <a:prstGeom prst="rect">
            <a:avLst/>
          </a:prstGeom>
        </p:spPr>
      </p:pic>
      <p:sp>
        <p:nvSpPr>
          <p:cNvPr id="7" name="TextBox 6">
            <a:extLst>
              <a:ext uri="{FF2B5EF4-FFF2-40B4-BE49-F238E27FC236}">
                <a16:creationId xmlns:a16="http://schemas.microsoft.com/office/drawing/2014/main" id="{F2AE4262-053D-4A4A-B3B4-BE09E7CE7318}"/>
              </a:ext>
            </a:extLst>
          </p:cNvPr>
          <p:cNvSpPr txBox="1"/>
          <p:nvPr/>
        </p:nvSpPr>
        <p:spPr>
          <a:xfrm>
            <a:off x="1219200" y="969860"/>
            <a:ext cx="6477000" cy="400110"/>
          </a:xfrm>
          <a:prstGeom prst="rect">
            <a:avLst/>
          </a:prstGeom>
          <a:noFill/>
        </p:spPr>
        <p:txBody>
          <a:bodyPr wrap="square">
            <a:spAutoFit/>
          </a:bodyPr>
          <a:lstStyle/>
          <a:p>
            <a:r>
              <a:rPr lang="sr-Latn-ME" sz="2000" b="1" dirty="0"/>
              <a:t>Primjer – smicanje – lom usljed nastanka kose prsline  </a:t>
            </a:r>
          </a:p>
        </p:txBody>
      </p:sp>
      <p:pic>
        <p:nvPicPr>
          <p:cNvPr id="6" name="Picture 5" descr="C:\Users\Dell\AppData\Local\Temp\Rar$DIa0.590\04. zidane konstrukcije.jpg">
            <a:extLst>
              <a:ext uri="{FF2B5EF4-FFF2-40B4-BE49-F238E27FC236}">
                <a16:creationId xmlns:a16="http://schemas.microsoft.com/office/drawing/2014/main" id="{42A5234C-ED0E-4D3A-82DC-68C109FD2BE7}"/>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363D174C-4AA0-40BC-A00A-1C3BC19058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965260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D93D2A-42AF-4ED7-B962-4837B2E4C484}"/>
              </a:ext>
            </a:extLst>
          </p:cNvPr>
          <p:cNvSpPr txBox="1"/>
          <p:nvPr/>
        </p:nvSpPr>
        <p:spPr>
          <a:xfrm>
            <a:off x="3009900" y="957215"/>
            <a:ext cx="3314700" cy="400110"/>
          </a:xfrm>
          <a:prstGeom prst="rect">
            <a:avLst/>
          </a:prstGeom>
          <a:noFill/>
        </p:spPr>
        <p:txBody>
          <a:bodyPr wrap="square">
            <a:spAutoFit/>
          </a:bodyPr>
          <a:lstStyle/>
          <a:p>
            <a:r>
              <a:rPr lang="en-US" sz="2000" b="1" dirty="0" err="1"/>
              <a:t>Dejstvo</a:t>
            </a:r>
            <a:r>
              <a:rPr lang="en-US" sz="2000" b="1" dirty="0"/>
              <a:t> </a:t>
            </a:r>
            <a:r>
              <a:rPr lang="sr-Latn-ME" sz="2000" b="1" dirty="0"/>
              <a:t>zemljotresa</a:t>
            </a:r>
            <a:r>
              <a:rPr lang="en-US" sz="2000" b="1" dirty="0"/>
              <a:t> – EC8</a:t>
            </a:r>
            <a:endParaRPr lang="sr-Latn-ME" sz="2000" b="1" dirty="0"/>
          </a:p>
        </p:txBody>
      </p:sp>
      <p:pic>
        <p:nvPicPr>
          <p:cNvPr id="3" name="Picture 2">
            <a:extLst>
              <a:ext uri="{FF2B5EF4-FFF2-40B4-BE49-F238E27FC236}">
                <a16:creationId xmlns:a16="http://schemas.microsoft.com/office/drawing/2014/main" id="{92113846-E712-44EF-8345-FEE192D3E2D0}"/>
              </a:ext>
            </a:extLst>
          </p:cNvPr>
          <p:cNvPicPr>
            <a:picLocks noChangeAspect="1"/>
          </p:cNvPicPr>
          <p:nvPr/>
        </p:nvPicPr>
        <p:blipFill>
          <a:blip r:embed="rId3"/>
          <a:stretch>
            <a:fillRect/>
          </a:stretch>
        </p:blipFill>
        <p:spPr>
          <a:xfrm>
            <a:off x="155712" y="1300010"/>
            <a:ext cx="4076700" cy="3086100"/>
          </a:xfrm>
          <a:prstGeom prst="rect">
            <a:avLst/>
          </a:prstGeom>
        </p:spPr>
      </p:pic>
      <p:pic>
        <p:nvPicPr>
          <p:cNvPr id="6" name="Picture 5">
            <a:extLst>
              <a:ext uri="{FF2B5EF4-FFF2-40B4-BE49-F238E27FC236}">
                <a16:creationId xmlns:a16="http://schemas.microsoft.com/office/drawing/2014/main" id="{031D316E-E6E4-4796-ADA8-A036A9C32D1D}"/>
              </a:ext>
            </a:extLst>
          </p:cNvPr>
          <p:cNvPicPr>
            <a:picLocks noChangeAspect="1"/>
          </p:cNvPicPr>
          <p:nvPr/>
        </p:nvPicPr>
        <p:blipFill>
          <a:blip r:embed="rId4"/>
          <a:stretch>
            <a:fillRect/>
          </a:stretch>
        </p:blipFill>
        <p:spPr>
          <a:xfrm>
            <a:off x="4423240" y="1371754"/>
            <a:ext cx="4566582" cy="1492294"/>
          </a:xfrm>
          <a:prstGeom prst="rect">
            <a:avLst/>
          </a:prstGeom>
        </p:spPr>
      </p:pic>
      <p:pic>
        <p:nvPicPr>
          <p:cNvPr id="9" name="Picture 8">
            <a:extLst>
              <a:ext uri="{FF2B5EF4-FFF2-40B4-BE49-F238E27FC236}">
                <a16:creationId xmlns:a16="http://schemas.microsoft.com/office/drawing/2014/main" id="{96FABE6F-BA8E-4128-9E63-1DF0167DD1C4}"/>
              </a:ext>
            </a:extLst>
          </p:cNvPr>
          <p:cNvPicPr>
            <a:picLocks noChangeAspect="1"/>
          </p:cNvPicPr>
          <p:nvPr/>
        </p:nvPicPr>
        <p:blipFill>
          <a:blip r:embed="rId5"/>
          <a:stretch>
            <a:fillRect/>
          </a:stretch>
        </p:blipFill>
        <p:spPr>
          <a:xfrm>
            <a:off x="41412" y="4516774"/>
            <a:ext cx="4305300" cy="400050"/>
          </a:xfrm>
          <a:prstGeom prst="rect">
            <a:avLst/>
          </a:prstGeom>
        </p:spPr>
      </p:pic>
      <p:pic>
        <p:nvPicPr>
          <p:cNvPr id="11" name="Picture 10">
            <a:extLst>
              <a:ext uri="{FF2B5EF4-FFF2-40B4-BE49-F238E27FC236}">
                <a16:creationId xmlns:a16="http://schemas.microsoft.com/office/drawing/2014/main" id="{65951A26-E73F-41BA-9C51-DF688124CC41}"/>
              </a:ext>
            </a:extLst>
          </p:cNvPr>
          <p:cNvPicPr>
            <a:picLocks noChangeAspect="1"/>
          </p:cNvPicPr>
          <p:nvPr/>
        </p:nvPicPr>
        <p:blipFill>
          <a:blip r:embed="rId6"/>
          <a:stretch>
            <a:fillRect/>
          </a:stretch>
        </p:blipFill>
        <p:spPr>
          <a:xfrm>
            <a:off x="1828800" y="5257801"/>
            <a:ext cx="4877731" cy="1194546"/>
          </a:xfrm>
          <a:prstGeom prst="rect">
            <a:avLst/>
          </a:prstGeom>
        </p:spPr>
      </p:pic>
      <p:sp>
        <p:nvSpPr>
          <p:cNvPr id="13" name="TextBox 12">
            <a:extLst>
              <a:ext uri="{FF2B5EF4-FFF2-40B4-BE49-F238E27FC236}">
                <a16:creationId xmlns:a16="http://schemas.microsoft.com/office/drawing/2014/main" id="{20DCF8F7-0571-4C8A-98C6-131B1FA48B92}"/>
              </a:ext>
            </a:extLst>
          </p:cNvPr>
          <p:cNvSpPr txBox="1"/>
          <p:nvPr/>
        </p:nvSpPr>
        <p:spPr>
          <a:xfrm>
            <a:off x="361950" y="6479610"/>
            <a:ext cx="7886700" cy="307777"/>
          </a:xfrm>
          <a:prstGeom prst="rect">
            <a:avLst/>
          </a:prstGeom>
          <a:noFill/>
        </p:spPr>
        <p:txBody>
          <a:bodyPr wrap="square">
            <a:spAutoFit/>
          </a:bodyPr>
          <a:lstStyle/>
          <a:p>
            <a:r>
              <a:rPr lang="sr-Latn-ME" sz="1400" dirty="0"/>
              <a:t>Vrijednosti faktora ponašanja q se redukuju za 20%, za zgrade neregularne u osnovi, ali ne manje od q=1.5</a:t>
            </a:r>
          </a:p>
        </p:txBody>
      </p:sp>
      <p:pic>
        <p:nvPicPr>
          <p:cNvPr id="15" name="Picture 14">
            <a:extLst>
              <a:ext uri="{FF2B5EF4-FFF2-40B4-BE49-F238E27FC236}">
                <a16:creationId xmlns:a16="http://schemas.microsoft.com/office/drawing/2014/main" id="{F5939C77-BF53-448A-BFBD-BAD0473CB239}"/>
              </a:ext>
            </a:extLst>
          </p:cNvPr>
          <p:cNvPicPr>
            <a:picLocks noChangeAspect="1"/>
          </p:cNvPicPr>
          <p:nvPr/>
        </p:nvPicPr>
        <p:blipFill>
          <a:blip r:embed="rId7"/>
          <a:stretch>
            <a:fillRect/>
          </a:stretch>
        </p:blipFill>
        <p:spPr>
          <a:xfrm>
            <a:off x="4425472" y="3593830"/>
            <a:ext cx="4616978" cy="1322994"/>
          </a:xfrm>
          <a:prstGeom prst="rect">
            <a:avLst/>
          </a:prstGeom>
        </p:spPr>
      </p:pic>
      <p:sp>
        <p:nvSpPr>
          <p:cNvPr id="16" name="TextBox 15">
            <a:extLst>
              <a:ext uri="{FF2B5EF4-FFF2-40B4-BE49-F238E27FC236}">
                <a16:creationId xmlns:a16="http://schemas.microsoft.com/office/drawing/2014/main" id="{F394532C-0F41-4A37-A78F-B012F7785FC2}"/>
              </a:ext>
            </a:extLst>
          </p:cNvPr>
          <p:cNvSpPr txBox="1"/>
          <p:nvPr/>
        </p:nvSpPr>
        <p:spPr>
          <a:xfrm>
            <a:off x="2219325" y="4975743"/>
            <a:ext cx="3943350" cy="307777"/>
          </a:xfrm>
          <a:prstGeom prst="rect">
            <a:avLst/>
          </a:prstGeom>
          <a:noFill/>
        </p:spPr>
        <p:txBody>
          <a:bodyPr wrap="square">
            <a:spAutoFit/>
          </a:bodyPr>
          <a:lstStyle/>
          <a:p>
            <a:r>
              <a:rPr lang="sr-Latn-ME" sz="1400" dirty="0"/>
              <a:t>Usvojeno Nacionalnim aneksom MEST EN 1998-1</a:t>
            </a:r>
          </a:p>
        </p:txBody>
      </p:sp>
      <p:sp>
        <p:nvSpPr>
          <p:cNvPr id="17" name="TextBox 16">
            <a:extLst>
              <a:ext uri="{FF2B5EF4-FFF2-40B4-BE49-F238E27FC236}">
                <a16:creationId xmlns:a16="http://schemas.microsoft.com/office/drawing/2014/main" id="{3EB8942F-9CCE-44E8-9C86-06809479413D}"/>
              </a:ext>
            </a:extLst>
          </p:cNvPr>
          <p:cNvSpPr txBox="1"/>
          <p:nvPr/>
        </p:nvSpPr>
        <p:spPr>
          <a:xfrm>
            <a:off x="5184912" y="3286728"/>
            <a:ext cx="3238498" cy="307777"/>
          </a:xfrm>
          <a:prstGeom prst="rect">
            <a:avLst/>
          </a:prstGeom>
          <a:noFill/>
        </p:spPr>
        <p:txBody>
          <a:bodyPr wrap="square">
            <a:spAutoFit/>
          </a:bodyPr>
          <a:lstStyle/>
          <a:p>
            <a:r>
              <a:rPr lang="sr-Latn-ME" sz="1400" dirty="0"/>
              <a:t>Preporučene vrijednosti faktora ponašanja</a:t>
            </a:r>
          </a:p>
        </p:txBody>
      </p:sp>
      <p:pic>
        <p:nvPicPr>
          <p:cNvPr id="12" name="Picture 11" descr="C:\Users\Dell\AppData\Local\Temp\Rar$DIa0.590\04. zidane konstrukcije.jpg">
            <a:extLst>
              <a:ext uri="{FF2B5EF4-FFF2-40B4-BE49-F238E27FC236}">
                <a16:creationId xmlns:a16="http://schemas.microsoft.com/office/drawing/2014/main" id="{363BBE47-02C5-40D4-9E92-509930E01DDF}"/>
              </a:ext>
            </a:extLst>
          </p:cNvPr>
          <p:cNvPicPr/>
          <p:nvPr/>
        </p:nvPicPr>
        <p:blipFill rotWithShape="1">
          <a:blip r:embed="rId8"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4" name="Picture 13">
            <a:extLst>
              <a:ext uri="{FF2B5EF4-FFF2-40B4-BE49-F238E27FC236}">
                <a16:creationId xmlns:a16="http://schemas.microsoft.com/office/drawing/2014/main" id="{74C6A11E-E3E3-493C-871D-228C28F711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531432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2084138" y="859888"/>
            <a:ext cx="6019799" cy="400110"/>
          </a:xfrm>
          <a:prstGeom prst="rect">
            <a:avLst/>
          </a:prstGeom>
          <a:noFill/>
        </p:spPr>
        <p:txBody>
          <a:bodyPr wrap="square">
            <a:spAutoFit/>
          </a:bodyPr>
          <a:lstStyle/>
          <a:p>
            <a:r>
              <a:rPr lang="sr-Latn-ME" sz="2000" b="1" dirty="0"/>
              <a:t>Minimalne čvrstoće pri pritisku i spojnice</a:t>
            </a:r>
            <a:r>
              <a:rPr lang="en-US" sz="2000" b="1" dirty="0"/>
              <a:t> – EC8</a:t>
            </a:r>
            <a:endParaRPr lang="sr-Latn-ME" sz="2000" b="1" dirty="0"/>
          </a:p>
        </p:txBody>
      </p:sp>
      <p:sp>
        <p:nvSpPr>
          <p:cNvPr id="7" name="TextBox 6">
            <a:extLst>
              <a:ext uri="{FF2B5EF4-FFF2-40B4-BE49-F238E27FC236}">
                <a16:creationId xmlns:a16="http://schemas.microsoft.com/office/drawing/2014/main" id="{26A4F22C-694C-4802-80B0-5B5816136BAE}"/>
              </a:ext>
            </a:extLst>
          </p:cNvPr>
          <p:cNvSpPr txBox="1"/>
          <p:nvPr/>
        </p:nvSpPr>
        <p:spPr>
          <a:xfrm>
            <a:off x="179139" y="1150025"/>
            <a:ext cx="8991601" cy="1569660"/>
          </a:xfrm>
          <a:prstGeom prst="rect">
            <a:avLst/>
          </a:prstGeom>
          <a:noFill/>
        </p:spPr>
        <p:txBody>
          <a:bodyPr wrap="square">
            <a:spAutoFit/>
          </a:bodyPr>
          <a:lstStyle/>
          <a:p>
            <a:pPr algn="just"/>
            <a:r>
              <a:rPr lang="sr-Latn-ME" sz="1600" dirty="0"/>
              <a:t>Standard MEST EN 1998-1-1 zahtijeva da elementi za zidanje budu robusni i da imaju, što se tiče šupljina i debljina pregrada i omotača blokova, svojstva zahtijevana u tabeli 3.1, standarda MEST EN 1996-1-1.</a:t>
            </a:r>
          </a:p>
          <a:p>
            <a:pPr algn="just"/>
            <a:r>
              <a:rPr lang="sr-Latn-ME" sz="1600" dirty="0"/>
              <a:t>Normalizovana čvrstoća na pritisak </a:t>
            </a:r>
            <a:r>
              <a:rPr lang="sr-Latn-ME" sz="1600" b="1" dirty="0"/>
              <a:t>elemenata za zidanje</a:t>
            </a:r>
            <a:r>
              <a:rPr lang="sr-Latn-ME" sz="1600" dirty="0"/>
              <a:t>, određena u skladu sa EN 772-1, ne smije biti manja od sljedećih minimalnih vrijednosti:</a:t>
            </a:r>
          </a:p>
          <a:p>
            <a:pPr marL="285750" indent="-285750" algn="just">
              <a:buFont typeface="Arial" panose="020B0604020202020204" pitchFamily="34" charset="0"/>
              <a:buChar char="•"/>
            </a:pPr>
            <a:r>
              <a:rPr lang="pl-PL" sz="1600" dirty="0"/>
              <a:t>upravno na površinu spojnice, f</a:t>
            </a:r>
            <a:r>
              <a:rPr lang="pl-PL" sz="1200" dirty="0"/>
              <a:t>b,min</a:t>
            </a:r>
          </a:p>
          <a:p>
            <a:pPr marL="285750" indent="-285750" algn="just">
              <a:buFont typeface="Arial" panose="020B0604020202020204" pitchFamily="34" charset="0"/>
              <a:buChar char="•"/>
            </a:pPr>
            <a:r>
              <a:rPr lang="sr-Latn-ME" sz="1600" dirty="0"/>
              <a:t>paralelno površini spojnice u ravni zida, f</a:t>
            </a:r>
            <a:r>
              <a:rPr lang="sr-Latn-ME" sz="1200" dirty="0"/>
              <a:t>bh,min</a:t>
            </a:r>
          </a:p>
        </p:txBody>
      </p:sp>
      <p:pic>
        <p:nvPicPr>
          <p:cNvPr id="13" name="Picture 12">
            <a:extLst>
              <a:ext uri="{FF2B5EF4-FFF2-40B4-BE49-F238E27FC236}">
                <a16:creationId xmlns:a16="http://schemas.microsoft.com/office/drawing/2014/main" id="{115EC7C8-1450-48A2-A562-CD8E9EFAFE77}"/>
              </a:ext>
            </a:extLst>
          </p:cNvPr>
          <p:cNvPicPr>
            <a:picLocks noChangeAspect="1"/>
          </p:cNvPicPr>
          <p:nvPr/>
        </p:nvPicPr>
        <p:blipFill>
          <a:blip r:embed="rId3"/>
          <a:stretch>
            <a:fillRect/>
          </a:stretch>
        </p:blipFill>
        <p:spPr>
          <a:xfrm>
            <a:off x="1219201" y="2661815"/>
            <a:ext cx="5714999" cy="936464"/>
          </a:xfrm>
          <a:prstGeom prst="rect">
            <a:avLst/>
          </a:prstGeom>
        </p:spPr>
      </p:pic>
      <p:sp>
        <p:nvSpPr>
          <p:cNvPr id="16" name="TextBox 15">
            <a:extLst>
              <a:ext uri="{FF2B5EF4-FFF2-40B4-BE49-F238E27FC236}">
                <a16:creationId xmlns:a16="http://schemas.microsoft.com/office/drawing/2014/main" id="{9DEE1798-2F16-438B-833F-2894212EC535}"/>
              </a:ext>
            </a:extLst>
          </p:cNvPr>
          <p:cNvSpPr txBox="1"/>
          <p:nvPr/>
        </p:nvSpPr>
        <p:spPr>
          <a:xfrm>
            <a:off x="85463" y="3543184"/>
            <a:ext cx="8991600" cy="830997"/>
          </a:xfrm>
          <a:prstGeom prst="rect">
            <a:avLst/>
          </a:prstGeom>
          <a:noFill/>
        </p:spPr>
        <p:txBody>
          <a:bodyPr wrap="square">
            <a:spAutoFit/>
          </a:bodyPr>
          <a:lstStyle/>
          <a:p>
            <a:pPr algn="just"/>
            <a:r>
              <a:rPr lang="pl-PL" sz="1600" dirty="0"/>
              <a:t>Za nearmirane zidane konstrukcije i konstrukcije sa vertikalnim serklažima minimalna čvrstoća </a:t>
            </a:r>
            <a:r>
              <a:rPr lang="pl-PL" sz="1600" b="1" dirty="0"/>
              <a:t>maltera</a:t>
            </a:r>
            <a:r>
              <a:rPr lang="pl-PL" sz="1600" dirty="0"/>
              <a:t> na pritisak iznosi f</a:t>
            </a:r>
            <a:r>
              <a:rPr lang="pl-PL" sz="1200" dirty="0"/>
              <a:t>m,min </a:t>
            </a:r>
            <a:r>
              <a:rPr lang="pl-PL" sz="1600" dirty="0"/>
              <a:t>= 5 MPa. Za armirane zidane konstrukcije minimalna čvrstoća maltera iznosi fm,min = 10 MPa.</a:t>
            </a:r>
            <a:endParaRPr lang="sr-Latn-ME" sz="1600" dirty="0"/>
          </a:p>
        </p:txBody>
      </p:sp>
      <p:sp>
        <p:nvSpPr>
          <p:cNvPr id="17" name="TextBox 16">
            <a:extLst>
              <a:ext uri="{FF2B5EF4-FFF2-40B4-BE49-F238E27FC236}">
                <a16:creationId xmlns:a16="http://schemas.microsoft.com/office/drawing/2014/main" id="{4CF86400-65FB-4A4A-BCA4-B84FA7FD7352}"/>
              </a:ext>
            </a:extLst>
          </p:cNvPr>
          <p:cNvSpPr txBox="1"/>
          <p:nvPr/>
        </p:nvSpPr>
        <p:spPr>
          <a:xfrm>
            <a:off x="142613" y="4343400"/>
            <a:ext cx="8877300" cy="2554545"/>
          </a:xfrm>
          <a:prstGeom prst="rect">
            <a:avLst/>
          </a:prstGeom>
          <a:noFill/>
        </p:spPr>
        <p:txBody>
          <a:bodyPr wrap="square">
            <a:spAutoFit/>
          </a:bodyPr>
          <a:lstStyle/>
          <a:p>
            <a:pPr algn="just"/>
            <a:r>
              <a:rPr lang="sr-Latn-ME" sz="1600" dirty="0"/>
              <a:t>U standardu MEST EN 1998-1 definisane su tri klase </a:t>
            </a:r>
            <a:r>
              <a:rPr lang="sr-Latn-ME" sz="1600" b="1" dirty="0"/>
              <a:t>spojnica</a:t>
            </a:r>
            <a:r>
              <a:rPr lang="sr-Latn-ME" sz="1600" dirty="0"/>
              <a:t>:</a:t>
            </a:r>
          </a:p>
          <a:p>
            <a:pPr marL="285750" indent="-285750" algn="just">
              <a:buFont typeface="Arial" panose="020B0604020202020204" pitchFamily="34" charset="0"/>
              <a:buChar char="•"/>
            </a:pPr>
            <a:r>
              <a:rPr lang="pl-PL" sz="1600" dirty="0"/>
              <a:t>spojnice potpuno ispunjene malterom</a:t>
            </a:r>
          </a:p>
          <a:p>
            <a:pPr marL="285750" indent="-285750" algn="just">
              <a:buFont typeface="Arial" panose="020B0604020202020204" pitchFamily="34" charset="0"/>
              <a:buChar char="•"/>
            </a:pPr>
            <a:r>
              <a:rPr lang="sr-Latn-ME" sz="1600" dirty="0"/>
              <a:t>nepopunjene spojnice</a:t>
            </a:r>
          </a:p>
          <a:p>
            <a:pPr marL="285750" indent="-285750" algn="just">
              <a:buFont typeface="Arial" panose="020B0604020202020204" pitchFamily="34" charset="0"/>
              <a:buChar char="•"/>
            </a:pPr>
            <a:r>
              <a:rPr lang="sr-Latn-ME" sz="1600" dirty="0"/>
              <a:t>spojnice sa mehaničkim spajanjem elementa za zidanje</a:t>
            </a:r>
          </a:p>
          <a:p>
            <a:pPr algn="just"/>
            <a:r>
              <a:rPr lang="pl-PL" sz="1600" dirty="0"/>
              <a:t>Nacionalnim aneksom propisano je sljedeće:</a:t>
            </a:r>
          </a:p>
          <a:p>
            <a:pPr marL="285750" indent="-285750" algn="just">
              <a:buFont typeface="Arial" panose="020B0604020202020204" pitchFamily="34" charset="0"/>
              <a:buChar char="•"/>
            </a:pPr>
            <a:r>
              <a:rPr lang="sr-Latn-ME" sz="1600" dirty="0"/>
              <a:t>spojnice potpuno popunjene malterom su dopuštene</a:t>
            </a:r>
          </a:p>
          <a:p>
            <a:pPr marL="285750" indent="-285750" algn="just">
              <a:buFont typeface="Arial" panose="020B0604020202020204" pitchFamily="34" charset="0"/>
              <a:buChar char="•"/>
            </a:pPr>
            <a:r>
              <a:rPr lang="sr-Latn-ME" sz="1600" dirty="0"/>
              <a:t>spojnice u vidu džepova koji su popunjeni malterom čija je širina 50% ili više, smatraju se potpuno popunjenim</a:t>
            </a:r>
          </a:p>
          <a:p>
            <a:pPr marL="285750" indent="-285750" algn="just">
              <a:buFont typeface="Arial" panose="020B0604020202020204" pitchFamily="34" charset="0"/>
              <a:buChar char="•"/>
            </a:pPr>
            <a:r>
              <a:rPr lang="sr-Latn-ME" sz="1600" dirty="0"/>
              <a:t>nepopunjene spojnice sa mehaničkim spajanjem elemenata za zidanje su dopuštene samo ako su njihova nosivost i upotrebljivost dokazane ispitivanjem</a:t>
            </a:r>
          </a:p>
        </p:txBody>
      </p:sp>
      <p:pic>
        <p:nvPicPr>
          <p:cNvPr id="8" name="Picture 7" descr="C:\Users\Dell\AppData\Local\Temp\Rar$DIa0.590\04. zidane konstrukcije.jpg">
            <a:extLst>
              <a:ext uri="{FF2B5EF4-FFF2-40B4-BE49-F238E27FC236}">
                <a16:creationId xmlns:a16="http://schemas.microsoft.com/office/drawing/2014/main" id="{F981F971-8885-47A6-BE0A-6B1C5D14188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9" name="Picture 8">
            <a:extLst>
              <a:ext uri="{FF2B5EF4-FFF2-40B4-BE49-F238E27FC236}">
                <a16:creationId xmlns:a16="http://schemas.microsoft.com/office/drawing/2014/main" id="{E976C27C-687C-49DD-A4AE-46B1839982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913274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2247900" y="873306"/>
            <a:ext cx="4838700" cy="400110"/>
          </a:xfrm>
          <a:prstGeom prst="rect">
            <a:avLst/>
          </a:prstGeom>
          <a:noFill/>
        </p:spPr>
        <p:txBody>
          <a:bodyPr wrap="square">
            <a:spAutoFit/>
          </a:bodyPr>
          <a:lstStyle/>
          <a:p>
            <a:r>
              <a:rPr lang="sr-Latn-ME" sz="2000" b="1" dirty="0"/>
              <a:t>Principi i pravila za projektovanje</a:t>
            </a:r>
            <a:r>
              <a:rPr lang="en-US" sz="2000" b="1" dirty="0"/>
              <a:t> – EC8</a:t>
            </a:r>
            <a:endParaRPr lang="sr-Latn-ME" sz="2000" b="1" dirty="0"/>
          </a:p>
        </p:txBody>
      </p:sp>
      <p:sp>
        <p:nvSpPr>
          <p:cNvPr id="8" name="TextBox 7">
            <a:extLst>
              <a:ext uri="{FF2B5EF4-FFF2-40B4-BE49-F238E27FC236}">
                <a16:creationId xmlns:a16="http://schemas.microsoft.com/office/drawing/2014/main" id="{3969C0D4-9E0A-430E-A3CF-8B75200B4215}"/>
              </a:ext>
            </a:extLst>
          </p:cNvPr>
          <p:cNvSpPr txBox="1"/>
          <p:nvPr/>
        </p:nvSpPr>
        <p:spPr>
          <a:xfrm>
            <a:off x="190500" y="1176862"/>
            <a:ext cx="8763000" cy="4001095"/>
          </a:xfrm>
          <a:prstGeom prst="rect">
            <a:avLst/>
          </a:prstGeom>
          <a:noFill/>
        </p:spPr>
        <p:txBody>
          <a:bodyPr wrap="square">
            <a:spAutoFit/>
          </a:bodyPr>
          <a:lstStyle/>
          <a:p>
            <a:pPr algn="just">
              <a:spcBef>
                <a:spcPts val="600"/>
              </a:spcBef>
            </a:pPr>
            <a:r>
              <a:rPr lang="sr-Latn-ME" dirty="0"/>
              <a:t>Zidane zgrade se moraju sastojati od tavanica i zidova povezanih u dva ortogonalna horizontalna pravca i u vertikalnom pravcu.</a:t>
            </a:r>
          </a:p>
          <a:p>
            <a:pPr algn="just">
              <a:spcBef>
                <a:spcPts val="600"/>
              </a:spcBef>
            </a:pPr>
            <a:r>
              <a:rPr lang="sr-Latn-ME" dirty="0"/>
              <a:t>Spoj između tavanica i zidova mora se adekvatno obezbijediti čeličnim sponama ili armirano betonskim horizontalnim serklažima.</a:t>
            </a:r>
          </a:p>
          <a:p>
            <a:pPr algn="just">
              <a:spcBef>
                <a:spcPts val="600"/>
              </a:spcBef>
            </a:pPr>
            <a:r>
              <a:rPr lang="sr-Latn-ME" dirty="0"/>
              <a:t>Može se koristiti bilo koji tip tavanica ako su ispunjeni opšti zahtjevi za kontinuitet i efikasno povezivanje zidova horizontalnim tavanicama.</a:t>
            </a:r>
          </a:p>
          <a:p>
            <a:pPr algn="just">
              <a:spcBef>
                <a:spcPts val="600"/>
              </a:spcBef>
            </a:pPr>
            <a:r>
              <a:rPr lang="sr-Latn-ME" dirty="0"/>
              <a:t>Smičući zidovi se moraju postaviti u najmanje dva ortogonalna pravca.</a:t>
            </a:r>
          </a:p>
          <a:p>
            <a:pPr algn="just">
              <a:spcBef>
                <a:spcPts val="600"/>
              </a:spcBef>
            </a:pPr>
            <a:r>
              <a:rPr lang="sr-Latn-ME" dirty="0"/>
              <a:t>Smičući zidovi treba da ispune određene geometrijske zahtjeve:</a:t>
            </a:r>
          </a:p>
          <a:p>
            <a:pPr marL="285750" indent="-285750" algn="just">
              <a:buFont typeface="Arial" panose="020B0604020202020204" pitchFamily="34" charset="0"/>
              <a:buChar char="•"/>
            </a:pPr>
            <a:r>
              <a:rPr lang="pl-PL" sz="1800" dirty="0"/>
              <a:t>efektivna debljina zidova, t</a:t>
            </a:r>
            <a:r>
              <a:rPr lang="pl-PL" sz="1200" dirty="0"/>
              <a:t>ef</a:t>
            </a:r>
            <a:r>
              <a:rPr lang="pl-PL" sz="1800" dirty="0"/>
              <a:t>, ne smije biti manja od minimalne t</a:t>
            </a:r>
            <a:r>
              <a:rPr lang="pl-PL" sz="1200" dirty="0"/>
              <a:t>ef</a:t>
            </a:r>
            <a:r>
              <a:rPr lang="pl-PL" sz="1800" dirty="0"/>
              <a:t>,</a:t>
            </a:r>
            <a:r>
              <a:rPr lang="pl-PL" sz="1200" dirty="0"/>
              <a:t>min</a:t>
            </a:r>
          </a:p>
          <a:p>
            <a:pPr marL="285750" indent="-285750" algn="just">
              <a:buFont typeface="Arial" panose="020B0604020202020204" pitchFamily="34" charset="0"/>
              <a:buChar char="•"/>
            </a:pPr>
            <a:r>
              <a:rPr lang="sr-Latn-ME" sz="1800" dirty="0"/>
              <a:t>odnos h</a:t>
            </a:r>
            <a:r>
              <a:rPr lang="sr-Latn-ME" sz="1200" dirty="0"/>
              <a:t>ef</a:t>
            </a:r>
            <a:r>
              <a:rPr lang="sr-Latn-ME" sz="1800" dirty="0"/>
              <a:t>/t</a:t>
            </a:r>
            <a:r>
              <a:rPr lang="sr-Latn-ME" sz="1200" dirty="0"/>
              <a:t>ef</a:t>
            </a:r>
            <a:r>
              <a:rPr lang="sr-Latn-ME" sz="1800" dirty="0"/>
              <a:t> efektivne visine zida prema njegovoj efektivnoj debljini, ne smije prelaziti maksimalnu vrijednost, (h</a:t>
            </a:r>
            <a:r>
              <a:rPr lang="sr-Latn-ME" sz="1200" dirty="0"/>
              <a:t>ef</a:t>
            </a:r>
            <a:r>
              <a:rPr lang="sr-Latn-ME" sz="1800" dirty="0"/>
              <a:t>/t</a:t>
            </a:r>
            <a:r>
              <a:rPr lang="sr-Latn-ME" sz="1200" dirty="0"/>
              <a:t>ef</a:t>
            </a:r>
            <a:r>
              <a:rPr lang="sr-Latn-ME" sz="1800" dirty="0"/>
              <a:t>)</a:t>
            </a:r>
            <a:r>
              <a:rPr lang="sr-Latn-ME" sz="1200" dirty="0"/>
              <a:t>max</a:t>
            </a:r>
          </a:p>
          <a:p>
            <a:pPr marL="285750" indent="-285750" algn="just">
              <a:buFont typeface="Arial" panose="020B0604020202020204" pitchFamily="34" charset="0"/>
              <a:buChar char="•"/>
            </a:pPr>
            <a:r>
              <a:rPr lang="sr-Latn-ME" dirty="0"/>
              <a:t>odnos dužine zida, l, i većeg, čistog otvora h, pored zida, ne smije biti manji od minimalne vrijednosti, (l/h)</a:t>
            </a:r>
            <a:r>
              <a:rPr lang="sr-Latn-ME" sz="1200" dirty="0"/>
              <a:t>min</a:t>
            </a:r>
          </a:p>
        </p:txBody>
      </p:sp>
      <p:pic>
        <p:nvPicPr>
          <p:cNvPr id="5" name="Picture 4">
            <a:extLst>
              <a:ext uri="{FF2B5EF4-FFF2-40B4-BE49-F238E27FC236}">
                <a16:creationId xmlns:a16="http://schemas.microsoft.com/office/drawing/2014/main" id="{88007496-22D2-4A88-B499-27F663028538}"/>
              </a:ext>
            </a:extLst>
          </p:cNvPr>
          <p:cNvPicPr>
            <a:picLocks noChangeAspect="1"/>
          </p:cNvPicPr>
          <p:nvPr/>
        </p:nvPicPr>
        <p:blipFill>
          <a:blip r:embed="rId3"/>
          <a:stretch>
            <a:fillRect/>
          </a:stretch>
        </p:blipFill>
        <p:spPr>
          <a:xfrm>
            <a:off x="1676400" y="5087701"/>
            <a:ext cx="6477000" cy="1770299"/>
          </a:xfrm>
          <a:prstGeom prst="rect">
            <a:avLst/>
          </a:prstGeom>
        </p:spPr>
      </p:pic>
      <p:pic>
        <p:nvPicPr>
          <p:cNvPr id="7" name="Picture 6" descr="C:\Users\Dell\AppData\Local\Temp\Rar$DIa0.590\04. zidane konstrukcije.jpg">
            <a:extLst>
              <a:ext uri="{FF2B5EF4-FFF2-40B4-BE49-F238E27FC236}">
                <a16:creationId xmlns:a16="http://schemas.microsoft.com/office/drawing/2014/main" id="{2EAD1BD3-FE91-4BA7-B7F6-EBBFBAE5AA8C}"/>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9" name="Picture 8">
            <a:extLst>
              <a:ext uri="{FF2B5EF4-FFF2-40B4-BE49-F238E27FC236}">
                <a16:creationId xmlns:a16="http://schemas.microsoft.com/office/drawing/2014/main" id="{911B375F-5593-4490-A7EB-E9488F7EA7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109237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A20F68-0CC3-4422-B600-1930B8122A0C}"/>
              </a:ext>
            </a:extLst>
          </p:cNvPr>
          <p:cNvSpPr txBox="1"/>
          <p:nvPr/>
        </p:nvSpPr>
        <p:spPr>
          <a:xfrm>
            <a:off x="1371600" y="1066800"/>
            <a:ext cx="7086600" cy="400110"/>
          </a:xfrm>
          <a:prstGeom prst="rect">
            <a:avLst/>
          </a:prstGeom>
          <a:noFill/>
        </p:spPr>
        <p:txBody>
          <a:bodyPr wrap="square">
            <a:spAutoFit/>
          </a:bodyPr>
          <a:lstStyle/>
          <a:p>
            <a:r>
              <a:rPr lang="sr-Latn-ME" sz="2000" b="1" dirty="0"/>
              <a:t>Zidarija sa vertikalnim i horizontalnim serklažima</a:t>
            </a:r>
            <a:r>
              <a:rPr lang="en-US" sz="2000" b="1" dirty="0"/>
              <a:t> – EC8</a:t>
            </a:r>
            <a:endParaRPr lang="sr-Latn-ME" sz="2000" b="1" dirty="0"/>
          </a:p>
        </p:txBody>
      </p:sp>
      <p:pic>
        <p:nvPicPr>
          <p:cNvPr id="7" name="Picture 6">
            <a:extLst>
              <a:ext uri="{FF2B5EF4-FFF2-40B4-BE49-F238E27FC236}">
                <a16:creationId xmlns:a16="http://schemas.microsoft.com/office/drawing/2014/main" id="{B5191633-FFB8-448A-B20C-0A36EAE4A704}"/>
              </a:ext>
            </a:extLst>
          </p:cNvPr>
          <p:cNvPicPr>
            <a:picLocks noChangeAspect="1"/>
          </p:cNvPicPr>
          <p:nvPr/>
        </p:nvPicPr>
        <p:blipFill>
          <a:blip r:embed="rId3"/>
          <a:stretch>
            <a:fillRect/>
          </a:stretch>
        </p:blipFill>
        <p:spPr>
          <a:xfrm>
            <a:off x="0" y="1600200"/>
            <a:ext cx="9144000" cy="5073630"/>
          </a:xfrm>
          <a:prstGeom prst="rect">
            <a:avLst/>
          </a:prstGeom>
        </p:spPr>
      </p:pic>
      <p:pic>
        <p:nvPicPr>
          <p:cNvPr id="6" name="Picture 5" descr="C:\Users\Dell\AppData\Local\Temp\Rar$DIa0.590\04. zidane konstrukcije.jpg">
            <a:extLst>
              <a:ext uri="{FF2B5EF4-FFF2-40B4-BE49-F238E27FC236}">
                <a16:creationId xmlns:a16="http://schemas.microsoft.com/office/drawing/2014/main" id="{D1938E2A-078F-43A7-81AD-2BC978C687B7}"/>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FB2D34CA-9AD6-4B78-B908-BC470932B8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103007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BECB4-5B22-45F8-AF54-C5854705F80E}"/>
              </a:ext>
            </a:extLst>
          </p:cNvPr>
          <p:cNvPicPr>
            <a:picLocks noChangeAspect="1"/>
          </p:cNvPicPr>
          <p:nvPr/>
        </p:nvPicPr>
        <p:blipFill>
          <a:blip r:embed="rId3"/>
          <a:stretch>
            <a:fillRect/>
          </a:stretch>
        </p:blipFill>
        <p:spPr>
          <a:xfrm>
            <a:off x="0" y="1600200"/>
            <a:ext cx="9144000" cy="5093368"/>
          </a:xfrm>
          <a:prstGeom prst="rect">
            <a:avLst/>
          </a:prstGeom>
        </p:spPr>
      </p:pic>
      <p:sp>
        <p:nvSpPr>
          <p:cNvPr id="5" name="TextBox 4">
            <a:extLst>
              <a:ext uri="{FF2B5EF4-FFF2-40B4-BE49-F238E27FC236}">
                <a16:creationId xmlns:a16="http://schemas.microsoft.com/office/drawing/2014/main" id="{1D2F0C61-8AA6-4EFB-A7F2-45BFB7289796}"/>
              </a:ext>
            </a:extLst>
          </p:cNvPr>
          <p:cNvSpPr txBox="1"/>
          <p:nvPr/>
        </p:nvSpPr>
        <p:spPr>
          <a:xfrm>
            <a:off x="1371600" y="990600"/>
            <a:ext cx="6781800" cy="400110"/>
          </a:xfrm>
          <a:prstGeom prst="rect">
            <a:avLst/>
          </a:prstGeom>
          <a:noFill/>
        </p:spPr>
        <p:txBody>
          <a:bodyPr wrap="square">
            <a:spAutoFit/>
          </a:bodyPr>
          <a:lstStyle/>
          <a:p>
            <a:r>
              <a:rPr lang="sr-Latn-ME" sz="2000" b="1" dirty="0"/>
              <a:t>Zidarija sa vertikalnim i horizontalnim serklažima</a:t>
            </a:r>
            <a:r>
              <a:rPr lang="en-US" sz="2000" b="1" dirty="0"/>
              <a:t> – EC8</a:t>
            </a:r>
            <a:endParaRPr lang="sr-Latn-ME" sz="2000" b="1" dirty="0"/>
          </a:p>
        </p:txBody>
      </p:sp>
      <p:pic>
        <p:nvPicPr>
          <p:cNvPr id="6" name="Picture 5" descr="C:\Users\Dell\AppData\Local\Temp\Rar$DIa0.590\04. zidane konstrukcije.jpg">
            <a:extLst>
              <a:ext uri="{FF2B5EF4-FFF2-40B4-BE49-F238E27FC236}">
                <a16:creationId xmlns:a16="http://schemas.microsoft.com/office/drawing/2014/main" id="{873E2A91-0ED8-4BA4-86CB-671CE4D5FC2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EF00D8B3-B14E-4378-955B-193E1F32B2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78728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2F0C61-8AA6-4EFB-A7F2-45BFB7289796}"/>
              </a:ext>
            </a:extLst>
          </p:cNvPr>
          <p:cNvSpPr txBox="1"/>
          <p:nvPr/>
        </p:nvSpPr>
        <p:spPr>
          <a:xfrm>
            <a:off x="1409700" y="904884"/>
            <a:ext cx="6667500" cy="400110"/>
          </a:xfrm>
          <a:prstGeom prst="rect">
            <a:avLst/>
          </a:prstGeom>
          <a:noFill/>
        </p:spPr>
        <p:txBody>
          <a:bodyPr wrap="square">
            <a:spAutoFit/>
          </a:bodyPr>
          <a:lstStyle/>
          <a:p>
            <a:r>
              <a:rPr lang="sr-Latn-ME" sz="2000" b="1" dirty="0"/>
              <a:t>Zidarija sa vertikalnim i horizontalnim serklažima</a:t>
            </a:r>
            <a:r>
              <a:rPr lang="en-US" sz="2000" b="1" dirty="0"/>
              <a:t> – EC8</a:t>
            </a:r>
            <a:endParaRPr lang="sr-Latn-ME" sz="2000" b="1" dirty="0"/>
          </a:p>
        </p:txBody>
      </p:sp>
      <p:sp>
        <p:nvSpPr>
          <p:cNvPr id="6" name="TextBox 5">
            <a:extLst>
              <a:ext uri="{FF2B5EF4-FFF2-40B4-BE49-F238E27FC236}">
                <a16:creationId xmlns:a16="http://schemas.microsoft.com/office/drawing/2014/main" id="{48F29DB8-B034-46F4-B72D-A28ADC5482F4}"/>
              </a:ext>
            </a:extLst>
          </p:cNvPr>
          <p:cNvSpPr txBox="1"/>
          <p:nvPr/>
        </p:nvSpPr>
        <p:spPr>
          <a:xfrm>
            <a:off x="228600" y="1263322"/>
            <a:ext cx="8382000" cy="1323439"/>
          </a:xfrm>
          <a:prstGeom prst="rect">
            <a:avLst/>
          </a:prstGeom>
          <a:noFill/>
        </p:spPr>
        <p:txBody>
          <a:bodyPr wrap="square">
            <a:spAutoFit/>
          </a:bodyPr>
          <a:lstStyle/>
          <a:p>
            <a:pPr algn="just"/>
            <a:r>
              <a:rPr lang="sr-Latn-ME" sz="1600" dirty="0"/>
              <a:t>Podužna armatura vertikalnih i horizontalnih serklaža ne smije biti manja od 3 cm², niti od 1% površine poprečnog presjeka serklaža.</a:t>
            </a:r>
          </a:p>
          <a:p>
            <a:pPr algn="just"/>
            <a:r>
              <a:rPr lang="sr-Latn-ME" sz="1600" dirty="0"/>
              <a:t> </a:t>
            </a:r>
          </a:p>
          <a:p>
            <a:pPr algn="just"/>
            <a:r>
              <a:rPr lang="sr-Latn-ME" sz="1600" dirty="0"/>
              <a:t>Uzengije prečnika ne manjeg od 6 mm i na razmaku ne većem od 150 mm, treba da se postave oko podužne armature.</a:t>
            </a:r>
          </a:p>
        </p:txBody>
      </p:sp>
      <p:pic>
        <p:nvPicPr>
          <p:cNvPr id="7" name="Picture 6">
            <a:extLst>
              <a:ext uri="{FF2B5EF4-FFF2-40B4-BE49-F238E27FC236}">
                <a16:creationId xmlns:a16="http://schemas.microsoft.com/office/drawing/2014/main" id="{22230269-CD35-439F-B689-722AB951B1C1}"/>
              </a:ext>
            </a:extLst>
          </p:cNvPr>
          <p:cNvPicPr>
            <a:picLocks noChangeAspect="1"/>
          </p:cNvPicPr>
          <p:nvPr/>
        </p:nvPicPr>
        <p:blipFill>
          <a:blip r:embed="rId3"/>
          <a:stretch>
            <a:fillRect/>
          </a:stretch>
        </p:blipFill>
        <p:spPr>
          <a:xfrm>
            <a:off x="4879946" y="2327546"/>
            <a:ext cx="4108508" cy="4514375"/>
          </a:xfrm>
          <a:prstGeom prst="rect">
            <a:avLst/>
          </a:prstGeom>
        </p:spPr>
      </p:pic>
      <p:sp>
        <p:nvSpPr>
          <p:cNvPr id="8" name="TextBox 7">
            <a:extLst>
              <a:ext uri="{FF2B5EF4-FFF2-40B4-BE49-F238E27FC236}">
                <a16:creationId xmlns:a16="http://schemas.microsoft.com/office/drawing/2014/main" id="{3A763C2F-62C4-4F80-B0B3-67029C95CB79}"/>
              </a:ext>
            </a:extLst>
          </p:cNvPr>
          <p:cNvSpPr txBox="1"/>
          <p:nvPr/>
        </p:nvSpPr>
        <p:spPr>
          <a:xfrm>
            <a:off x="228600" y="2819400"/>
            <a:ext cx="4267200" cy="2308324"/>
          </a:xfrm>
          <a:prstGeom prst="rect">
            <a:avLst/>
          </a:prstGeom>
          <a:noFill/>
        </p:spPr>
        <p:txBody>
          <a:bodyPr wrap="square">
            <a:spAutoFit/>
          </a:bodyPr>
          <a:lstStyle/>
          <a:p>
            <a:pPr algn="just"/>
            <a:r>
              <a:rPr lang="pl-PL" sz="1600" dirty="0"/>
              <a:t>Čelik za armiranje treba da bude klase B ili C u skladu sa EC2.</a:t>
            </a:r>
          </a:p>
          <a:p>
            <a:pPr algn="just"/>
            <a:endParaRPr lang="pl-PL" sz="1600" dirty="0"/>
          </a:p>
          <a:p>
            <a:pPr algn="just"/>
            <a:r>
              <a:rPr lang="sr-Latn-ME" sz="1600" dirty="0"/>
              <a:t>Nastavljanje armature mora se postići preklopima na dužini ne manjoj od 60 prečnika šipki.</a:t>
            </a:r>
          </a:p>
          <a:p>
            <a:pPr algn="just"/>
            <a:endParaRPr lang="sr-Latn-ME" sz="1600" dirty="0"/>
          </a:p>
          <a:p>
            <a:pPr algn="just"/>
            <a:r>
              <a:rPr lang="sr-Latn-ME" sz="1600" dirty="0"/>
              <a:t>Horizontalni serklaži moraju se postaviti u ravni zida u nivou svake tavanice, pri čemu razmak ni u kom slučaju ne smije biti veći od 4 m.</a:t>
            </a:r>
          </a:p>
        </p:txBody>
      </p:sp>
      <p:pic>
        <p:nvPicPr>
          <p:cNvPr id="9" name="Picture 8" descr="C:\Users\Dell\AppData\Local\Temp\Rar$DIa0.590\04. zidane konstrukcije.jpg">
            <a:extLst>
              <a:ext uri="{FF2B5EF4-FFF2-40B4-BE49-F238E27FC236}">
                <a16:creationId xmlns:a16="http://schemas.microsoft.com/office/drawing/2014/main" id="{EB531CF2-2D7C-4D0C-BD8D-7AFA084EFB5F}"/>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0" name="Picture 9">
            <a:extLst>
              <a:ext uri="{FF2B5EF4-FFF2-40B4-BE49-F238E27FC236}">
                <a16:creationId xmlns:a16="http://schemas.microsoft.com/office/drawing/2014/main" id="{67452547-4735-4F58-959C-242E8C5D68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480976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EF2DA-DCD0-4E88-A98A-68601409F14F}"/>
              </a:ext>
            </a:extLst>
          </p:cNvPr>
          <p:cNvPicPr>
            <a:picLocks noChangeAspect="1"/>
          </p:cNvPicPr>
          <p:nvPr/>
        </p:nvPicPr>
        <p:blipFill>
          <a:blip r:embed="rId3"/>
          <a:stretch>
            <a:fillRect/>
          </a:stretch>
        </p:blipFill>
        <p:spPr>
          <a:xfrm>
            <a:off x="0" y="1143000"/>
            <a:ext cx="9144000" cy="4883861"/>
          </a:xfrm>
          <a:prstGeom prst="rect">
            <a:avLst/>
          </a:prstGeom>
        </p:spPr>
      </p:pic>
      <p:pic>
        <p:nvPicPr>
          <p:cNvPr id="4" name="Picture 3" descr="C:\Users\Dell\AppData\Local\Temp\Rar$DIa0.590\04. zidane konstrukcije.jpg">
            <a:extLst>
              <a:ext uri="{FF2B5EF4-FFF2-40B4-BE49-F238E27FC236}">
                <a16:creationId xmlns:a16="http://schemas.microsoft.com/office/drawing/2014/main" id="{E18A3A47-330A-41E9-86C9-49999150E4D4}"/>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5" name="Picture 4">
            <a:extLst>
              <a:ext uri="{FF2B5EF4-FFF2-40B4-BE49-F238E27FC236}">
                <a16:creationId xmlns:a16="http://schemas.microsoft.com/office/drawing/2014/main" id="{7B4ED5B1-94E0-4CFB-8A14-B5DF415214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980408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3124200" y="1021125"/>
            <a:ext cx="3048000" cy="400110"/>
          </a:xfrm>
          <a:prstGeom prst="rect">
            <a:avLst/>
          </a:prstGeom>
          <a:noFill/>
        </p:spPr>
        <p:txBody>
          <a:bodyPr wrap="square">
            <a:spAutoFit/>
          </a:bodyPr>
          <a:lstStyle/>
          <a:p>
            <a:r>
              <a:rPr lang="sr-Latn-ME" sz="2000" b="1" dirty="0"/>
              <a:t>Armirana zidarija</a:t>
            </a:r>
            <a:r>
              <a:rPr lang="en-US" sz="2000" b="1" dirty="0"/>
              <a:t> – EC8</a:t>
            </a:r>
            <a:endParaRPr lang="sr-Latn-ME" sz="2000" b="1" dirty="0"/>
          </a:p>
        </p:txBody>
      </p:sp>
      <p:pic>
        <p:nvPicPr>
          <p:cNvPr id="3" name="Picture 2">
            <a:extLst>
              <a:ext uri="{FF2B5EF4-FFF2-40B4-BE49-F238E27FC236}">
                <a16:creationId xmlns:a16="http://schemas.microsoft.com/office/drawing/2014/main" id="{B6684A4D-38A7-4B45-AEC3-D956F4894785}"/>
              </a:ext>
            </a:extLst>
          </p:cNvPr>
          <p:cNvPicPr>
            <a:picLocks noChangeAspect="1"/>
          </p:cNvPicPr>
          <p:nvPr/>
        </p:nvPicPr>
        <p:blipFill>
          <a:blip r:embed="rId3"/>
          <a:stretch>
            <a:fillRect/>
          </a:stretch>
        </p:blipFill>
        <p:spPr>
          <a:xfrm>
            <a:off x="0" y="1447800"/>
            <a:ext cx="9144000" cy="5046345"/>
          </a:xfrm>
          <a:prstGeom prst="rect">
            <a:avLst/>
          </a:prstGeom>
        </p:spPr>
      </p:pic>
      <p:pic>
        <p:nvPicPr>
          <p:cNvPr id="5" name="Picture 4" descr="C:\Users\Dell\AppData\Local\Temp\Rar$DIa0.590\04. zidane konstrukcije.jpg">
            <a:extLst>
              <a:ext uri="{FF2B5EF4-FFF2-40B4-BE49-F238E27FC236}">
                <a16:creationId xmlns:a16="http://schemas.microsoft.com/office/drawing/2014/main" id="{D7699924-A0AB-4518-B378-D89F3E7D0370}"/>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790ABBAE-BC7F-4C85-82C4-0F0045D899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140890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2133600" y="892536"/>
            <a:ext cx="5486400" cy="400110"/>
          </a:xfrm>
          <a:prstGeom prst="rect">
            <a:avLst/>
          </a:prstGeom>
          <a:noFill/>
        </p:spPr>
        <p:txBody>
          <a:bodyPr wrap="square">
            <a:spAutoFit/>
          </a:bodyPr>
          <a:lstStyle/>
          <a:p>
            <a:r>
              <a:rPr lang="sr-Latn-ME" sz="2000" b="1" dirty="0"/>
              <a:t>Pravila za jednostavne zidane zgrade</a:t>
            </a:r>
            <a:r>
              <a:rPr lang="en-US" sz="2000" b="1" dirty="0"/>
              <a:t> – EC8</a:t>
            </a:r>
            <a:endParaRPr lang="sr-Latn-ME" sz="2000" b="1" dirty="0"/>
          </a:p>
        </p:txBody>
      </p:sp>
      <p:pic>
        <p:nvPicPr>
          <p:cNvPr id="5" name="Picture 4">
            <a:extLst>
              <a:ext uri="{FF2B5EF4-FFF2-40B4-BE49-F238E27FC236}">
                <a16:creationId xmlns:a16="http://schemas.microsoft.com/office/drawing/2014/main" id="{70FAB79B-F093-4CA8-8875-9808C05C896F}"/>
              </a:ext>
            </a:extLst>
          </p:cNvPr>
          <p:cNvPicPr>
            <a:picLocks noChangeAspect="1"/>
          </p:cNvPicPr>
          <p:nvPr/>
        </p:nvPicPr>
        <p:blipFill>
          <a:blip r:embed="rId3"/>
          <a:stretch>
            <a:fillRect/>
          </a:stretch>
        </p:blipFill>
        <p:spPr>
          <a:xfrm>
            <a:off x="1905000" y="4122674"/>
            <a:ext cx="5638800" cy="2729034"/>
          </a:xfrm>
          <a:prstGeom prst="rect">
            <a:avLst/>
          </a:prstGeom>
        </p:spPr>
      </p:pic>
      <p:sp>
        <p:nvSpPr>
          <p:cNvPr id="7" name="TextBox 6">
            <a:extLst>
              <a:ext uri="{FF2B5EF4-FFF2-40B4-BE49-F238E27FC236}">
                <a16:creationId xmlns:a16="http://schemas.microsoft.com/office/drawing/2014/main" id="{726C26C0-E9FB-406F-AF6F-E82386C1F4D2}"/>
              </a:ext>
            </a:extLst>
          </p:cNvPr>
          <p:cNvSpPr txBox="1"/>
          <p:nvPr/>
        </p:nvSpPr>
        <p:spPr>
          <a:xfrm>
            <a:off x="190500" y="1171514"/>
            <a:ext cx="8763000" cy="2954655"/>
          </a:xfrm>
          <a:prstGeom prst="rect">
            <a:avLst/>
          </a:prstGeom>
          <a:noFill/>
        </p:spPr>
        <p:txBody>
          <a:bodyPr wrap="square">
            <a:spAutoFit/>
          </a:bodyPr>
          <a:lstStyle/>
          <a:p>
            <a:pPr algn="just">
              <a:spcBef>
                <a:spcPts val="600"/>
              </a:spcBef>
            </a:pPr>
            <a:r>
              <a:rPr lang="sr-Latn-ME" dirty="0"/>
              <a:t>Dokaz sigurnosti zgrade protiv rušenja pri dejstvu zemljotresa i proračunska otpornost konstruktivnih elemenata moraju biti eksplicitno obezbijeđeni, osim za zgrade koje ispunjavaju pravila za jednostavne zidane objekte</a:t>
            </a:r>
            <a:r>
              <a:rPr lang="en-US" dirty="0"/>
              <a:t>.</a:t>
            </a:r>
            <a:endParaRPr lang="sr-Latn-ME" dirty="0"/>
          </a:p>
          <a:p>
            <a:pPr algn="just"/>
            <a:endParaRPr lang="sr-Latn-ME" sz="1200" dirty="0"/>
          </a:p>
          <a:p>
            <a:pPr algn="just"/>
            <a:r>
              <a:rPr lang="sr-Latn-ME" dirty="0"/>
              <a:t>Za zgrade kod kojih je najmanje 70% razmatranih smičućih zidova duže od 2 m, korekcioni faktor k dat je izrazom k = 1 + (l</a:t>
            </a:r>
            <a:r>
              <a:rPr lang="sr-Latn-ME" sz="1200" dirty="0"/>
              <a:t>av</a:t>
            </a:r>
            <a:r>
              <a:rPr lang="sr-Latn-ME" dirty="0"/>
              <a:t> - 2)/4 &lt; 2 gdje je l</a:t>
            </a:r>
            <a:r>
              <a:rPr lang="sr-Latn-ME" sz="1200" dirty="0"/>
              <a:t>av</a:t>
            </a:r>
            <a:r>
              <a:rPr lang="sr-Latn-ME" dirty="0"/>
              <a:t> prosječna dužina razmatranih smičućih zidova izražena u metrima. U drugim slučajevima uzima se k = 1.</a:t>
            </a:r>
          </a:p>
          <a:p>
            <a:pPr algn="just"/>
            <a:endParaRPr lang="sr-Latn-ME" sz="1200" dirty="0"/>
          </a:p>
          <a:p>
            <a:pPr algn="just"/>
            <a:r>
              <a:rPr lang="sr-Latn-ME" dirty="0"/>
              <a:t>U zavisnosti od vrijednosti produkta a</a:t>
            </a:r>
            <a:r>
              <a:rPr lang="sr-Latn-ME" sz="1200" dirty="0"/>
              <a:t>g</a:t>
            </a:r>
            <a:r>
              <a:rPr lang="sr-Latn-ME" dirty="0"/>
              <a:t>S na lokaciji objekta i načina gradnje, dozvoljeni broj spratova iznad tla n se ograničava, a smičući zidovi se moraju postaviti u dva ortogonalna pravca, sa minimalnom površinom A</a:t>
            </a:r>
            <a:r>
              <a:rPr lang="sr-Latn-ME" sz="1200" dirty="0"/>
              <a:t>min</a:t>
            </a:r>
            <a:r>
              <a:rPr lang="sr-Latn-ME" dirty="0"/>
              <a:t> u svakom pravcu.</a:t>
            </a:r>
          </a:p>
        </p:txBody>
      </p:sp>
      <p:pic>
        <p:nvPicPr>
          <p:cNvPr id="8" name="Picture 7" descr="C:\Users\Dell\AppData\Local\Temp\Rar$DIa0.590\04. zidane konstrukcije.jpg">
            <a:extLst>
              <a:ext uri="{FF2B5EF4-FFF2-40B4-BE49-F238E27FC236}">
                <a16:creationId xmlns:a16="http://schemas.microsoft.com/office/drawing/2014/main" id="{67329B2C-79F3-4B91-BE98-ACE4549BDEA3}"/>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9" name="Picture 8">
            <a:extLst>
              <a:ext uri="{FF2B5EF4-FFF2-40B4-BE49-F238E27FC236}">
                <a16:creationId xmlns:a16="http://schemas.microsoft.com/office/drawing/2014/main" id="{ED2CF511-6B89-4696-BB31-D10615FE57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478521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2133600" y="914400"/>
            <a:ext cx="5638800" cy="400110"/>
          </a:xfrm>
          <a:prstGeom prst="rect">
            <a:avLst/>
          </a:prstGeom>
          <a:noFill/>
        </p:spPr>
        <p:txBody>
          <a:bodyPr wrap="square">
            <a:spAutoFit/>
          </a:bodyPr>
          <a:lstStyle/>
          <a:p>
            <a:r>
              <a:rPr lang="sr-Latn-ME" sz="2000" b="1" dirty="0"/>
              <a:t>Pravila za jednostavne zidane zgrade</a:t>
            </a:r>
            <a:r>
              <a:rPr lang="en-US" sz="2000" b="1" dirty="0"/>
              <a:t> – EC8</a:t>
            </a:r>
            <a:endParaRPr lang="sr-Latn-ME" sz="2000" b="1" dirty="0"/>
          </a:p>
        </p:txBody>
      </p:sp>
      <p:sp>
        <p:nvSpPr>
          <p:cNvPr id="5" name="TextBox 4">
            <a:extLst>
              <a:ext uri="{FF2B5EF4-FFF2-40B4-BE49-F238E27FC236}">
                <a16:creationId xmlns:a16="http://schemas.microsoft.com/office/drawing/2014/main" id="{C0349A55-AEC7-4BA6-B617-9524E509BAB0}"/>
              </a:ext>
            </a:extLst>
          </p:cNvPr>
          <p:cNvSpPr txBox="1"/>
          <p:nvPr/>
        </p:nvSpPr>
        <p:spPr>
          <a:xfrm>
            <a:off x="190500" y="1219200"/>
            <a:ext cx="8763000" cy="5355312"/>
          </a:xfrm>
          <a:prstGeom prst="rect">
            <a:avLst/>
          </a:prstGeom>
          <a:noFill/>
        </p:spPr>
        <p:txBody>
          <a:bodyPr wrap="square">
            <a:spAutoFit/>
          </a:bodyPr>
          <a:lstStyle/>
          <a:p>
            <a:pPr algn="just">
              <a:spcBef>
                <a:spcPts val="600"/>
              </a:spcBef>
            </a:pPr>
            <a:r>
              <a:rPr lang="sr-Latn-ME" dirty="0"/>
              <a:t>Smičući zidovi zgrade treba da ispune sljedeće uslove:</a:t>
            </a:r>
          </a:p>
          <a:p>
            <a:pPr marL="285750" indent="-285750" algn="just">
              <a:buFont typeface="Arial" panose="020B0604020202020204" pitchFamily="34" charset="0"/>
              <a:buChar char="•"/>
            </a:pPr>
            <a:r>
              <a:rPr lang="sr-Latn-ME" dirty="0"/>
              <a:t>zgrada je ukrućena smičućim zidovima koji su postavljeni skoro simetrično u osnovi u dva ortogonalna pravca</a:t>
            </a:r>
          </a:p>
          <a:p>
            <a:pPr marL="285750" indent="-285750" algn="just">
              <a:buFont typeface="Arial" panose="020B0604020202020204" pitchFamily="34" charset="0"/>
              <a:buChar char="•"/>
            </a:pPr>
            <a:r>
              <a:rPr lang="sr-Latn-ME" dirty="0"/>
              <a:t>najmanje dva paralelna zida su postavljena u dva ortogonalna pravca, a dužina svakog zida je veća od 30% dužine zgrade u pravcu pružanja zidova</a:t>
            </a:r>
          </a:p>
          <a:p>
            <a:pPr marL="285750" indent="-285750" algn="just">
              <a:buFont typeface="Arial" panose="020B0604020202020204" pitchFamily="34" charset="0"/>
              <a:buChar char="•"/>
            </a:pPr>
            <a:r>
              <a:rPr lang="sr-Latn-ME" dirty="0"/>
              <a:t>rastojanje između ovih zidova je veće od 75% dužine zgrade u drugom pravcu</a:t>
            </a:r>
          </a:p>
          <a:p>
            <a:pPr marL="285750" indent="-285750" algn="just">
              <a:buFont typeface="Arial" panose="020B0604020202020204" pitchFamily="34" charset="0"/>
              <a:buChar char="•"/>
            </a:pPr>
            <a:r>
              <a:rPr lang="sr-Latn-ME" dirty="0"/>
              <a:t>smičući zidovi prihvataju najmanje 75% vertikalnog opterećenja</a:t>
            </a:r>
          </a:p>
          <a:p>
            <a:pPr marL="285750" indent="-285750" algn="just">
              <a:buFont typeface="Arial" panose="020B0604020202020204" pitchFamily="34" charset="0"/>
              <a:buChar char="•"/>
            </a:pPr>
            <a:r>
              <a:rPr lang="sr-Latn-ME" dirty="0"/>
              <a:t>smičući zidovi moraju se kontinualno pružati od vrha do dna zgrade</a:t>
            </a:r>
          </a:p>
          <a:p>
            <a:pPr algn="just"/>
            <a:endParaRPr lang="sr-Latn-ME" dirty="0"/>
          </a:p>
          <a:p>
            <a:pPr algn="just"/>
            <a:r>
              <a:rPr lang="sr-Latn-ME" dirty="0"/>
              <a:t>U zonama niske seizmičnosti zahtijevana dužina zida od 30% može se obezbijediti sabiranjem dužina smičućih zidova u jednoj osi, razdvojenih otvorima. U tom slučaju, najmanje jedan smičući zid u svakom pravcu mora imati dužinu l ne manju od one koja odgovara dvostrukoj minimalnoj vrijednosti l/h.</a:t>
            </a:r>
          </a:p>
          <a:p>
            <a:pPr algn="just"/>
            <a:endParaRPr lang="sr-Latn-ME" dirty="0"/>
          </a:p>
          <a:p>
            <a:pPr algn="just"/>
            <a:r>
              <a:rPr lang="sr-Latn-ME" dirty="0"/>
              <a:t>U oba ortogonalna pravca, razlika u masi i razlika u horizontalnom poprečnom presjeku smičućeg zida između susjednih spratova, mora biti ograničena na maksimalno 20%.</a:t>
            </a:r>
          </a:p>
          <a:p>
            <a:pPr algn="just"/>
            <a:endParaRPr lang="sr-Latn-ME" dirty="0"/>
          </a:p>
          <a:p>
            <a:pPr algn="just"/>
            <a:r>
              <a:rPr lang="sr-Latn-ME" dirty="0"/>
              <a:t>Kod nearmiranih zidanih objekata, zidovi u jednom pravcu se povezuju sa zidovima iz ortogonalnog pravca na maksimalnom rastojanju od 7 m.</a:t>
            </a:r>
          </a:p>
        </p:txBody>
      </p:sp>
      <p:pic>
        <p:nvPicPr>
          <p:cNvPr id="7" name="Picture 6" descr="C:\Users\Dell\AppData\Local\Temp\Rar$DIa0.590\04. zidane konstrukcije.jpg">
            <a:extLst>
              <a:ext uri="{FF2B5EF4-FFF2-40B4-BE49-F238E27FC236}">
                <a16:creationId xmlns:a16="http://schemas.microsoft.com/office/drawing/2014/main" id="{428BED0B-9718-433A-8F1A-5CA183A11734}"/>
              </a:ext>
            </a:extLst>
          </p:cNvPr>
          <p:cNvPicPr/>
          <p:nvPr/>
        </p:nvPicPr>
        <p:blipFill rotWithShape="1">
          <a:blip r:embed="rId3"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799F6255-B757-4547-98EE-9A5623157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739581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Moja dokumenta\Kompjuter novi kuca\konferencije\40 god od cg zemljotresa\DiscussionForum-300x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33909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Moja dokumenta\Kompjuter novi kuca\konferencije\40 god od cg zemljotresa\diskus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435" y="3487684"/>
            <a:ext cx="2850963" cy="17707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1235885" y="1903413"/>
            <a:ext cx="673893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sr-Latn-CS" altLang="en-US" sz="6000" b="1" i="1" dirty="0">
                <a:latin typeface="+mj-lt"/>
              </a:rPr>
              <a:t>HVALA NA PAŽNJI</a:t>
            </a:r>
            <a:endParaRPr lang="en-US" altLang="en-US" sz="6000" b="1" i="1" dirty="0">
              <a:latin typeface="+mj-lt"/>
            </a:endParaRPr>
          </a:p>
        </p:txBody>
      </p:sp>
      <p:pic>
        <p:nvPicPr>
          <p:cNvPr id="5" name="Picture 4" descr="C:\Users\Dell\AppData\Local\Temp\Rar$DIa0.590\04. zidane konstrukcije.jpg">
            <a:extLst>
              <a:ext uri="{FF2B5EF4-FFF2-40B4-BE49-F238E27FC236}">
                <a16:creationId xmlns:a16="http://schemas.microsoft.com/office/drawing/2014/main" id="{2BF1F35E-78BD-4F71-B99F-BC35C6D6D55E}"/>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6" name="Picture 5">
            <a:extLst>
              <a:ext uri="{FF2B5EF4-FFF2-40B4-BE49-F238E27FC236}">
                <a16:creationId xmlns:a16="http://schemas.microsoft.com/office/drawing/2014/main" id="{0F27E9CB-8FB8-4408-BA07-1AB424D97E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0820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1000" fill="hold"/>
                                        <p:tgtEl>
                                          <p:spTgt spid="7171"/>
                                        </p:tgtEl>
                                        <p:attrNameLst>
                                          <p:attrName>ppt_w</p:attrName>
                                        </p:attrNameLst>
                                      </p:cBhvr>
                                      <p:tavLst>
                                        <p:tav tm="0">
                                          <p:val>
                                            <p:fltVal val="0"/>
                                          </p:val>
                                        </p:tav>
                                        <p:tav tm="100000">
                                          <p:val>
                                            <p:strVal val="#ppt_w"/>
                                          </p:val>
                                        </p:tav>
                                      </p:tavLst>
                                    </p:anim>
                                    <p:anim calcmode="lin" valueType="num">
                                      <p:cBhvr>
                                        <p:cTn id="13" dur="1000" fill="hold"/>
                                        <p:tgtEl>
                                          <p:spTgt spid="7171"/>
                                        </p:tgtEl>
                                        <p:attrNameLst>
                                          <p:attrName>ppt_h</p:attrName>
                                        </p:attrNameLst>
                                      </p:cBhvr>
                                      <p:tavLst>
                                        <p:tav tm="0">
                                          <p:val>
                                            <p:fltVal val="0"/>
                                          </p:val>
                                        </p:tav>
                                        <p:tav tm="100000">
                                          <p:val>
                                            <p:strVal val="#ppt_h"/>
                                          </p:val>
                                        </p:tav>
                                      </p:tavLst>
                                    </p:anim>
                                    <p:anim calcmode="lin" valueType="num">
                                      <p:cBhvr>
                                        <p:cTn id="14" dur="1000" fill="hold"/>
                                        <p:tgtEl>
                                          <p:spTgt spid="7171"/>
                                        </p:tgtEl>
                                        <p:attrNameLst>
                                          <p:attrName>style.rotation</p:attrName>
                                        </p:attrNameLst>
                                      </p:cBhvr>
                                      <p:tavLst>
                                        <p:tav tm="0">
                                          <p:val>
                                            <p:fltVal val="90"/>
                                          </p:val>
                                        </p:tav>
                                        <p:tav tm="100000">
                                          <p:val>
                                            <p:fltVal val="0"/>
                                          </p:val>
                                        </p:tav>
                                      </p:tavLst>
                                    </p:anim>
                                    <p:animEffect transition="in" filter="fade">
                                      <p:cBhvr>
                                        <p:cTn id="15"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6171151" y="4516179"/>
            <a:ext cx="2287049" cy="400110"/>
          </a:xfrm>
          <a:prstGeom prst="rect">
            <a:avLst/>
          </a:prstGeom>
          <a:noFill/>
        </p:spPr>
        <p:txBody>
          <a:bodyPr wrap="square">
            <a:spAutoFit/>
          </a:bodyPr>
          <a:lstStyle/>
          <a:p>
            <a:r>
              <a:rPr lang="sr-Latn-ME" sz="2000" b="1" dirty="0"/>
              <a:t>Mehanizmi loma</a:t>
            </a:r>
          </a:p>
        </p:txBody>
      </p:sp>
      <p:pic>
        <p:nvPicPr>
          <p:cNvPr id="8" name="Picture 7">
            <a:extLst>
              <a:ext uri="{FF2B5EF4-FFF2-40B4-BE49-F238E27FC236}">
                <a16:creationId xmlns:a16="http://schemas.microsoft.com/office/drawing/2014/main" id="{9BEACBA6-5FAF-45F3-A717-A2282EE358F0}"/>
              </a:ext>
            </a:extLst>
          </p:cNvPr>
          <p:cNvPicPr>
            <a:picLocks noChangeAspect="1"/>
          </p:cNvPicPr>
          <p:nvPr/>
        </p:nvPicPr>
        <p:blipFill>
          <a:blip r:embed="rId3"/>
          <a:stretch>
            <a:fillRect/>
          </a:stretch>
        </p:blipFill>
        <p:spPr>
          <a:xfrm>
            <a:off x="103503" y="4784475"/>
            <a:ext cx="1344297" cy="2035356"/>
          </a:xfrm>
          <a:prstGeom prst="rect">
            <a:avLst/>
          </a:prstGeom>
        </p:spPr>
      </p:pic>
      <p:pic>
        <p:nvPicPr>
          <p:cNvPr id="10" name="Picture 9">
            <a:extLst>
              <a:ext uri="{FF2B5EF4-FFF2-40B4-BE49-F238E27FC236}">
                <a16:creationId xmlns:a16="http://schemas.microsoft.com/office/drawing/2014/main" id="{4D07ED59-94E1-4CDC-9A9D-F56946F13006}"/>
              </a:ext>
            </a:extLst>
          </p:cNvPr>
          <p:cNvPicPr>
            <a:picLocks noChangeAspect="1"/>
          </p:cNvPicPr>
          <p:nvPr/>
        </p:nvPicPr>
        <p:blipFill>
          <a:blip r:embed="rId4"/>
          <a:stretch>
            <a:fillRect/>
          </a:stretch>
        </p:blipFill>
        <p:spPr>
          <a:xfrm>
            <a:off x="5509622" y="1002073"/>
            <a:ext cx="3492705" cy="1737064"/>
          </a:xfrm>
          <a:prstGeom prst="rect">
            <a:avLst/>
          </a:prstGeom>
        </p:spPr>
      </p:pic>
      <p:pic>
        <p:nvPicPr>
          <p:cNvPr id="12" name="Picture 11">
            <a:extLst>
              <a:ext uri="{FF2B5EF4-FFF2-40B4-BE49-F238E27FC236}">
                <a16:creationId xmlns:a16="http://schemas.microsoft.com/office/drawing/2014/main" id="{A0353374-A4C7-4D06-8A20-FA433CCC78A5}"/>
              </a:ext>
            </a:extLst>
          </p:cNvPr>
          <p:cNvPicPr>
            <a:picLocks noChangeAspect="1"/>
          </p:cNvPicPr>
          <p:nvPr/>
        </p:nvPicPr>
        <p:blipFill>
          <a:blip r:embed="rId5"/>
          <a:stretch>
            <a:fillRect/>
          </a:stretch>
        </p:blipFill>
        <p:spPr>
          <a:xfrm>
            <a:off x="36352" y="1002073"/>
            <a:ext cx="5267227" cy="1737064"/>
          </a:xfrm>
          <a:prstGeom prst="rect">
            <a:avLst/>
          </a:prstGeom>
        </p:spPr>
      </p:pic>
      <p:pic>
        <p:nvPicPr>
          <p:cNvPr id="16" name="Picture 15">
            <a:extLst>
              <a:ext uri="{FF2B5EF4-FFF2-40B4-BE49-F238E27FC236}">
                <a16:creationId xmlns:a16="http://schemas.microsoft.com/office/drawing/2014/main" id="{B748E428-0FB5-45D2-BF76-895654CFA1E7}"/>
              </a:ext>
            </a:extLst>
          </p:cNvPr>
          <p:cNvPicPr>
            <a:picLocks noChangeAspect="1"/>
          </p:cNvPicPr>
          <p:nvPr/>
        </p:nvPicPr>
        <p:blipFill>
          <a:blip r:embed="rId6"/>
          <a:stretch>
            <a:fillRect/>
          </a:stretch>
        </p:blipFill>
        <p:spPr>
          <a:xfrm>
            <a:off x="36353" y="2808024"/>
            <a:ext cx="5267226" cy="1946992"/>
          </a:xfrm>
          <a:prstGeom prst="rect">
            <a:avLst/>
          </a:prstGeom>
        </p:spPr>
      </p:pic>
      <p:pic>
        <p:nvPicPr>
          <p:cNvPr id="18" name="Picture 17">
            <a:extLst>
              <a:ext uri="{FF2B5EF4-FFF2-40B4-BE49-F238E27FC236}">
                <a16:creationId xmlns:a16="http://schemas.microsoft.com/office/drawing/2014/main" id="{01CC74A1-B1C5-485B-B713-6941A5661C9B}"/>
              </a:ext>
            </a:extLst>
          </p:cNvPr>
          <p:cNvPicPr>
            <a:picLocks noChangeAspect="1"/>
          </p:cNvPicPr>
          <p:nvPr/>
        </p:nvPicPr>
        <p:blipFill>
          <a:blip r:embed="rId7"/>
          <a:stretch>
            <a:fillRect/>
          </a:stretch>
        </p:blipFill>
        <p:spPr>
          <a:xfrm>
            <a:off x="1576979" y="4788203"/>
            <a:ext cx="1828800" cy="2027903"/>
          </a:xfrm>
          <a:prstGeom prst="rect">
            <a:avLst/>
          </a:prstGeom>
        </p:spPr>
      </p:pic>
      <p:pic>
        <p:nvPicPr>
          <p:cNvPr id="20" name="Picture 19">
            <a:extLst>
              <a:ext uri="{FF2B5EF4-FFF2-40B4-BE49-F238E27FC236}">
                <a16:creationId xmlns:a16="http://schemas.microsoft.com/office/drawing/2014/main" id="{74678D66-CF3D-43B2-AD6E-7647859AFD61}"/>
              </a:ext>
            </a:extLst>
          </p:cNvPr>
          <p:cNvPicPr>
            <a:picLocks noChangeAspect="1"/>
          </p:cNvPicPr>
          <p:nvPr/>
        </p:nvPicPr>
        <p:blipFill>
          <a:blip r:embed="rId8"/>
          <a:stretch>
            <a:fillRect/>
          </a:stretch>
        </p:blipFill>
        <p:spPr>
          <a:xfrm>
            <a:off x="3562222" y="4812952"/>
            <a:ext cx="1705213" cy="2015908"/>
          </a:xfrm>
          <a:prstGeom prst="rect">
            <a:avLst/>
          </a:prstGeom>
        </p:spPr>
      </p:pic>
      <p:pic>
        <p:nvPicPr>
          <p:cNvPr id="22" name="Picture 21">
            <a:extLst>
              <a:ext uri="{FF2B5EF4-FFF2-40B4-BE49-F238E27FC236}">
                <a16:creationId xmlns:a16="http://schemas.microsoft.com/office/drawing/2014/main" id="{38DD61D9-1D74-4578-85AB-55729D4FD71E}"/>
              </a:ext>
            </a:extLst>
          </p:cNvPr>
          <p:cNvPicPr>
            <a:picLocks noChangeAspect="1"/>
          </p:cNvPicPr>
          <p:nvPr/>
        </p:nvPicPr>
        <p:blipFill>
          <a:blip r:embed="rId9"/>
          <a:stretch>
            <a:fillRect/>
          </a:stretch>
        </p:blipFill>
        <p:spPr>
          <a:xfrm>
            <a:off x="5488650" y="2849254"/>
            <a:ext cx="3492705" cy="1625318"/>
          </a:xfrm>
          <a:prstGeom prst="rect">
            <a:avLst/>
          </a:prstGeom>
        </p:spPr>
      </p:pic>
      <p:sp>
        <p:nvSpPr>
          <p:cNvPr id="13" name="TextBox 12">
            <a:extLst>
              <a:ext uri="{FF2B5EF4-FFF2-40B4-BE49-F238E27FC236}">
                <a16:creationId xmlns:a16="http://schemas.microsoft.com/office/drawing/2014/main" id="{F5106C37-9040-4E83-8A67-6AD640D1C9C1}"/>
              </a:ext>
            </a:extLst>
          </p:cNvPr>
          <p:cNvSpPr txBox="1"/>
          <p:nvPr/>
        </p:nvSpPr>
        <p:spPr>
          <a:xfrm>
            <a:off x="5423878" y="4845631"/>
            <a:ext cx="3569568" cy="2062103"/>
          </a:xfrm>
          <a:prstGeom prst="rect">
            <a:avLst/>
          </a:prstGeom>
          <a:noFill/>
        </p:spPr>
        <p:txBody>
          <a:bodyPr wrap="square">
            <a:spAutoFit/>
          </a:bodyPr>
          <a:lstStyle/>
          <a:p>
            <a:pPr algn="just"/>
            <a:r>
              <a:rPr lang="sr-Latn-ME" sz="1600" dirty="0"/>
              <a:t>Zidane konstrukcije imaju niz slabosti u pogledu njihovog ponašanja pri zemljotresima, što je prevashodno vezano za krtost zidova i relativno veliku masu ovih konstrukcija. Zidovi od opeke su u stanju da prenesu relativno velike napone pritiska, ali imaju malu otpornost na zatezanje i smicanje. </a:t>
            </a:r>
          </a:p>
        </p:txBody>
      </p:sp>
      <p:pic>
        <p:nvPicPr>
          <p:cNvPr id="14" name="Picture 13" descr="C:\Users\Dell\AppData\Local\Temp\Rar$DIa0.590\04. zidane konstrukcije.jpg">
            <a:extLst>
              <a:ext uri="{FF2B5EF4-FFF2-40B4-BE49-F238E27FC236}">
                <a16:creationId xmlns:a16="http://schemas.microsoft.com/office/drawing/2014/main" id="{04B8169C-5563-4D9C-93BF-444F1489CC85}"/>
              </a:ext>
            </a:extLst>
          </p:cNvPr>
          <p:cNvPicPr/>
          <p:nvPr/>
        </p:nvPicPr>
        <p:blipFill rotWithShape="1">
          <a:blip r:embed="rId10"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15" name="Picture 14">
            <a:extLst>
              <a:ext uri="{FF2B5EF4-FFF2-40B4-BE49-F238E27FC236}">
                <a16:creationId xmlns:a16="http://schemas.microsoft.com/office/drawing/2014/main" id="{684FCB1E-0906-4390-BBFB-C11E007E42B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4235259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44CB5-478A-496A-BEEF-365902FED390}"/>
              </a:ext>
            </a:extLst>
          </p:cNvPr>
          <p:cNvPicPr>
            <a:picLocks noChangeAspect="1"/>
          </p:cNvPicPr>
          <p:nvPr/>
        </p:nvPicPr>
        <p:blipFill>
          <a:blip r:embed="rId3"/>
          <a:stretch>
            <a:fillRect/>
          </a:stretch>
        </p:blipFill>
        <p:spPr>
          <a:xfrm>
            <a:off x="901471" y="3197366"/>
            <a:ext cx="7058010" cy="3584434"/>
          </a:xfrm>
          <a:prstGeom prst="rect">
            <a:avLst/>
          </a:prstGeom>
        </p:spPr>
      </p:pic>
      <p:pic>
        <p:nvPicPr>
          <p:cNvPr id="8" name="Picture 7">
            <a:extLst>
              <a:ext uri="{FF2B5EF4-FFF2-40B4-BE49-F238E27FC236}">
                <a16:creationId xmlns:a16="http://schemas.microsoft.com/office/drawing/2014/main" id="{DE5B0368-CBB2-4C58-961F-74DDAEEB566B}"/>
              </a:ext>
            </a:extLst>
          </p:cNvPr>
          <p:cNvPicPr>
            <a:picLocks noChangeAspect="1"/>
          </p:cNvPicPr>
          <p:nvPr/>
        </p:nvPicPr>
        <p:blipFill>
          <a:blip r:embed="rId4"/>
          <a:stretch>
            <a:fillRect/>
          </a:stretch>
        </p:blipFill>
        <p:spPr>
          <a:xfrm>
            <a:off x="1981200" y="1600200"/>
            <a:ext cx="6400800" cy="1529201"/>
          </a:xfrm>
          <a:prstGeom prst="rect">
            <a:avLst/>
          </a:prstGeom>
        </p:spPr>
      </p:pic>
      <p:sp>
        <p:nvSpPr>
          <p:cNvPr id="10" name="TextBox 9">
            <a:extLst>
              <a:ext uri="{FF2B5EF4-FFF2-40B4-BE49-F238E27FC236}">
                <a16:creationId xmlns:a16="http://schemas.microsoft.com/office/drawing/2014/main" id="{BDB6DBB1-4546-46EA-813C-CD3B7830AE9B}"/>
              </a:ext>
            </a:extLst>
          </p:cNvPr>
          <p:cNvSpPr txBox="1"/>
          <p:nvPr/>
        </p:nvSpPr>
        <p:spPr>
          <a:xfrm>
            <a:off x="304800" y="965345"/>
            <a:ext cx="8610600" cy="923330"/>
          </a:xfrm>
          <a:prstGeom prst="rect">
            <a:avLst/>
          </a:prstGeom>
          <a:noFill/>
        </p:spPr>
        <p:txBody>
          <a:bodyPr wrap="square">
            <a:spAutoFit/>
          </a:bodyPr>
          <a:lstStyle/>
          <a:p>
            <a:pPr algn="just"/>
            <a:r>
              <a:rPr lang="sr-Latn-ME" b="1" dirty="0"/>
              <a:t>Parcijalni koeficijenti sigurnosti</a:t>
            </a:r>
            <a:r>
              <a:rPr lang="sr-Latn-ME" dirty="0"/>
              <a:t> za materijale se definišu u zavisnosti od kategorije elemenata za zidanje i od klase kontrole izvođenja radova na objektu sa zidanom konstrukcijom.</a:t>
            </a:r>
          </a:p>
        </p:txBody>
      </p:sp>
      <p:pic>
        <p:nvPicPr>
          <p:cNvPr id="7" name="Picture 6" descr="C:\Users\Dell\AppData\Local\Temp\Rar$DIa0.590\04. zidane konstrukcije.jpg">
            <a:extLst>
              <a:ext uri="{FF2B5EF4-FFF2-40B4-BE49-F238E27FC236}">
                <a16:creationId xmlns:a16="http://schemas.microsoft.com/office/drawing/2014/main" id="{6EFB89A9-34E1-4155-B56D-19B4109CE9BF}"/>
              </a:ext>
            </a:extLst>
          </p:cNvPr>
          <p:cNvPicPr/>
          <p:nvPr/>
        </p:nvPicPr>
        <p:blipFill rotWithShape="1">
          <a:blip r:embed="rId5"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9" name="Picture 8">
            <a:extLst>
              <a:ext uri="{FF2B5EF4-FFF2-40B4-BE49-F238E27FC236}">
                <a16:creationId xmlns:a16="http://schemas.microsoft.com/office/drawing/2014/main" id="{942E64A1-B3AD-4B1F-BE49-7A61581180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215883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5003521" y="969860"/>
            <a:ext cx="4038600" cy="400110"/>
          </a:xfrm>
          <a:prstGeom prst="rect">
            <a:avLst/>
          </a:prstGeom>
          <a:noFill/>
        </p:spPr>
        <p:txBody>
          <a:bodyPr wrap="square">
            <a:spAutoFit/>
          </a:bodyPr>
          <a:lstStyle/>
          <a:p>
            <a:r>
              <a:rPr lang="sr-Latn-ME" sz="2000" b="1" dirty="0"/>
              <a:t>Vrste i grupe elemenata za zidanje</a:t>
            </a:r>
          </a:p>
        </p:txBody>
      </p:sp>
      <p:pic>
        <p:nvPicPr>
          <p:cNvPr id="9" name="Picture 8">
            <a:extLst>
              <a:ext uri="{FF2B5EF4-FFF2-40B4-BE49-F238E27FC236}">
                <a16:creationId xmlns:a16="http://schemas.microsoft.com/office/drawing/2014/main" id="{3175B90B-B55C-4CB7-A2B2-EBF50283004B}"/>
              </a:ext>
            </a:extLst>
          </p:cNvPr>
          <p:cNvPicPr>
            <a:picLocks noChangeAspect="1"/>
          </p:cNvPicPr>
          <p:nvPr/>
        </p:nvPicPr>
        <p:blipFill>
          <a:blip r:embed="rId3"/>
          <a:stretch>
            <a:fillRect/>
          </a:stretch>
        </p:blipFill>
        <p:spPr>
          <a:xfrm>
            <a:off x="457200" y="900284"/>
            <a:ext cx="4546321" cy="5957716"/>
          </a:xfrm>
          <a:prstGeom prst="rect">
            <a:avLst/>
          </a:prstGeom>
        </p:spPr>
      </p:pic>
      <p:sp>
        <p:nvSpPr>
          <p:cNvPr id="11" name="TextBox 10">
            <a:extLst>
              <a:ext uri="{FF2B5EF4-FFF2-40B4-BE49-F238E27FC236}">
                <a16:creationId xmlns:a16="http://schemas.microsoft.com/office/drawing/2014/main" id="{D824794F-D491-44A4-82D9-A99A2721F0D0}"/>
              </a:ext>
            </a:extLst>
          </p:cNvPr>
          <p:cNvSpPr txBox="1"/>
          <p:nvPr/>
        </p:nvSpPr>
        <p:spPr>
          <a:xfrm>
            <a:off x="5105400" y="1600200"/>
            <a:ext cx="3733800" cy="3970318"/>
          </a:xfrm>
          <a:prstGeom prst="rect">
            <a:avLst/>
          </a:prstGeom>
          <a:noFill/>
        </p:spPr>
        <p:txBody>
          <a:bodyPr wrap="square">
            <a:spAutoFit/>
          </a:bodyPr>
          <a:lstStyle/>
          <a:p>
            <a:pPr algn="just"/>
            <a:r>
              <a:rPr lang="sr-Latn-ME" dirty="0"/>
              <a:t>Grupisanje elemenata za zidanje u četiri karakteristične grupe. </a:t>
            </a:r>
          </a:p>
          <a:p>
            <a:pPr algn="just"/>
            <a:endParaRPr lang="sr-Latn-ME" dirty="0"/>
          </a:p>
          <a:p>
            <a:pPr algn="just"/>
            <a:r>
              <a:rPr lang="sr-Latn-ME" dirty="0"/>
              <a:t>Od razvrstavanja određenog elementa u pripadajuću grupu zavisi koja će se jednačina primijeniti za definisanje karakteristične čvrstoće na pritisak zida f</a:t>
            </a:r>
            <a:r>
              <a:rPr lang="sr-Latn-ME" sz="1000" dirty="0"/>
              <a:t>ki</a:t>
            </a:r>
            <a:r>
              <a:rPr lang="sr-Latn-ME" dirty="0"/>
              <a:t> i drugi izrazi i odredbe.</a:t>
            </a:r>
          </a:p>
          <a:p>
            <a:pPr algn="just"/>
            <a:endParaRPr lang="sr-Latn-ME" dirty="0"/>
          </a:p>
          <a:p>
            <a:pPr algn="just"/>
            <a:r>
              <a:rPr lang="sr-Latn-ME" dirty="0"/>
              <a:t>Elementi od autoklavnog ćelijastog betona, elementi od vještačkog kamena i elementi od obrađenog prirodnog kamena, smatraju se elementima grupe 1.</a:t>
            </a:r>
          </a:p>
        </p:txBody>
      </p:sp>
      <p:pic>
        <p:nvPicPr>
          <p:cNvPr id="7" name="Picture 6" descr="C:\Users\Dell\AppData\Local\Temp\Rar$DIa0.590\04. zidane konstrukcije.jpg">
            <a:extLst>
              <a:ext uri="{FF2B5EF4-FFF2-40B4-BE49-F238E27FC236}">
                <a16:creationId xmlns:a16="http://schemas.microsoft.com/office/drawing/2014/main" id="{4F97236C-1D51-48C3-A3B0-26F1F848F45C}"/>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3848A11F-237E-49C8-AEE8-72D217B897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753023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2057400" y="969860"/>
            <a:ext cx="4267200" cy="400110"/>
          </a:xfrm>
          <a:prstGeom prst="rect">
            <a:avLst/>
          </a:prstGeom>
          <a:noFill/>
        </p:spPr>
        <p:txBody>
          <a:bodyPr wrap="square">
            <a:spAutoFit/>
          </a:bodyPr>
          <a:lstStyle/>
          <a:p>
            <a:r>
              <a:rPr lang="sr-Latn-ME" sz="2000" b="1" dirty="0"/>
              <a:t>Karakteristična čvrstoća na pritisak</a:t>
            </a:r>
          </a:p>
        </p:txBody>
      </p:sp>
      <p:pic>
        <p:nvPicPr>
          <p:cNvPr id="5" name="Picture 4">
            <a:extLst>
              <a:ext uri="{FF2B5EF4-FFF2-40B4-BE49-F238E27FC236}">
                <a16:creationId xmlns:a16="http://schemas.microsoft.com/office/drawing/2014/main" id="{BE915DEC-98EC-44BB-95EC-93A9D5028898}"/>
              </a:ext>
            </a:extLst>
          </p:cNvPr>
          <p:cNvPicPr>
            <a:picLocks noChangeAspect="1"/>
          </p:cNvPicPr>
          <p:nvPr/>
        </p:nvPicPr>
        <p:blipFill>
          <a:blip r:embed="rId3"/>
          <a:stretch>
            <a:fillRect/>
          </a:stretch>
        </p:blipFill>
        <p:spPr>
          <a:xfrm>
            <a:off x="0" y="1447800"/>
            <a:ext cx="9144000" cy="4528038"/>
          </a:xfrm>
          <a:prstGeom prst="rect">
            <a:avLst/>
          </a:prstGeom>
        </p:spPr>
      </p:pic>
      <p:pic>
        <p:nvPicPr>
          <p:cNvPr id="7" name="Picture 6" descr="C:\Users\Dell\AppData\Local\Temp\Rar$DIa0.590\04. zidane konstrukcije.jpg">
            <a:extLst>
              <a:ext uri="{FF2B5EF4-FFF2-40B4-BE49-F238E27FC236}">
                <a16:creationId xmlns:a16="http://schemas.microsoft.com/office/drawing/2014/main" id="{4DA2A58A-A500-4196-BDD0-1B4F11E127BD}"/>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8" name="Picture 7">
            <a:extLst>
              <a:ext uri="{FF2B5EF4-FFF2-40B4-BE49-F238E27FC236}">
                <a16:creationId xmlns:a16="http://schemas.microsoft.com/office/drawing/2014/main" id="{2D929275-CD24-4305-9C0B-7C2B3AFB2D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390824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411628-3AC1-4F2E-9468-DA6FEFE87A4A}"/>
              </a:ext>
            </a:extLst>
          </p:cNvPr>
          <p:cNvSpPr txBox="1"/>
          <p:nvPr/>
        </p:nvSpPr>
        <p:spPr>
          <a:xfrm>
            <a:off x="1981200" y="1004925"/>
            <a:ext cx="4953000" cy="400110"/>
          </a:xfrm>
          <a:prstGeom prst="rect">
            <a:avLst/>
          </a:prstGeom>
          <a:noFill/>
        </p:spPr>
        <p:txBody>
          <a:bodyPr wrap="square">
            <a:spAutoFit/>
          </a:bodyPr>
          <a:lstStyle/>
          <a:p>
            <a:r>
              <a:rPr lang="sr-Latn-ME" sz="2000" b="1" dirty="0"/>
              <a:t>Modul elastičnosti E i modul smicanja G</a:t>
            </a:r>
          </a:p>
        </p:txBody>
      </p:sp>
      <p:pic>
        <p:nvPicPr>
          <p:cNvPr id="3" name="Picture 2">
            <a:extLst>
              <a:ext uri="{FF2B5EF4-FFF2-40B4-BE49-F238E27FC236}">
                <a16:creationId xmlns:a16="http://schemas.microsoft.com/office/drawing/2014/main" id="{16DC1B42-BDF5-479B-90C7-5D73374045E5}"/>
              </a:ext>
            </a:extLst>
          </p:cNvPr>
          <p:cNvPicPr>
            <a:picLocks noChangeAspect="1"/>
          </p:cNvPicPr>
          <p:nvPr/>
        </p:nvPicPr>
        <p:blipFill>
          <a:blip r:embed="rId3"/>
          <a:stretch>
            <a:fillRect/>
          </a:stretch>
        </p:blipFill>
        <p:spPr>
          <a:xfrm>
            <a:off x="25866" y="1405035"/>
            <a:ext cx="9144000" cy="4620126"/>
          </a:xfrm>
          <a:prstGeom prst="rect">
            <a:avLst/>
          </a:prstGeom>
        </p:spPr>
      </p:pic>
      <p:pic>
        <p:nvPicPr>
          <p:cNvPr id="5" name="Picture 4" descr="C:\Users\Dell\AppData\Local\Temp\Rar$DIa0.590\04. zidane konstrukcije.jpg">
            <a:extLst>
              <a:ext uri="{FF2B5EF4-FFF2-40B4-BE49-F238E27FC236}">
                <a16:creationId xmlns:a16="http://schemas.microsoft.com/office/drawing/2014/main" id="{869AD7D3-0A8D-454E-8863-2A072A4115ED}"/>
              </a:ext>
            </a:extLst>
          </p:cNvPr>
          <p:cNvPicPr/>
          <p:nvPr/>
        </p:nvPicPr>
        <p:blipFill rotWithShape="1">
          <a:blip r:embed="rId4" cstate="print">
            <a:extLst>
              <a:ext uri="{28A0092B-C50C-407E-A947-70E740481C1C}">
                <a14:useLocalDpi xmlns:a14="http://schemas.microsoft.com/office/drawing/2010/main" val="0"/>
              </a:ext>
            </a:extLst>
          </a:blip>
          <a:srcRect r="2459"/>
          <a:stretch/>
        </p:blipFill>
        <p:spPr bwMode="auto">
          <a:xfrm>
            <a:off x="3124200" y="-3560"/>
            <a:ext cx="6019800" cy="973420"/>
          </a:xfrm>
          <a:prstGeom prst="rect">
            <a:avLst/>
          </a:prstGeom>
          <a:noFill/>
          <a:ln>
            <a:noFill/>
          </a:ln>
        </p:spPr>
      </p:pic>
      <p:pic>
        <p:nvPicPr>
          <p:cNvPr id="7" name="Picture 6">
            <a:extLst>
              <a:ext uri="{FF2B5EF4-FFF2-40B4-BE49-F238E27FC236}">
                <a16:creationId xmlns:a16="http://schemas.microsoft.com/office/drawing/2014/main" id="{A6F56FE7-5EC1-4359-B071-AF793F66D4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39" t="31092" r="6623" b="32441"/>
          <a:stretch/>
        </p:blipFill>
        <p:spPr>
          <a:xfrm>
            <a:off x="11393" y="-3560"/>
            <a:ext cx="3112807" cy="973420"/>
          </a:xfrm>
          <a:prstGeom prst="rect">
            <a:avLst/>
          </a:prstGeom>
        </p:spPr>
      </p:pic>
    </p:spTree>
    <p:extLst>
      <p:ext uri="{BB962C8B-B14F-4D97-AF65-F5344CB8AC3E}">
        <p14:creationId xmlns:p14="http://schemas.microsoft.com/office/powerpoint/2010/main" val="2073333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jelena">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jelena</Template>
  <TotalTime>19027</TotalTime>
  <Words>2244</Words>
  <Application>Microsoft Office PowerPoint</Application>
  <PresentationFormat>On-screen Show (4:3)</PresentationFormat>
  <Paragraphs>202</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Verdana</vt:lpstr>
      <vt:lpstr>jelena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pejovic</dc:creator>
  <cp:lastModifiedBy>Korisnik</cp:lastModifiedBy>
  <cp:revision>1287</cp:revision>
  <dcterms:created xsi:type="dcterms:W3CDTF">2019-02-04T11:45:31Z</dcterms:created>
  <dcterms:modified xsi:type="dcterms:W3CDTF">2024-12-15T21:13:13Z</dcterms:modified>
</cp:coreProperties>
</file>