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89" r:id="rId4"/>
    <p:sldId id="290" r:id="rId5"/>
    <p:sldId id="291" r:id="rId6"/>
    <p:sldId id="342" r:id="rId7"/>
    <p:sldId id="292" r:id="rId8"/>
    <p:sldId id="293" r:id="rId9"/>
    <p:sldId id="294" r:id="rId10"/>
    <p:sldId id="295" r:id="rId11"/>
    <p:sldId id="296" r:id="rId12"/>
    <p:sldId id="297" r:id="rId13"/>
    <p:sldId id="343" r:id="rId14"/>
    <p:sldId id="298" r:id="rId15"/>
    <p:sldId id="299" r:id="rId16"/>
    <p:sldId id="344" r:id="rId17"/>
    <p:sldId id="345"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5" r:id="rId36"/>
    <p:sldId id="364"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41" r:id="rId57"/>
    <p:sldId id="288"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247001-CC2C-4F06-87D5-2EC9DD1ACCD5}" type="datetimeFigureOut">
              <a:rPr lang="sr-Latn-ME" smtClean="0"/>
              <a:t>17.12.2024.</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AB7858E6-703C-4E80-BD2C-CBA0571CC98F}" type="slidenum">
              <a:rPr lang="sr-Latn-ME" smtClean="0"/>
              <a:t>‹#›</a:t>
            </a:fld>
            <a:endParaRPr lang="sr-Latn-M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242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47001-CC2C-4F06-87D5-2EC9DD1ACCD5}" type="datetimeFigureOut">
              <a:rPr lang="sr-Latn-ME" smtClean="0"/>
              <a:t>17.12.2024.</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184559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47001-CC2C-4F06-87D5-2EC9DD1ACCD5}" type="datetimeFigureOut">
              <a:rPr lang="sr-Latn-ME" smtClean="0"/>
              <a:t>17.12.2024.</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619339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247001-CC2C-4F06-87D5-2EC9DD1ACCD5}" type="datetimeFigureOut">
              <a:rPr lang="sr-Latn-ME" smtClean="0"/>
              <a:t>17.12.2024.</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349748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47001-CC2C-4F06-87D5-2EC9DD1ACCD5}" type="datetimeFigureOut">
              <a:rPr lang="sr-Latn-ME" smtClean="0"/>
              <a:t>17.12.2024.</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AB7858E6-703C-4E80-BD2C-CBA0571CC98F}" type="slidenum">
              <a:rPr lang="sr-Latn-ME" smtClean="0"/>
              <a:t>‹#›</a:t>
            </a:fld>
            <a:endParaRPr lang="sr-Latn-M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14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247001-CC2C-4F06-87D5-2EC9DD1ACCD5}" type="datetimeFigureOut">
              <a:rPr lang="sr-Latn-ME" smtClean="0"/>
              <a:t>17.12.2024.</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191126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247001-CC2C-4F06-87D5-2EC9DD1ACCD5}" type="datetimeFigureOut">
              <a:rPr lang="sr-Latn-ME" smtClean="0"/>
              <a:t>17.12.2024.</a:t>
            </a:fld>
            <a:endParaRPr lang="sr-Latn-ME"/>
          </a:p>
        </p:txBody>
      </p:sp>
      <p:sp>
        <p:nvSpPr>
          <p:cNvPr id="8" name="Footer Placeholder 7"/>
          <p:cNvSpPr>
            <a:spLocks noGrp="1"/>
          </p:cNvSpPr>
          <p:nvPr>
            <p:ph type="ftr" sz="quarter" idx="11"/>
          </p:nvPr>
        </p:nvSpPr>
        <p:spPr/>
        <p:txBody>
          <a:bodyPr/>
          <a:lstStyle/>
          <a:p>
            <a:endParaRPr lang="sr-Latn-ME"/>
          </a:p>
        </p:txBody>
      </p:sp>
      <p:sp>
        <p:nvSpPr>
          <p:cNvPr id="9" name="Slide Number Placeholder 8"/>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303406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247001-CC2C-4F06-87D5-2EC9DD1ACCD5}" type="datetimeFigureOut">
              <a:rPr lang="sr-Latn-ME" smtClean="0"/>
              <a:t>17.12.2024.</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23213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8247001-CC2C-4F06-87D5-2EC9DD1ACCD5}" type="datetimeFigureOut">
              <a:rPr lang="sr-Latn-ME" smtClean="0"/>
              <a:t>17.12.2024.</a:t>
            </a:fld>
            <a:endParaRPr lang="sr-Latn-M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r-Latn-ME"/>
          </a:p>
        </p:txBody>
      </p:sp>
      <p:sp>
        <p:nvSpPr>
          <p:cNvPr id="9" name="Slide Number Placeholder 8"/>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200291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8247001-CC2C-4F06-87D5-2EC9DD1ACCD5}" type="datetimeFigureOut">
              <a:rPr lang="sr-Latn-ME" smtClean="0"/>
              <a:t>17.12.2024.</a:t>
            </a:fld>
            <a:endParaRPr lang="sr-Latn-M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r-Latn-M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7858E6-703C-4E80-BD2C-CBA0571CC98F}" type="slidenum">
              <a:rPr lang="sr-Latn-ME" smtClean="0"/>
              <a:t>‹#›</a:t>
            </a:fld>
            <a:endParaRPr lang="sr-Latn-ME"/>
          </a:p>
        </p:txBody>
      </p:sp>
    </p:spTree>
    <p:extLst>
      <p:ext uri="{BB962C8B-B14F-4D97-AF65-F5344CB8AC3E}">
        <p14:creationId xmlns:p14="http://schemas.microsoft.com/office/powerpoint/2010/main" val="375318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47001-CC2C-4F06-87D5-2EC9DD1ACCD5}" type="datetimeFigureOut">
              <a:rPr lang="sr-Latn-ME" smtClean="0"/>
              <a:t>17.12.2024.</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AB7858E6-703C-4E80-BD2C-CBA0571CC98F}" type="slidenum">
              <a:rPr lang="sr-Latn-ME" smtClean="0"/>
              <a:t>‹#›</a:t>
            </a:fld>
            <a:endParaRPr lang="sr-Latn-ME"/>
          </a:p>
        </p:txBody>
      </p:sp>
    </p:spTree>
    <p:extLst>
      <p:ext uri="{BB962C8B-B14F-4D97-AF65-F5344CB8AC3E}">
        <p14:creationId xmlns:p14="http://schemas.microsoft.com/office/powerpoint/2010/main" val="465474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8247001-CC2C-4F06-87D5-2EC9DD1ACCD5}" type="datetimeFigureOut">
              <a:rPr lang="sr-Latn-ME" smtClean="0"/>
              <a:t>17.12.2024.</a:t>
            </a:fld>
            <a:endParaRPr lang="sr-Latn-M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r-Latn-M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B7858E6-703C-4E80-BD2C-CBA0571CC98F}" type="slidenum">
              <a:rPr lang="sr-Latn-ME" smtClean="0"/>
              <a:t>‹#›</a:t>
            </a:fld>
            <a:endParaRPr lang="sr-Latn-M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034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iti.co.me/"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jpg"/><Relationship Id="rId10" Type="http://schemas.openxmlformats.org/officeDocument/2006/relationships/image" Target="../media/image7.jpeg"/><Relationship Id="rId4" Type="http://schemas.openxmlformats.org/officeDocument/2006/relationships/image" Target="../media/image3.jpg"/><Relationship Id="rId9" Type="http://schemas.openxmlformats.org/officeDocument/2006/relationships/hyperlink" Target="mailto:office@iti.co.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35EAD-8D4B-44CA-846D-4D8522A70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53" y="167413"/>
            <a:ext cx="1101457" cy="720000"/>
          </a:xfrm>
          <a:prstGeom prst="rect">
            <a:avLst/>
          </a:prstGeom>
          <a:blipFill>
            <a:blip r:embed="rId3"/>
            <a:tile tx="0" ty="0" sx="100000" sy="100000" flip="none" algn="tl"/>
          </a:blipFill>
          <a:ln>
            <a:noFill/>
          </a:ln>
        </p:spPr>
      </p:pic>
      <p:sp>
        <p:nvSpPr>
          <p:cNvPr id="2" name="Title 1">
            <a:extLst>
              <a:ext uri="{FF2B5EF4-FFF2-40B4-BE49-F238E27FC236}">
                <a16:creationId xmlns:a16="http://schemas.microsoft.com/office/drawing/2014/main" id="{21A52EB6-8CD0-4F53-8D9F-539C93A5755F}"/>
              </a:ext>
            </a:extLst>
          </p:cNvPr>
          <p:cNvSpPr>
            <a:spLocks noGrp="1"/>
          </p:cNvSpPr>
          <p:nvPr>
            <p:ph type="ctrTitle" idx="4294967295"/>
          </p:nvPr>
        </p:nvSpPr>
        <p:spPr>
          <a:xfrm>
            <a:off x="1327150" y="76535"/>
            <a:ext cx="9537700" cy="901756"/>
          </a:xfrm>
        </p:spPr>
        <p:txBody>
          <a:bodyPr>
            <a:noAutofit/>
          </a:bodyPr>
          <a:lstStyle/>
          <a:p>
            <a:pPr algn="ctr"/>
            <a:r>
              <a:rPr lang="sr-Latn-ME" sz="2800" dirty="0">
                <a:solidFill>
                  <a:srgbClr val="0070C0"/>
                </a:solidFill>
                <a:latin typeface="Arial" panose="020B0604020202020204" pitchFamily="34" charset="0"/>
                <a:cs typeface="Arial" panose="020B0604020202020204" pitchFamily="34" charset="0"/>
              </a:rPr>
              <a:t>INSTITUT ZA RAZVOJ I ISTRAŽIVANJA U OBLASTI ZAŠTITE NA RADU - PODGORICA</a:t>
            </a:r>
          </a:p>
        </p:txBody>
      </p:sp>
      <p:sp>
        <p:nvSpPr>
          <p:cNvPr id="6" name="Subtitle 2">
            <a:extLst>
              <a:ext uri="{FF2B5EF4-FFF2-40B4-BE49-F238E27FC236}">
                <a16:creationId xmlns:a16="http://schemas.microsoft.com/office/drawing/2014/main" id="{E92D59AA-9832-4148-90B9-B1D15F86E272}"/>
              </a:ext>
            </a:extLst>
          </p:cNvPr>
          <p:cNvSpPr txBox="1">
            <a:spLocks/>
          </p:cNvSpPr>
          <p:nvPr/>
        </p:nvSpPr>
        <p:spPr>
          <a:xfrm>
            <a:off x="0" y="5673012"/>
            <a:ext cx="12192000" cy="1184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sr-Latn-ME" sz="4000" dirty="0">
              <a:solidFill>
                <a:srgbClr val="0070C0"/>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95F2788-C2EC-4336-9F3E-8FEAB4403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763" y="5501275"/>
            <a:ext cx="721941" cy="720000"/>
          </a:xfrm>
          <a:prstGeom prst="rect">
            <a:avLst/>
          </a:prstGeom>
        </p:spPr>
      </p:pic>
      <p:pic>
        <p:nvPicPr>
          <p:cNvPr id="15" name="Picture 14">
            <a:extLst>
              <a:ext uri="{FF2B5EF4-FFF2-40B4-BE49-F238E27FC236}">
                <a16:creationId xmlns:a16="http://schemas.microsoft.com/office/drawing/2014/main" id="{E1A47FB7-A0F8-4E89-9DC1-3328242C2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8604" y="5501275"/>
            <a:ext cx="721920" cy="720000"/>
          </a:xfrm>
          <a:prstGeom prst="rect">
            <a:avLst/>
          </a:prstGeom>
        </p:spPr>
      </p:pic>
      <p:pic>
        <p:nvPicPr>
          <p:cNvPr id="17" name="Picture 16">
            <a:extLst>
              <a:ext uri="{FF2B5EF4-FFF2-40B4-BE49-F238E27FC236}">
                <a16:creationId xmlns:a16="http://schemas.microsoft.com/office/drawing/2014/main" id="{8A93036A-1A82-4418-8749-C24F76AE12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8934" y="5501275"/>
            <a:ext cx="742857" cy="720000"/>
          </a:xfrm>
          <a:prstGeom prst="rect">
            <a:avLst/>
          </a:prstGeom>
        </p:spPr>
      </p:pic>
      <p:pic>
        <p:nvPicPr>
          <p:cNvPr id="19" name="Picture 18">
            <a:extLst>
              <a:ext uri="{FF2B5EF4-FFF2-40B4-BE49-F238E27FC236}">
                <a16:creationId xmlns:a16="http://schemas.microsoft.com/office/drawing/2014/main" id="{01CA03A7-8EB7-4909-9BB8-64789A4A54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0201" y="5501275"/>
            <a:ext cx="742857" cy="720000"/>
          </a:xfrm>
          <a:prstGeom prst="rect">
            <a:avLst/>
          </a:prstGeom>
        </p:spPr>
      </p:pic>
      <p:sp>
        <p:nvSpPr>
          <p:cNvPr id="20" name="Subtitle 2">
            <a:extLst>
              <a:ext uri="{FF2B5EF4-FFF2-40B4-BE49-F238E27FC236}">
                <a16:creationId xmlns:a16="http://schemas.microsoft.com/office/drawing/2014/main" id="{A629B8DF-74F3-4620-A686-DF969F99CE16}"/>
              </a:ext>
            </a:extLst>
          </p:cNvPr>
          <p:cNvSpPr txBox="1">
            <a:spLocks/>
          </p:cNvSpPr>
          <p:nvPr/>
        </p:nvSpPr>
        <p:spPr>
          <a:xfrm>
            <a:off x="5441468" y="5416322"/>
            <a:ext cx="5371548" cy="9017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r-Latn-ME" sz="1200" dirty="0">
                <a:solidFill>
                  <a:srgbClr val="0070C0"/>
                </a:solidFill>
                <a:latin typeface="Arial" panose="020B0604020202020204" pitchFamily="34" charset="0"/>
                <a:cs typeface="Arial" panose="020B0604020202020204" pitchFamily="34" charset="0"/>
              </a:rPr>
              <a:t>Adresa:	Cetinjski put bb, Podgorica, VI sprat zgrade Tehničkih fakulteta</a:t>
            </a:r>
          </a:p>
          <a:p>
            <a:pPr algn="l">
              <a:lnSpc>
                <a:spcPct val="100000"/>
              </a:lnSpc>
              <a:spcBef>
                <a:spcPts val="0"/>
              </a:spcBef>
            </a:pPr>
            <a:r>
              <a:rPr lang="sr-Latn-ME" sz="1200" dirty="0">
                <a:solidFill>
                  <a:srgbClr val="0070C0"/>
                </a:solidFill>
                <a:latin typeface="Arial" panose="020B0604020202020204" pitchFamily="34" charset="0"/>
                <a:cs typeface="Arial" panose="020B0604020202020204" pitchFamily="34" charset="0"/>
              </a:rPr>
              <a:t>Tel:	020/265-279; 265-570; 265-550</a:t>
            </a:r>
          </a:p>
          <a:p>
            <a:pPr algn="l">
              <a:lnSpc>
                <a:spcPct val="100000"/>
              </a:lnSpc>
              <a:spcBef>
                <a:spcPts val="0"/>
              </a:spcBef>
            </a:pPr>
            <a:r>
              <a:rPr lang="sr-Latn-ME" sz="1200" dirty="0">
                <a:solidFill>
                  <a:srgbClr val="0070C0"/>
                </a:solidFill>
                <a:latin typeface="Arial" panose="020B0604020202020204" pitchFamily="34" charset="0"/>
                <a:cs typeface="Arial" panose="020B0604020202020204" pitchFamily="34" charset="0"/>
              </a:rPr>
              <a:t>Web: 	</a:t>
            </a:r>
            <a:r>
              <a:rPr lang="sr-Latn-ME" sz="1200" dirty="0">
                <a:solidFill>
                  <a:srgbClr val="0070C0"/>
                </a:solidFill>
                <a:latin typeface="Arial" panose="020B0604020202020204" pitchFamily="34" charset="0"/>
                <a:cs typeface="Arial" panose="020B0604020202020204" pitchFamily="34" charset="0"/>
                <a:hlinkClick r:id="rId8"/>
              </a:rPr>
              <a:t>www.iti.co.me</a:t>
            </a:r>
            <a:r>
              <a:rPr lang="sr-Latn-ME" sz="1200" dirty="0">
                <a:solidFill>
                  <a:srgbClr val="0070C0"/>
                </a:solidFill>
                <a:latin typeface="Arial" panose="020B0604020202020204" pitchFamily="34" charset="0"/>
                <a:cs typeface="Arial" panose="020B0604020202020204" pitchFamily="34" charset="0"/>
              </a:rPr>
              <a:t> </a:t>
            </a:r>
          </a:p>
          <a:p>
            <a:pPr algn="l">
              <a:lnSpc>
                <a:spcPct val="100000"/>
              </a:lnSpc>
              <a:spcBef>
                <a:spcPts val="0"/>
              </a:spcBef>
            </a:pPr>
            <a:r>
              <a:rPr lang="sr-Latn-ME" sz="1200" dirty="0">
                <a:solidFill>
                  <a:srgbClr val="0070C0"/>
                </a:solidFill>
                <a:latin typeface="Arial" panose="020B0604020202020204" pitchFamily="34" charset="0"/>
                <a:cs typeface="Arial" panose="020B0604020202020204" pitchFamily="34" charset="0"/>
              </a:rPr>
              <a:t>E-mail:	</a:t>
            </a:r>
            <a:r>
              <a:rPr lang="sr-Latn-ME" sz="1200"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office@iti.co.me</a:t>
            </a:r>
            <a:r>
              <a:rPr lang="sr-Latn-ME" sz="1200" dirty="0">
                <a:solidFill>
                  <a:srgbClr val="0070C0"/>
                </a:solidFill>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id="{A16F8186-DFAD-4ACC-B7E1-7F456D57198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3353" y="1664203"/>
            <a:ext cx="5009705" cy="3064301"/>
          </a:xfrm>
          <a:prstGeom prst="rect">
            <a:avLst/>
          </a:prstGeom>
          <a:noFill/>
          <a:ln>
            <a:noFill/>
          </a:ln>
        </p:spPr>
      </p:pic>
      <p:pic>
        <p:nvPicPr>
          <p:cNvPr id="16" name="Picture 15">
            <a:extLst>
              <a:ext uri="{FF2B5EF4-FFF2-40B4-BE49-F238E27FC236}">
                <a16:creationId xmlns:a16="http://schemas.microsoft.com/office/drawing/2014/main" id="{E3F53E19-BC9F-49A0-BD8B-D505AD81B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08" y="5410397"/>
            <a:ext cx="1101457" cy="720000"/>
          </a:xfrm>
          <a:prstGeom prst="rect">
            <a:avLst/>
          </a:prstGeom>
          <a:blipFill>
            <a:blip r:embed="rId3"/>
            <a:tile tx="0" ty="0" sx="100000" sy="100000" flip="none" algn="tl"/>
          </a:blipFill>
          <a:ln>
            <a:noFill/>
          </a:ln>
        </p:spPr>
      </p:pic>
      <p:pic>
        <p:nvPicPr>
          <p:cNvPr id="7" name="Picture 6">
            <a:extLst>
              <a:ext uri="{FF2B5EF4-FFF2-40B4-BE49-F238E27FC236}">
                <a16:creationId xmlns:a16="http://schemas.microsoft.com/office/drawing/2014/main" id="{79CCFCE3-D0AD-4BE9-9C90-6FB64BB31A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353" y="5505294"/>
            <a:ext cx="720000" cy="720000"/>
          </a:xfrm>
          <a:prstGeom prst="rect">
            <a:avLst/>
          </a:prstGeom>
        </p:spPr>
      </p:pic>
      <p:pic>
        <p:nvPicPr>
          <p:cNvPr id="9" name="Picture 8">
            <a:extLst>
              <a:ext uri="{FF2B5EF4-FFF2-40B4-BE49-F238E27FC236}">
                <a16:creationId xmlns:a16="http://schemas.microsoft.com/office/drawing/2014/main" id="{5515423C-2C45-47D3-B019-8DA54EC3F3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02114" y="5501275"/>
            <a:ext cx="718080" cy="720000"/>
          </a:xfrm>
          <a:prstGeom prst="rect">
            <a:avLst/>
          </a:prstGeom>
        </p:spPr>
      </p:pic>
      <p:sp>
        <p:nvSpPr>
          <p:cNvPr id="10" name="TextBox 9">
            <a:extLst>
              <a:ext uri="{FF2B5EF4-FFF2-40B4-BE49-F238E27FC236}">
                <a16:creationId xmlns:a16="http://schemas.microsoft.com/office/drawing/2014/main" id="{BE2354EF-4591-46D7-BBD8-5E33D196D7A7}"/>
              </a:ext>
            </a:extLst>
          </p:cNvPr>
          <p:cNvSpPr txBox="1"/>
          <p:nvPr/>
        </p:nvSpPr>
        <p:spPr>
          <a:xfrm>
            <a:off x="5532582" y="1664203"/>
            <a:ext cx="6236783" cy="2246769"/>
          </a:xfrm>
          <a:prstGeom prst="rect">
            <a:avLst/>
          </a:prstGeom>
          <a:noFill/>
        </p:spPr>
        <p:txBody>
          <a:bodyPr wrap="square" rtlCol="0">
            <a:spAutoFit/>
          </a:bodyPr>
          <a:lstStyle/>
          <a:p>
            <a:pPr algn="ctr"/>
            <a:r>
              <a:rPr lang="sr-Latn-ME" sz="2800" spc="-50" dirty="0">
                <a:solidFill>
                  <a:srgbClr val="0070C0"/>
                </a:solidFill>
                <a:latin typeface="Arial" panose="020B0604020202020204" pitchFamily="34" charset="0"/>
                <a:ea typeface="+mj-ea"/>
                <a:cs typeface="Arial" panose="020B0604020202020204" pitchFamily="34" charset="0"/>
              </a:rPr>
              <a:t>POŽARNI I EVAKUACIONI LIFTOVI</a:t>
            </a:r>
          </a:p>
          <a:p>
            <a:pPr algn="ctr"/>
            <a:endParaRPr lang="sr-Latn-ME" sz="2800" spc="-50" dirty="0">
              <a:solidFill>
                <a:srgbClr val="0070C0"/>
              </a:solidFill>
              <a:latin typeface="Arial" panose="020B0604020202020204" pitchFamily="34" charset="0"/>
              <a:ea typeface="+mj-ea"/>
              <a:cs typeface="Arial" panose="020B0604020202020204" pitchFamily="34" charset="0"/>
            </a:endParaRPr>
          </a:p>
          <a:p>
            <a:pPr algn="ctr"/>
            <a:endParaRPr lang="sr-Latn-ME" sz="2800" spc="-50" dirty="0">
              <a:solidFill>
                <a:srgbClr val="0070C0"/>
              </a:solidFill>
              <a:latin typeface="Arial" panose="020B0604020202020204" pitchFamily="34" charset="0"/>
              <a:ea typeface="+mj-ea"/>
              <a:cs typeface="Arial" panose="020B0604020202020204" pitchFamily="34" charset="0"/>
            </a:endParaRPr>
          </a:p>
          <a:p>
            <a:pPr algn="ctr"/>
            <a:endParaRPr lang="sr-Latn-ME" sz="2800" spc="-50" dirty="0">
              <a:solidFill>
                <a:srgbClr val="0070C0"/>
              </a:solidFill>
              <a:latin typeface="Arial" panose="020B0604020202020204" pitchFamily="34" charset="0"/>
              <a:ea typeface="+mj-ea"/>
              <a:cs typeface="Arial" panose="020B0604020202020204" pitchFamily="34" charset="0"/>
            </a:endParaRPr>
          </a:p>
          <a:p>
            <a:pPr algn="ctr"/>
            <a:r>
              <a:rPr lang="sr-Latn-ME" sz="2800" spc="-50" dirty="0">
                <a:solidFill>
                  <a:srgbClr val="0070C0"/>
                </a:solidFill>
                <a:latin typeface="Arial" panose="020B0604020202020204" pitchFamily="34" charset="0"/>
                <a:ea typeface="+mj-ea"/>
                <a:cs typeface="Arial" panose="020B0604020202020204" pitchFamily="34" charset="0"/>
              </a:rPr>
              <a:t>Luka Grubiša, Spec.Sci.maš.</a:t>
            </a:r>
            <a:endParaRPr lang="sr-Latn-ME" sz="2400" spc="-50" dirty="0">
              <a:solidFill>
                <a:srgbClr val="0070C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3966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fontScale="90000"/>
          </a:bodyPr>
          <a:lstStyle/>
          <a:p>
            <a:r>
              <a:rPr lang="sr-Latn-ME" b="1" dirty="0">
                <a:solidFill>
                  <a:srgbClr val="0070C0"/>
                </a:solidFill>
                <a:latin typeface="Arial" panose="020B0604020202020204" pitchFamily="34" charset="0"/>
                <a:cs typeface="Arial" panose="020B0604020202020204" pitchFamily="34" charset="0"/>
              </a:rPr>
              <a:t>Standardi – Grupa standarda „EN 81-“</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5201424"/>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Bezbjednosna pravila koja se odnose na liftove, sa stanovišta zaštite putnika i predmeta od rizika nesrećnog slučaja koji mogu nastati tokom upotrebe lifta, održavanja i rada u slučaju opasnosti propisana su standardima. Standardi koji imaju status nacionalnih standarda, a uređuju oblast liftova su sljedeći: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81-80:2021 Bezbjednosna pravila za konstrukciju i ugradnju liftova - Postojeći liftovi - Dio 80: Pravila za povećanje bezbjednosti postojećih liftova za prevoz lica i tereta sa pratiocem;</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81-82:2015 Bezbjednosna pravila za konstrukciju i ugradnju liftova - Postojeći liftovi - Dio 82: Pravila za povećanje pristupačnosti postojećih liftova namijenjenih za prevoz lica, uključujući i lica sa posebnim potrebama.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Osim nacionalnih standarda, bitno je zbog sve veće primjene u praksi pomenuti i tehničku preporuku: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METI TS CEN/TS 81-76:2017 Bezbjednosna pravila za konstrukciju i ugradnju liftova - Posebna primjena za liftove za prevoz lica i tereta sa pratiocem - Dio 76: Evakuacija liftovima osoba sa posebnim potrebama.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54174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a:bodyPr>
          <a:lstStyle/>
          <a:p>
            <a:r>
              <a:rPr lang="sr-Latn-ME" b="1" dirty="0">
                <a:solidFill>
                  <a:srgbClr val="0070C0"/>
                </a:solidFill>
                <a:latin typeface="Arial" panose="020B0604020202020204" pitchFamily="34" charset="0"/>
                <a:cs typeface="Arial" panose="020B0604020202020204" pitchFamily="34" charset="0"/>
              </a:rPr>
              <a:t>Nacionalna zakonska regulativa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890116"/>
            <a:ext cx="11461105" cy="3077766"/>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sz="2400" b="1" dirty="0">
                <a:solidFill>
                  <a:srgbClr val="0070C0"/>
                </a:solidFill>
                <a:latin typeface="Arial" panose="020B0604020202020204" pitchFamily="34" charset="0"/>
                <a:cs typeface="Arial" panose="020B0604020202020204" pitchFamily="34" charset="0"/>
              </a:rPr>
              <a:t>Novi liftovi</a:t>
            </a:r>
            <a:r>
              <a:rPr lang="sr-Latn-ME" sz="2400" dirty="0">
                <a:solidFill>
                  <a:srgbClr val="0070C0"/>
                </a:solidFill>
                <a:latin typeface="Arial" panose="020B0604020202020204" pitchFamily="34" charset="0"/>
                <a:cs typeface="Arial" panose="020B0604020202020204" pitchFamily="34" charset="0"/>
              </a:rPr>
              <a:t>:</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o tehničkim zahtjevima za bezbjednost liftova (Sl. list CG br. 74/17)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Usklađen sa Liftovskom direktivom 2014/33/EU</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Završna provjera lifta (Prilog 5 – Završna provjera za liftove, Prilog 8 – Pojedinačna provjera za liftove)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Član 27 – odložena primjena – od dana pristupanja CG EU</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Zemlje okruženja – prelazni period – nacionalni znak usaglašenosti „C“ ili „AAA“</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83712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a:bodyPr>
          <a:lstStyle/>
          <a:p>
            <a:r>
              <a:rPr lang="sr-Latn-ME" b="1" dirty="0">
                <a:solidFill>
                  <a:srgbClr val="0070C0"/>
                </a:solidFill>
                <a:latin typeface="Arial" panose="020B0604020202020204" pitchFamily="34" charset="0"/>
                <a:cs typeface="Arial" panose="020B0604020202020204" pitchFamily="34" charset="0"/>
              </a:rPr>
              <a:t>Nacionalna zakonska regulativa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401515"/>
            <a:ext cx="11461105" cy="5478423"/>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sz="2400" b="1" dirty="0">
                <a:solidFill>
                  <a:srgbClr val="0070C0"/>
                </a:solidFill>
                <a:latin typeface="Arial" panose="020B0604020202020204" pitchFamily="34" charset="0"/>
                <a:cs typeface="Arial" panose="020B0604020202020204" pitchFamily="34" charset="0"/>
              </a:rPr>
              <a:t>Liftovi u upotrebi</a:t>
            </a:r>
            <a:r>
              <a:rPr lang="sr-Latn-ME" sz="2400" dirty="0">
                <a:solidFill>
                  <a:srgbClr val="0070C0"/>
                </a:solidFill>
                <a:latin typeface="Arial" panose="020B0604020202020204" pitchFamily="34" charset="0"/>
                <a:cs typeface="Arial" panose="020B0604020202020204" pitchFamily="34" charset="0"/>
              </a:rPr>
              <a:t>:</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o tehničkim zahtjevima za redovan servis i kontrolu bezbjednosti liftova u upotrebi (Sl. list CG br. 038/19)</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Na osnovu člana 10 stav 4 </a:t>
            </a:r>
            <a:r>
              <a:rPr lang="sr-Latn-ME" u="sng" dirty="0">
                <a:solidFill>
                  <a:srgbClr val="0070C0"/>
                </a:solidFill>
                <a:latin typeface="Arial" panose="020B0604020202020204" pitchFamily="34" charset="0"/>
                <a:cs typeface="Arial" panose="020B0604020202020204" pitchFamily="34" charset="0"/>
              </a:rPr>
              <a:t>Zakona o održavanju stambenih zgrada (Sl. list CG, br. 41/16 i 84/18)</a:t>
            </a: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Pravilnikom se propisuju tehnički zahtjevi i rokovi za redovan servis i kontrolu bezbjednosti liftova u upotrebi i uslovi za izbor ovlašćenog lica za kontrolu bezbjednosti liftova u upotrebi</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 u upotrebi u smislu ovog pravilnika je lift koji je ugrađen, odnosno stavljen u upotrebu.</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 se primjenjuje na </a:t>
            </a:r>
            <a:r>
              <a:rPr lang="sr-Latn-ME" u="sng" dirty="0">
                <a:solidFill>
                  <a:srgbClr val="0070C0"/>
                </a:solidFill>
                <a:latin typeface="Arial" panose="020B0604020202020204" pitchFamily="34" charset="0"/>
                <a:cs typeface="Arial" panose="020B0604020202020204" pitchFamily="34" charset="0"/>
              </a:rPr>
              <a:t>liftove koji se upotrebljavaju u </a:t>
            </a:r>
            <a:r>
              <a:rPr lang="sr-Latn-ME" b="1" u="sng" dirty="0">
                <a:solidFill>
                  <a:srgbClr val="0070C0"/>
                </a:solidFill>
                <a:latin typeface="Arial" panose="020B0604020202020204" pitchFamily="34" charset="0"/>
                <a:cs typeface="Arial" panose="020B0604020202020204" pitchFamily="34" charset="0"/>
              </a:rPr>
              <a:t>stambenim zgradama i objektima</a:t>
            </a:r>
            <a:r>
              <a:rPr lang="sr-Latn-ME" dirty="0">
                <a:solidFill>
                  <a:srgbClr val="0070C0"/>
                </a:solidFill>
                <a:latin typeface="Arial" panose="020B0604020202020204" pitchFamily="34" charset="0"/>
                <a:cs typeface="Arial" panose="020B0604020202020204" pitchFamily="34" charset="0"/>
              </a:rPr>
              <a:t>, a namijenjeni su za prevoz:</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lica,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lica i tereta.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Predviđena je </a:t>
            </a:r>
            <a:r>
              <a:rPr lang="sr-Latn-ME" u="sng" dirty="0">
                <a:solidFill>
                  <a:srgbClr val="0070C0"/>
                </a:solidFill>
                <a:latin typeface="Arial" panose="020B0604020202020204" pitchFamily="34" charset="0"/>
                <a:cs typeface="Arial" panose="020B0604020202020204" pitchFamily="34" charset="0"/>
              </a:rPr>
              <a:t>godišnja kontrola bezbjednosti lifta</a:t>
            </a:r>
            <a:r>
              <a:rPr lang="sr-Latn-ME" dirty="0">
                <a:solidFill>
                  <a:srgbClr val="0070C0"/>
                </a:solidFill>
                <a:latin typeface="Arial" panose="020B0604020202020204" pitchFamily="34" charset="0"/>
                <a:cs typeface="Arial" panose="020B0604020202020204" pitchFamily="34" charset="0"/>
              </a:rPr>
              <a:t>, uz redovan </a:t>
            </a:r>
            <a:r>
              <a:rPr lang="sr-Latn-ME" u="sng" dirty="0">
                <a:solidFill>
                  <a:srgbClr val="0070C0"/>
                </a:solidFill>
                <a:latin typeface="Arial" panose="020B0604020202020204" pitchFamily="34" charset="0"/>
                <a:cs typeface="Arial" panose="020B0604020202020204" pitchFamily="34" charset="0"/>
              </a:rPr>
              <a:t>tromjesečni servis</a:t>
            </a:r>
            <a:r>
              <a:rPr lang="sr-Latn-ME" dirty="0">
                <a:solidFill>
                  <a:srgbClr val="0070C0"/>
                </a:solidFill>
                <a:latin typeface="Arial" panose="020B0604020202020204" pitchFamily="34" charset="0"/>
                <a:cs typeface="Arial" panose="020B0604020202020204" pitchFamily="34" charset="0"/>
              </a:rPr>
              <a:t> od strane servisera.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70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CA2863-C14B-4FD6-9B3D-12DDD7780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3" name="Title 1">
            <a:extLst>
              <a:ext uri="{FF2B5EF4-FFF2-40B4-BE49-F238E27FC236}">
                <a16:creationId xmlns:a16="http://schemas.microsoft.com/office/drawing/2014/main" id="{194D608A-F2AB-4498-B219-B4A306F01F4B}"/>
              </a:ext>
            </a:extLst>
          </p:cNvPr>
          <p:cNvSpPr txBox="1">
            <a:spLocks/>
          </p:cNvSpPr>
          <p:nvPr/>
        </p:nvSpPr>
        <p:spPr>
          <a:xfrm>
            <a:off x="442137" y="250536"/>
            <a:ext cx="10058400" cy="74771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r-Latn-ME" b="1">
                <a:solidFill>
                  <a:srgbClr val="0070C0"/>
                </a:solidFill>
                <a:latin typeface="Arial" panose="020B0604020202020204" pitchFamily="34" charset="0"/>
                <a:cs typeface="Arial" panose="020B0604020202020204" pitchFamily="34" charset="0"/>
              </a:rPr>
              <a:t>Nacionalna zakonska regulativa</a:t>
            </a:r>
            <a:endParaRPr lang="sr-Latn-ME" b="1" dirty="0">
              <a:solidFill>
                <a:srgbClr val="0070C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BEC21871-F867-4816-97B2-9EFEF543FD6E}"/>
              </a:ext>
            </a:extLst>
          </p:cNvPr>
          <p:cNvSpPr txBox="1">
            <a:spLocks/>
          </p:cNvSpPr>
          <p:nvPr/>
        </p:nvSpPr>
        <p:spPr>
          <a:xfrm>
            <a:off x="442137" y="1401515"/>
            <a:ext cx="11461105" cy="4770537"/>
          </a:xfrm>
          <a:prstGeom prst="rect">
            <a:avLst/>
          </a:prstGeom>
          <a:noFill/>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562" indent="0" algn="just" defTabSz="457200">
              <a:lnSpc>
                <a:spcPct val="100000"/>
              </a:lnSpc>
              <a:spcBef>
                <a:spcPts val="0"/>
              </a:spcBef>
              <a:spcAft>
                <a:spcPts val="1200"/>
              </a:spcAft>
              <a:buClr>
                <a:srgbClr val="0070C0"/>
              </a:buClr>
              <a:buFont typeface="Calibri" panose="020F0502020204030204" pitchFamily="34" charset="0"/>
              <a:buNone/>
            </a:pPr>
            <a:r>
              <a:rPr lang="sr-Latn-ME" sz="2400" b="1" dirty="0">
                <a:solidFill>
                  <a:srgbClr val="0070C0"/>
                </a:solidFill>
                <a:latin typeface="Arial" panose="020B0604020202020204" pitchFamily="34" charset="0"/>
                <a:cs typeface="Arial" panose="020B0604020202020204" pitchFamily="34" charset="0"/>
              </a:rPr>
              <a:t>Liftovi specijalne namjene</a:t>
            </a:r>
            <a:r>
              <a:rPr lang="sr-Latn-ME" sz="2400" dirty="0">
                <a:solidFill>
                  <a:srgbClr val="0070C0"/>
                </a:solidFill>
                <a:latin typeface="Arial" panose="020B0604020202020204" pitchFamily="34" charset="0"/>
                <a:cs typeface="Arial" panose="020B0604020202020204" pitchFamily="34" charset="0"/>
              </a:rPr>
              <a:t>:</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 </a:t>
            </a:r>
            <a:r>
              <a:rPr lang="sr-Latn-ME" b="1" dirty="0">
                <a:solidFill>
                  <a:srgbClr val="0070C0"/>
                </a:solidFill>
                <a:latin typeface="Arial" panose="020B0604020202020204" pitchFamily="34" charset="0"/>
                <a:cs typeface="Arial" panose="020B0604020202020204" pitchFamily="34" charset="0"/>
              </a:rPr>
              <a:t>Pravilniku o tehničkim normativima za zaštitu visokih objekata od požara („Sl. list SFRJ“, br. 7/84)</a:t>
            </a:r>
            <a:r>
              <a:rPr lang="sr-Latn-ME" dirty="0">
                <a:solidFill>
                  <a:srgbClr val="0070C0"/>
                </a:solidFill>
                <a:latin typeface="Arial" panose="020B0604020202020204" pitchFamily="34" charset="0"/>
                <a:cs typeface="Arial" panose="020B0604020202020204" pitchFamily="34" charset="0"/>
              </a:rPr>
              <a:t> članovi 51 – 60 propisuju zahtjeve za liftovsko postrojenje. Posebno je interesantno da se u članu 55 za objekte više od 75 m propisuje da se predvidi lift za evakuaciju u toku požara – </a:t>
            </a:r>
            <a:r>
              <a:rPr lang="sr-Latn-ME" b="1" dirty="0">
                <a:solidFill>
                  <a:srgbClr val="0070C0"/>
                </a:solidFill>
                <a:latin typeface="Arial" panose="020B0604020202020204" pitchFamily="34" charset="0"/>
                <a:cs typeface="Arial" panose="020B0604020202020204" pitchFamily="34" charset="0"/>
              </a:rPr>
              <a:t>sigurnosni lift</a:t>
            </a:r>
            <a:r>
              <a:rPr lang="sr-Latn-ME" dirty="0">
                <a:solidFill>
                  <a:srgbClr val="0070C0"/>
                </a:solidFill>
                <a:latin typeface="Arial" panose="020B0604020202020204" pitchFamily="34" charset="0"/>
                <a:cs typeface="Arial" panose="020B0604020202020204" pitchFamily="34" charset="0"/>
              </a:rPr>
              <a:t>.</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Pravilnikom su defininsani uslovi za vatrootpornost zidova voznog okna, pozicija u odnosu na stepenište, uslovi za provjetravanje (min. 20 izmjena u toku jednog časa), dimenzije kabine (min 2,10 m) i pretprostora (takve da se omogući nesmetano unošenje i iznošenje bolničkih nosila sa bolesnikom u ležećem položaju), upravljanje liftom (posebni, specijalni ključ), otpornost lifta na temperaturu požara (min 1h), te uslovi za mašinsku prostoriju u pogledu pozicije i vatrootpornosti (min 1,5 h).</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62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Zakonska regulativa u zemljama okruženja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124206"/>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 Hrvatskoj pomenuti </a:t>
            </a:r>
            <a:r>
              <a:rPr lang="sr-Latn-ME" b="1" dirty="0">
                <a:solidFill>
                  <a:srgbClr val="0070C0"/>
                </a:solidFill>
                <a:latin typeface="Arial" panose="020B0604020202020204" pitchFamily="34" charset="0"/>
                <a:cs typeface="Arial" panose="020B0604020202020204" pitchFamily="34" charset="0"/>
              </a:rPr>
              <a:t>Pravilnik o tehničkim normativima za zaštitu visokih objekata od požara („Sl. list SFRJ“, br. 7/84)</a:t>
            </a:r>
            <a:r>
              <a:rPr lang="sr-Latn-ME" dirty="0">
                <a:solidFill>
                  <a:srgbClr val="0070C0"/>
                </a:solidFill>
                <a:latin typeface="Arial" panose="020B0604020202020204" pitchFamily="34" charset="0"/>
                <a:cs typeface="Arial" panose="020B0604020202020204" pitchFamily="34" charset="0"/>
              </a:rPr>
              <a:t> ima status priznatog tehničkog pravila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 Srbiji postoje dva pravilnika koja tretiraju liftove i njihovu ulogu u zaštiti od požara: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Pravilnik o tehničkim normativima za zaštitu od požara stambenih i poslovnih objekata i objekata javne namene („Sl. glasnik RS“, br. 22/2019)</a:t>
            </a:r>
            <a:r>
              <a:rPr lang="sr-Latn-ME" dirty="0">
                <a:solidFill>
                  <a:srgbClr val="0070C0"/>
                </a:solidFill>
                <a:latin typeface="Arial" panose="020B0604020202020204" pitchFamily="34" charset="0"/>
                <a:cs typeface="Arial" panose="020B0604020202020204" pitchFamily="34" charset="0"/>
              </a:rPr>
              <a:t> i </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Pravilnik o tehničkim normativima za zaštitu visokih objekata od požara („Sl. glasnik RS“, br. 80/2015, 67/2017 i 103/2018)</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Čitav dio pravilnika (poglavlje) posebno odvojen za uslove propisane za liftove u pomenutim objektima. Ono što je upečatljivo jeste da oba pravilnika prepoznaju vatrogasni lift i definišu da isti mora zadovoljavati zahtjeve standarda EN 81-72.</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56696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585871"/>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standarda MEST EN 81-72:2020</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Standard je koncipiran tako da je rizike i rizične situacije razvrstao u dvije grupe – rizike vezane za okruženje (objekat) i rizike vezane za vatrogasni lift.</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Rizici i rizične situacije vezani za okruženje (objekat) su, npr:</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Vatra/ toplota/ dim se šire u liftovsko vozno okno/ mašinski prostor lifta/ sigurnosni prostor;</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Instalacije koje pripadaju liftovskom postrojenju su ili izložene ili im nije moguće prići;</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Vatrogasci ne mogu da koriste vatrogasni lift dovoljno dugo (neadekvatan napojni kabl, rezervno napajanje i sl.);</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Ulazak vode u vozno okno lifta;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Zarobljenost u sigurnosnom prostoru zbog otkazivanja lifta;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Nebezbjedno okruženje za vatrogasce;</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Teško oštećenje konstrukcije ili potpuno rušenje (nedovoljna otpornost na požar);</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Nedovoljan broj ili neodgovarajući raspored vatrogasnih liftova u objektu.</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58913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30887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standarda MEST EN 81-72:2020</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Standard je koncipiran tako da je rizike i rizične situacije razvrstao u dvije grupe – rizike vezane za okruženje (objekat) i rizike vezane za vatrogasni lift.</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Rizici i rizične situacije vezani za vatrogasni lift su, npr:</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Opšti rizici za liftove;</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Rizik od zaglavljivanja u liftu;</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Otkaz ili nepravilan rad lifta;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Ljudski faktor;</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Neadekvatna izvedba upravljačke jedinice, neadekvatan položaj ili označavanje komandi;</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Neadekvatno označavanje (nejasna ili nepostojeća uputstva);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Otkaz napajanja el. energijom.</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429070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6001643"/>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standarda MEST EN 81-72:2020</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Svi pobrojani rizici su identifikovani i adekvatno razrađeni standardom iz čega proizilaze sigurnosni zahtjevi i zaštitne mjere.</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Sigurnosni zahtjevi i zaštitne mjere se mogu podijeliti u sljedeće grupe:</a:t>
            </a:r>
          </a:p>
          <a:p>
            <a:pPr marL="475170" lvl="1" indent="0" algn="just" defTabSz="457200">
              <a:lnSpc>
                <a:spcPct val="100000"/>
              </a:lnSpc>
              <a:spcBef>
                <a:spcPts val="0"/>
              </a:spcBef>
              <a:spcAft>
                <a:spcPts val="0"/>
              </a:spcAft>
              <a:buClr>
                <a:srgbClr val="0070C0"/>
              </a:buClr>
              <a:buNone/>
            </a:pPr>
            <a:r>
              <a:rPr lang="sr-Latn-ME" dirty="0">
                <a:solidFill>
                  <a:srgbClr val="0070C0"/>
                </a:solidFill>
                <a:latin typeface="Arial" panose="020B0604020202020204" pitchFamily="34" charset="0"/>
                <a:cs typeface="Arial" panose="020B0604020202020204" pitchFamily="34" charset="0"/>
              </a:rPr>
              <a:t>•	</a:t>
            </a:r>
            <a:r>
              <a:rPr lang="sr-Latn-ME" sz="1600" dirty="0">
                <a:solidFill>
                  <a:srgbClr val="0070C0"/>
                </a:solidFill>
                <a:latin typeface="Arial" panose="020B0604020202020204" pitchFamily="34" charset="0"/>
                <a:cs typeface="Arial" panose="020B0604020202020204" pitchFamily="34" charset="0"/>
              </a:rPr>
              <a:t>Zahtjevi za okruženje/ objekat;</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Osnovni zahtjevi za vatrogasni lift;</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zaštitu električne opreme od vode;</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spašavanje zaglavljenih vatrogasaca u vatrogasnom liftu;</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hidraulične liftove koji se koriste kao vatrogasni liftovi;</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prilazna i kabinska vrata vatrogasnog lifta;</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pogonsku mašinu lifta i pridruženu opremu;</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upravljački sistem;</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napajanje vatrogasnog lifta el. energijom;</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prebacivanje/ promjenu izvora napajanja i prekid napajanja el. energijom;</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kabinske i komande na prilaznim vratima;</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komunikacioni sistem;</a:t>
            </a:r>
          </a:p>
          <a:p>
            <a:pPr marL="475170" lvl="1" indent="0" algn="just" defTabSz="457200">
              <a:lnSpc>
                <a:spcPct val="100000"/>
              </a:lnSpc>
              <a:spcBef>
                <a:spcPts val="0"/>
              </a:spcBef>
              <a:spcAft>
                <a:spcPts val="0"/>
              </a:spcAft>
              <a:buClr>
                <a:srgbClr val="0070C0"/>
              </a:buClr>
              <a:buNone/>
            </a:pPr>
            <a:r>
              <a:rPr lang="sr-Latn-ME" sz="1600" dirty="0">
                <a:solidFill>
                  <a:srgbClr val="0070C0"/>
                </a:solidFill>
                <a:latin typeface="Arial" panose="020B0604020202020204" pitchFamily="34" charset="0"/>
                <a:cs typeface="Arial" panose="020B0604020202020204" pitchFamily="34" charset="0"/>
              </a:rPr>
              <a:t>•	Zahtjevi za područja podložna vandalizmu.</a:t>
            </a: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52924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555093"/>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za okruženje/ objekat</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Vatrogasni lift se nalazi u sopstvenom voznom oknu, sa </a:t>
            </a:r>
            <a:r>
              <a:rPr lang="sr-Latn-ME" b="1" dirty="0">
                <a:solidFill>
                  <a:srgbClr val="0070C0"/>
                </a:solidFill>
                <a:latin typeface="Arial" panose="020B0604020202020204" pitchFamily="34" charset="0"/>
                <a:cs typeface="Arial" panose="020B0604020202020204" pitchFamily="34" charset="0"/>
              </a:rPr>
              <a:t>sigurnom zonom </a:t>
            </a:r>
            <a:r>
              <a:rPr lang="sr-Latn-ME" dirty="0">
                <a:solidFill>
                  <a:srgbClr val="0070C0"/>
                </a:solidFill>
                <a:latin typeface="Arial" panose="020B0604020202020204" pitchFamily="34" charset="0"/>
                <a:cs typeface="Arial" panose="020B0604020202020204" pitchFamily="34" charset="0"/>
              </a:rPr>
              <a:t>na svakom nivou/ spratu ispred svih prilaznih vrata koja se koriste prilikom vatrogasne intervencije. Ispred svih prilaznih vrata lifta treba da postoji ili sigurna zona, ili uređaj za sprječavanje širenja požara ili PP vrata.</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Svrha sigurne zone je da zaštiti liftovsko vovzno okno, vatrogasce i osobe koje čekaju evakuaciju od vatre, toplote i dima.</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Dimenzije sigurne zone nisu definisane standardom.</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Zidovi i vrata sigurne zone, zidovi i vrata mašinske prostorije moraju imati istu vatrootpornost kao i zidovi v.o. lifta.</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Za slučaj da vatrogasni lift ne opslužuje sve spratove za potrebe evakuacije, prilazna vrata na tom spratu (ili drugi uređaj za sprječavanje širenja požara) moraju imati istu vatrootpornost kao i ostatak konstrukcije.</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05757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2554545"/>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za okruženje/ objekat</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Za vatrogasni lift mora postojati alternativni izvor napajanja (npr. DEA). Napojni kabl mora biti odgovarajuće vatrootpornosti.</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Izvor alternativnog napajanja i ATS (sklopni uređaj) moraju biti smješteni u požarnno zaštićenoj zoni.</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Vozno okno sa natpritiskom 50 Pa (+/- 30 Pa).</a:t>
            </a:r>
          </a:p>
          <a:p>
            <a:pPr marL="182562" indent="0" algn="just" defTabSz="457200">
              <a:lnSpc>
                <a:spcPct val="100000"/>
              </a:lnSpc>
              <a:spcBef>
                <a:spcPts val="0"/>
              </a:spcBef>
              <a:spcAft>
                <a:spcPts val="1200"/>
              </a:spcAft>
              <a:buClr>
                <a:srgbClr val="0070C0"/>
              </a:buClr>
              <a:buNone/>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6" name="Picture 5">
            <a:extLst>
              <a:ext uri="{FF2B5EF4-FFF2-40B4-BE49-F238E27FC236}">
                <a16:creationId xmlns:a16="http://schemas.microsoft.com/office/drawing/2014/main" id="{C92A2290-445A-475D-BC54-9D91E66970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8" y="3428999"/>
            <a:ext cx="2160000" cy="2880000"/>
          </a:xfrm>
          <a:prstGeom prst="rect">
            <a:avLst/>
          </a:prstGeom>
        </p:spPr>
      </p:pic>
      <p:pic>
        <p:nvPicPr>
          <p:cNvPr id="9" name="Picture 8">
            <a:extLst>
              <a:ext uri="{FF2B5EF4-FFF2-40B4-BE49-F238E27FC236}">
                <a16:creationId xmlns:a16="http://schemas.microsoft.com/office/drawing/2014/main" id="{35F967B9-1FC8-4D6A-BE0E-99154AF93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598" y="3430650"/>
            <a:ext cx="2160000" cy="2880000"/>
          </a:xfrm>
          <a:prstGeom prst="rect">
            <a:avLst/>
          </a:prstGeom>
        </p:spPr>
      </p:pic>
    </p:spTree>
    <p:extLst>
      <p:ext uri="{BB962C8B-B14F-4D97-AF65-F5344CB8AC3E}">
        <p14:creationId xmlns:p14="http://schemas.microsoft.com/office/powerpoint/2010/main" val="244533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lstStyle/>
          <a:p>
            <a:r>
              <a:rPr lang="sr-Latn-ME" b="1" dirty="0">
                <a:solidFill>
                  <a:srgbClr val="0070C0"/>
                </a:solidFill>
                <a:latin typeface="Arial" panose="020B0604020202020204" pitchFamily="34" charset="0"/>
                <a:cs typeface="Arial" panose="020B0604020202020204" pitchFamily="34" charset="0"/>
              </a:rPr>
              <a:t>Sadržaj prezentacije:</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401515"/>
            <a:ext cx="11461105" cy="3877985"/>
          </a:xfrm>
          <a:noFill/>
        </p:spPr>
        <p:txBody>
          <a:bodyPr wrap="square">
            <a:spAutoFit/>
          </a:bodyPr>
          <a:lstStyle/>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Klasifikacija liftova</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Standardi, nacionalna zakonska regulativa i regulativa u zemljama okruženja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Standardi</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Nacionalna zakonska regulativa</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Novi liftovi</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Liftovi u upotrebi</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Liftovi specijalne namjene</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Zakonska regulativa u zemljama okruženja</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Vatrogasni liftovi</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Zahtjevi standarda MEST EN 81-72:2020</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Evakuacioni liftovi</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Zahtjevi tehnhičke preporuke METI TS CEN/TS 81-76:2017</a:t>
            </a: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Zaključci</a:t>
            </a:r>
          </a:p>
        </p:txBody>
      </p:sp>
      <p:pic>
        <p:nvPicPr>
          <p:cNvPr id="6" name="Picture 5">
            <a:extLst>
              <a:ext uri="{FF2B5EF4-FFF2-40B4-BE49-F238E27FC236}">
                <a16:creationId xmlns:a16="http://schemas.microsoft.com/office/drawing/2014/main" id="{3A13B490-35DF-48BE-921A-C7D090F25A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590097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86177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za okruženje/ objekat</a:t>
            </a:r>
          </a:p>
          <a:p>
            <a:pPr marL="182562" indent="0" algn="just" defTabSz="457200">
              <a:lnSpc>
                <a:spcPct val="100000"/>
              </a:lnSpc>
              <a:spcBef>
                <a:spcPts val="0"/>
              </a:spcBef>
              <a:spcAft>
                <a:spcPts val="1200"/>
              </a:spcAft>
              <a:buClr>
                <a:srgbClr val="0070C0"/>
              </a:buClr>
              <a:buNone/>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7" name="Picture 6">
            <a:extLst>
              <a:ext uri="{FF2B5EF4-FFF2-40B4-BE49-F238E27FC236}">
                <a16:creationId xmlns:a16="http://schemas.microsoft.com/office/drawing/2014/main" id="{4889A183-BF95-4399-A050-B5289B5886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9599" y="1832402"/>
            <a:ext cx="5172797" cy="3877216"/>
          </a:xfrm>
          <a:prstGeom prst="rect">
            <a:avLst/>
          </a:prstGeom>
        </p:spPr>
      </p:pic>
    </p:spTree>
    <p:extLst>
      <p:ext uri="{BB962C8B-B14F-4D97-AF65-F5344CB8AC3E}">
        <p14:creationId xmlns:p14="http://schemas.microsoft.com/office/powerpoint/2010/main" val="237004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86177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za okruženje/ objekat</a:t>
            </a:r>
          </a:p>
          <a:p>
            <a:pPr marL="182562" indent="0" algn="just" defTabSz="457200">
              <a:lnSpc>
                <a:spcPct val="100000"/>
              </a:lnSpc>
              <a:spcBef>
                <a:spcPts val="0"/>
              </a:spcBef>
              <a:spcAft>
                <a:spcPts val="1200"/>
              </a:spcAft>
              <a:buClr>
                <a:srgbClr val="0070C0"/>
              </a:buClr>
              <a:buNone/>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6" name="Picture 5">
            <a:extLst>
              <a:ext uri="{FF2B5EF4-FFF2-40B4-BE49-F238E27FC236}">
                <a16:creationId xmlns:a16="http://schemas.microsoft.com/office/drawing/2014/main" id="{9E3EED97-BA69-4CEC-BBBB-203E319F4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311" y="1832402"/>
            <a:ext cx="5382376" cy="4258269"/>
          </a:xfrm>
          <a:prstGeom prst="rect">
            <a:avLst/>
          </a:prstGeom>
        </p:spPr>
      </p:pic>
    </p:spTree>
    <p:extLst>
      <p:ext uri="{BB962C8B-B14F-4D97-AF65-F5344CB8AC3E}">
        <p14:creationId xmlns:p14="http://schemas.microsoft.com/office/powerpoint/2010/main" val="3615214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86177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za okruženje/ objekat</a:t>
            </a:r>
          </a:p>
          <a:p>
            <a:pPr marL="182562" indent="0" algn="just" defTabSz="457200">
              <a:lnSpc>
                <a:spcPct val="100000"/>
              </a:lnSpc>
              <a:spcBef>
                <a:spcPts val="0"/>
              </a:spcBef>
              <a:spcAft>
                <a:spcPts val="1200"/>
              </a:spcAft>
              <a:buClr>
                <a:srgbClr val="0070C0"/>
              </a:buClr>
              <a:buNone/>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7" name="Picture 6">
            <a:extLst>
              <a:ext uri="{FF2B5EF4-FFF2-40B4-BE49-F238E27FC236}">
                <a16:creationId xmlns:a16="http://schemas.microsoft.com/office/drawing/2014/main" id="{9567E706-B8D4-49A3-BE0E-5562CF1AD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3198" y="1401515"/>
            <a:ext cx="3765600" cy="4680000"/>
          </a:xfrm>
          <a:prstGeom prst="rect">
            <a:avLst/>
          </a:prstGeom>
        </p:spPr>
      </p:pic>
    </p:spTree>
    <p:extLst>
      <p:ext uri="{BB962C8B-B14F-4D97-AF65-F5344CB8AC3E}">
        <p14:creationId xmlns:p14="http://schemas.microsoft.com/office/powerpoint/2010/main" val="200124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86177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za okruženje/ objekat</a:t>
            </a:r>
          </a:p>
          <a:p>
            <a:pPr marL="182562" indent="0" algn="just" defTabSz="457200">
              <a:lnSpc>
                <a:spcPct val="100000"/>
              </a:lnSpc>
              <a:spcBef>
                <a:spcPts val="0"/>
              </a:spcBef>
              <a:spcAft>
                <a:spcPts val="1200"/>
              </a:spcAft>
              <a:buClr>
                <a:srgbClr val="0070C0"/>
              </a:buClr>
              <a:buNone/>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6" name="Picture 5">
            <a:extLst>
              <a:ext uri="{FF2B5EF4-FFF2-40B4-BE49-F238E27FC236}">
                <a16:creationId xmlns:a16="http://schemas.microsoft.com/office/drawing/2014/main" id="{DE74FE50-B2DA-4F4E-BFCB-223BF43CA3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3880" y="728999"/>
            <a:ext cx="4645908" cy="5400000"/>
          </a:xfrm>
          <a:prstGeom prst="rect">
            <a:avLst/>
          </a:prstGeom>
        </p:spPr>
      </p:pic>
    </p:spTree>
    <p:extLst>
      <p:ext uri="{BB962C8B-B14F-4D97-AF65-F5344CB8AC3E}">
        <p14:creationId xmlns:p14="http://schemas.microsoft.com/office/powerpoint/2010/main" val="3180572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86177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za okruženje/ objekat</a:t>
            </a:r>
          </a:p>
          <a:p>
            <a:pPr marL="182562" indent="0" algn="just" defTabSz="457200">
              <a:lnSpc>
                <a:spcPct val="100000"/>
              </a:lnSpc>
              <a:spcBef>
                <a:spcPts val="0"/>
              </a:spcBef>
              <a:spcAft>
                <a:spcPts val="1200"/>
              </a:spcAft>
              <a:buClr>
                <a:srgbClr val="0070C0"/>
              </a:buClr>
              <a:buNone/>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7" name="Picture 6">
            <a:extLst>
              <a:ext uri="{FF2B5EF4-FFF2-40B4-BE49-F238E27FC236}">
                <a16:creationId xmlns:a16="http://schemas.microsoft.com/office/drawing/2014/main" id="{3E8CB937-C076-43B2-9F90-5D503E935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9427" y="624392"/>
            <a:ext cx="4785023" cy="5400000"/>
          </a:xfrm>
          <a:prstGeom prst="rect">
            <a:avLst/>
          </a:prstGeom>
        </p:spPr>
      </p:pic>
    </p:spTree>
    <p:extLst>
      <p:ext uri="{BB962C8B-B14F-4D97-AF65-F5344CB8AC3E}">
        <p14:creationId xmlns:p14="http://schemas.microsoft.com/office/powerpoint/2010/main" val="533549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185761"/>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Osnovni zahtjevi za vatrogasni lift</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Usklađen sa MEST EN 81-20:2021</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Dimenzije i nosivost</a:t>
            </a:r>
          </a:p>
          <a:p>
            <a:pPr marL="818070" lvl="1" indent="-342900"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1100 x 1400 mm, 630 kg</a:t>
            </a:r>
          </a:p>
          <a:p>
            <a:pPr marL="818070" lvl="1" indent="-342900"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1100 x 2100 mm, 1000 kg</a:t>
            </a:r>
          </a:p>
          <a:p>
            <a:pPr marL="818070" lvl="1" indent="-342900"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Vrata min. 800 mm</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Brzina &lt;4,5 m/s (t</a:t>
            </a:r>
            <a:r>
              <a:rPr lang="sr-Latn-ME" sz="1800" baseline="-25000" dirty="0">
                <a:solidFill>
                  <a:srgbClr val="0070C0"/>
                </a:solidFill>
                <a:latin typeface="Arial" panose="020B0604020202020204" pitchFamily="34" charset="0"/>
                <a:cs typeface="Arial" panose="020B0604020202020204" pitchFamily="34" charset="0"/>
              </a:rPr>
              <a:t>max</a:t>
            </a:r>
            <a:r>
              <a:rPr lang="sr-Latn-ME" sz="1800" dirty="0">
                <a:solidFill>
                  <a:srgbClr val="0070C0"/>
                </a:solidFill>
                <a:latin typeface="Arial" panose="020B0604020202020204" pitchFamily="34" charset="0"/>
                <a:cs typeface="Arial" panose="020B0604020202020204" pitchFamily="34" charset="0"/>
              </a:rPr>
              <a:t> = 60 s)</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Rastojanje između dvije uzastopne stanice max 7 m (nužni izlazi)</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U voznom oknu i mašinskoj prostoriji ne smiju biti mlaznice sprinkler sistema</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956996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520142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Zaštita električne opreme od vode</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Sva električna oprema u liftovskom voznom oknu koja se nalazi ispod nivoa najviše stanice, te električna oprema koja se nalazi na krovu kabine lifta unutar 1,0 m od zida voznog okna na kojem se nalaze prilazna vrata, mora biti izvedena u </a:t>
            </a:r>
            <a:r>
              <a:rPr lang="sr-Latn-ME" sz="1800" b="1" dirty="0">
                <a:solidFill>
                  <a:srgbClr val="0070C0"/>
                </a:solidFill>
                <a:latin typeface="Arial" panose="020B0604020202020204" pitchFamily="34" charset="0"/>
                <a:cs typeface="Arial" panose="020B0604020202020204" pitchFamily="34" charset="0"/>
              </a:rPr>
              <a:t>IPX3</a:t>
            </a:r>
            <a:r>
              <a:rPr lang="sr-Latn-ME" sz="1800" dirty="0">
                <a:solidFill>
                  <a:srgbClr val="0070C0"/>
                </a:solidFill>
                <a:latin typeface="Arial" panose="020B0604020202020204" pitchFamily="34" charset="0"/>
                <a:cs typeface="Arial" panose="020B0604020202020204" pitchFamily="34" charset="0"/>
              </a:rPr>
              <a:t> zaštiti (zaštita od prskanja i kapanja).</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Sva električna oprema u liftovskom voznom oknu koja se nalazi ispod nivoa najviše stanice, te električna oprema koja se nalazi na krovu kabine lifta van oblasti od 1,0 m od zida voznog okna na kojem se nalaze prilazna vrata, mora biti izvedena u </a:t>
            </a:r>
            <a:r>
              <a:rPr lang="sr-Latn-ME" sz="1800" b="1" dirty="0">
                <a:solidFill>
                  <a:srgbClr val="0070C0"/>
                </a:solidFill>
                <a:latin typeface="Arial" panose="020B0604020202020204" pitchFamily="34" charset="0"/>
                <a:cs typeface="Arial" panose="020B0604020202020204" pitchFamily="34" charset="0"/>
              </a:rPr>
              <a:t>IPX1</a:t>
            </a:r>
            <a:r>
              <a:rPr lang="sr-Latn-ME" sz="1800" dirty="0">
                <a:solidFill>
                  <a:srgbClr val="0070C0"/>
                </a:solidFill>
                <a:latin typeface="Arial" panose="020B0604020202020204" pitchFamily="34" charset="0"/>
                <a:cs typeface="Arial" panose="020B0604020202020204" pitchFamily="34" charset="0"/>
              </a:rPr>
              <a:t> zaštiti (zaštita od prskanja i kapanja).</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Sva električna oprema koja se nalazi u jami voznog okna, do nivoa 1,0 m iznad poda jame, mora biti izvedena u zaštiti </a:t>
            </a:r>
            <a:r>
              <a:rPr lang="sr-Latn-ME" sz="1800" b="1" dirty="0">
                <a:solidFill>
                  <a:srgbClr val="0070C0"/>
                </a:solidFill>
                <a:latin typeface="Arial" panose="020B0604020202020204" pitchFamily="34" charset="0"/>
                <a:cs typeface="Arial" panose="020B0604020202020204" pitchFamily="34" charset="0"/>
              </a:rPr>
              <a:t>IP67</a:t>
            </a:r>
            <a:r>
              <a:rPr lang="sr-Latn-ME" sz="1800" dirty="0">
                <a:solidFill>
                  <a:srgbClr val="0070C0"/>
                </a:solidFill>
                <a:latin typeface="Arial" panose="020B0604020202020204" pitchFamily="34" charset="0"/>
                <a:cs typeface="Arial" panose="020B0604020202020204" pitchFamily="34" charset="0"/>
              </a:rPr>
              <a:t> (potpuna zaštita od prašine i uranjanja u vodu na dubino od 1 m za period od 30 minuta).</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Utičnica u jami voznog okna i najniža svjetiljka moraju biti montirani na 0,5 m iznad najviše dozvoljenog nivoa vode u jami voznog okna. Standard ne postavlja precizan zahtjev u pogledu najvišeg dozovoljenog nivoa vode, ali se smatra da ne smije preći nivo od 0,5 m.</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2261200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3724096"/>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Zaštita električne opreme od vode</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Tehnička rješenja za sprječavanje prodora vode u vozno okno:</a:t>
            </a:r>
          </a:p>
          <a:p>
            <a:pPr marL="818070" lvl="1" indent="-342900"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Drenažni kanali</a:t>
            </a:r>
          </a:p>
          <a:p>
            <a:pPr marL="818070" lvl="1" indent="-342900"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Podignuti pod/ Rampa ispred prilaznih vrata lifta</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Tehnička rješenja za regulaciju nivoa vode u jami voznog okna:</a:t>
            </a:r>
          </a:p>
          <a:p>
            <a:pPr marL="818070" lvl="1" indent="-342900"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Odvod u jami (gravitaciono)</a:t>
            </a:r>
          </a:p>
          <a:p>
            <a:pPr marL="818070" lvl="1" indent="-342900"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Drenažne pumpe (van voznog okna!)</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3197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830997"/>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Zaštita električne opreme od vode</a:t>
            </a:r>
            <a:endParaRPr lang="sr-Latn-ME" sz="1800" dirty="0">
              <a:solidFill>
                <a:srgbClr val="0070C0"/>
              </a:solidFill>
              <a:latin typeface="Arial" panose="020B0604020202020204" pitchFamily="34" charset="0"/>
              <a:cs typeface="Arial" panose="020B0604020202020204" pitchFamily="34" charset="0"/>
            </a:endParaRP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6" name="Picture 5">
            <a:extLst>
              <a:ext uri="{FF2B5EF4-FFF2-40B4-BE49-F238E27FC236}">
                <a16:creationId xmlns:a16="http://schemas.microsoft.com/office/drawing/2014/main" id="{7AA17E73-1B28-49E9-9DD2-46CFD6967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355" y="250536"/>
            <a:ext cx="4943733" cy="6120000"/>
          </a:xfrm>
          <a:prstGeom prst="rect">
            <a:avLst/>
          </a:prstGeom>
        </p:spPr>
      </p:pic>
    </p:spTree>
    <p:extLst>
      <p:ext uri="{BB962C8B-B14F-4D97-AF65-F5344CB8AC3E}">
        <p14:creationId xmlns:p14="http://schemas.microsoft.com/office/powerpoint/2010/main" val="77373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708981"/>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Spašavanje zaglavljenih/ zarobljenih vatrogasaca iz kabine lifta</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Na krovu kabine moraju da postoje vrata za nužni izlaz dimenzija min 0,5 x 0,7 m, uz izuzetak kod liftova nosivosti 630 kg, gdje je min dimnezija vrata 0,4 x 0,5 m.</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Pristup unutrašnjosti kabine kroz otvor za nužni izlaz ne smije biti prepriječen trajno ugrađenim elementom ili svjetiljkom. Ako je u kabini prisutan i spušteni plafon, mora ga biti lako otvoriti, bez upotrebe specijalnih alata. Specijalni trouglasti ključ se ne smatra specijalnim alatom.</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Merdevine su opremljene električnim sigurnosnim kontaktom kojim se sprječava kretanje lifta kada merdevine nisu vraćene na svoju poziciju – mjesto predviđeno za odlaganje merdevina na siguran način koji ne utiče na siguran rad lifta</a:t>
            </a:r>
          </a:p>
          <a:p>
            <a:pPr marL="818070" lvl="1" indent="-342900"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Merdevine mogu biti unutar kabine ili spolja na kabini</a:t>
            </a:r>
          </a:p>
          <a:p>
            <a:pPr marL="818070" lvl="1" indent="-342900"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Maksimalna dužina merdevina je 6 m</a:t>
            </a:r>
          </a:p>
          <a:p>
            <a:pPr marL="818070" lvl="1" indent="-342900"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Unutrašnje merdevine za samospašavanje iz kabine lifta moraju biti duže makar 1 m od visine kabine</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222632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lstStyle/>
          <a:p>
            <a:r>
              <a:rPr lang="sr-Latn-ME" b="1" dirty="0">
                <a:solidFill>
                  <a:srgbClr val="0070C0"/>
                </a:solidFill>
                <a:latin typeface="Arial" panose="020B0604020202020204" pitchFamily="34" charset="0"/>
                <a:cs typeface="Arial" panose="020B0604020202020204" pitchFamily="34" charset="0"/>
              </a:rPr>
              <a:t>Definicija lifta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2228670"/>
            <a:ext cx="11461105" cy="2400657"/>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 je postrojenje koje opslužuje utvrđene prilazne nivoe, čija je kabina projektovana za transport putnika, putnika i tereta, tereta sa pratiocem ili tereta, ovješena na užadima, lancima ili hidrocilindrima i kreće se između krutih vođica sa nagibom većim od 15° prema horizontali</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Prema važećem </a:t>
            </a:r>
            <a:r>
              <a:rPr lang="sr-Latn-ME" u="sng" dirty="0">
                <a:solidFill>
                  <a:srgbClr val="0070C0"/>
                </a:solidFill>
                <a:latin typeface="Arial" panose="020B0604020202020204" pitchFamily="34" charset="0"/>
                <a:cs typeface="Arial" panose="020B0604020202020204" pitchFamily="34" charset="0"/>
              </a:rPr>
              <a:t>Pravilniku o tehničkim zahtjevima za bezbjednost liftova (Sl. list CG br. 74/17)</a:t>
            </a:r>
            <a:r>
              <a:rPr lang="sr-Latn-ME" dirty="0">
                <a:solidFill>
                  <a:srgbClr val="0070C0"/>
                </a:solidFill>
                <a:latin typeface="Arial" panose="020B0604020202020204" pitchFamily="34" charset="0"/>
                <a:cs typeface="Arial" panose="020B0604020202020204" pitchFamily="34" charset="0"/>
              </a:rPr>
              <a:t>, lift je postrojenje sa kabinom koje opslužuje određene nivoe, krećući se duž krutih vođica sa nagibom pod uglom većim od 15 stepeni prema horizontali, odnosno uređaj za dizanje koji se kreće duž utvrđenog stalnog puta iako se ne kreće duž krutih vođica</a:t>
            </a:r>
          </a:p>
        </p:txBody>
      </p:sp>
      <p:pic>
        <p:nvPicPr>
          <p:cNvPr id="6" name="Picture 5">
            <a:extLst>
              <a:ext uri="{FF2B5EF4-FFF2-40B4-BE49-F238E27FC236}">
                <a16:creationId xmlns:a16="http://schemas.microsoft.com/office/drawing/2014/main" id="{3A13B490-35DF-48BE-921A-C7D090F25A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4221911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1754326"/>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Spašavanje zaglavljenih/ </a:t>
            </a:r>
          </a:p>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zarobljenih vatrogasaca iz </a:t>
            </a:r>
          </a:p>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kabine lifta</a:t>
            </a:r>
          </a:p>
          <a:p>
            <a:pPr marL="182562" indent="0" algn="just" defTabSz="457200">
              <a:lnSpc>
                <a:spcPct val="100000"/>
              </a:lnSpc>
              <a:spcBef>
                <a:spcPts val="0"/>
              </a:spcBef>
              <a:spcAft>
                <a:spcPts val="1200"/>
              </a:spcAft>
              <a:buClr>
                <a:srgbClr val="0070C0"/>
              </a:buClr>
              <a:buNone/>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6" name="Picture 5">
            <a:extLst>
              <a:ext uri="{FF2B5EF4-FFF2-40B4-BE49-F238E27FC236}">
                <a16:creationId xmlns:a16="http://schemas.microsoft.com/office/drawing/2014/main" id="{9F0A0555-C3CD-40EF-843A-B9B9A5F31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307" y="250536"/>
            <a:ext cx="5239481" cy="6096851"/>
          </a:xfrm>
          <a:prstGeom prst="rect">
            <a:avLst/>
          </a:prstGeom>
        </p:spPr>
      </p:pic>
    </p:spTree>
    <p:extLst>
      <p:ext uri="{BB962C8B-B14F-4D97-AF65-F5344CB8AC3E}">
        <p14:creationId xmlns:p14="http://schemas.microsoft.com/office/powerpoint/2010/main" val="33700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1754326"/>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Spašavanje zaglavljenih/ </a:t>
            </a:r>
          </a:p>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zarobljenih vatrogasaca iz </a:t>
            </a:r>
          </a:p>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kabine lifta</a:t>
            </a:r>
          </a:p>
          <a:p>
            <a:pPr marL="182562" indent="0" algn="just" defTabSz="457200">
              <a:lnSpc>
                <a:spcPct val="100000"/>
              </a:lnSpc>
              <a:spcBef>
                <a:spcPts val="0"/>
              </a:spcBef>
              <a:spcAft>
                <a:spcPts val="1200"/>
              </a:spcAft>
              <a:buClr>
                <a:srgbClr val="0070C0"/>
              </a:buClr>
              <a:buNone/>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7" name="Picture 6">
            <a:extLst>
              <a:ext uri="{FF2B5EF4-FFF2-40B4-BE49-F238E27FC236}">
                <a16:creationId xmlns:a16="http://schemas.microsoft.com/office/drawing/2014/main" id="{D40109F3-2C0F-4ECF-849E-81C8540FCB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875" y="250536"/>
            <a:ext cx="5258534" cy="5915851"/>
          </a:xfrm>
          <a:prstGeom prst="rect">
            <a:avLst/>
          </a:prstGeom>
        </p:spPr>
      </p:pic>
    </p:spTree>
    <p:extLst>
      <p:ext uri="{BB962C8B-B14F-4D97-AF65-F5344CB8AC3E}">
        <p14:creationId xmlns:p14="http://schemas.microsoft.com/office/powerpoint/2010/main" val="1629671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1754326"/>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Spašavanje zaglavljenih/ </a:t>
            </a:r>
          </a:p>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zarobljenih vatrogasaca iz </a:t>
            </a:r>
          </a:p>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kabine lifta</a:t>
            </a:r>
          </a:p>
          <a:p>
            <a:pPr marL="182562" indent="0" algn="just" defTabSz="457200">
              <a:lnSpc>
                <a:spcPct val="100000"/>
              </a:lnSpc>
              <a:spcBef>
                <a:spcPts val="0"/>
              </a:spcBef>
              <a:spcAft>
                <a:spcPts val="1200"/>
              </a:spcAft>
              <a:buClr>
                <a:srgbClr val="0070C0"/>
              </a:buClr>
              <a:buNone/>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6" name="Picture 5">
            <a:extLst>
              <a:ext uri="{FF2B5EF4-FFF2-40B4-BE49-F238E27FC236}">
                <a16:creationId xmlns:a16="http://schemas.microsoft.com/office/drawing/2014/main" id="{024CA955-CD10-42A4-BF13-102B9DD4A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993" y="141515"/>
            <a:ext cx="5296639" cy="6115904"/>
          </a:xfrm>
          <a:prstGeom prst="rect">
            <a:avLst/>
          </a:prstGeom>
        </p:spPr>
      </p:pic>
    </p:spTree>
    <p:extLst>
      <p:ext uri="{BB962C8B-B14F-4D97-AF65-F5344CB8AC3E}">
        <p14:creationId xmlns:p14="http://schemas.microsoft.com/office/powerpoint/2010/main" val="3498665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062651"/>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Hidraulični lift kao vatrogasni lift</a:t>
            </a:r>
            <a:endParaRPr lang="sr-Latn-ME" dirty="0">
              <a:solidFill>
                <a:srgbClr val="0070C0"/>
              </a:solidFill>
              <a:latin typeface="Arial" panose="020B0604020202020204" pitchFamily="34" charset="0"/>
              <a:cs typeface="Arial" panose="020B0604020202020204" pitchFamily="34" charset="0"/>
            </a:endParaRP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Ukoliko se vatrogasni lift projektuje u izvedbi hidrauličnog lifta, hidraulični cijevni razvod između mašinske prostorije i voznog okna mora biti iste vatrootpornosti kao i zidovi voznog okna lifta</a:t>
            </a:r>
          </a:p>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Kabinska i prilazna vrata</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Kabinska i prilazna vrata moraju biti automatska horizontalna i uparena</a:t>
            </a:r>
          </a:p>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Pogonska mašina lifta i pridružena oprema</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Sve mora biti izvedeno u vatrootpornosti projektovanoj za čitav objekat. Eventualni prolazi kablova i opreme kroz požarne sektore moraju biti adekvatno zaštićeni od uticaja vatre</a:t>
            </a:r>
          </a:p>
          <a:p>
            <a:pPr marL="525462" indent="-342900" algn="just" defTabSz="457200">
              <a:lnSpc>
                <a:spcPct val="100000"/>
              </a:lnSpc>
              <a:spcBef>
                <a:spcPts val="0"/>
              </a:spcBef>
              <a:spcAft>
                <a:spcPts val="1200"/>
              </a:spcAft>
              <a:buClr>
                <a:srgbClr val="0070C0"/>
              </a:buClr>
              <a:buFont typeface="Wingdings" panose="05000000000000000000" pitchFamily="2" charset="2"/>
              <a:buChar char="§"/>
            </a:pPr>
            <a:endParaRPr lang="sr-Latn-ME" b="1" dirty="0">
              <a:solidFill>
                <a:srgbClr val="0070C0"/>
              </a:solidFill>
              <a:latin typeface="Arial" panose="020B0604020202020204" pitchFamily="34" charset="0"/>
              <a:cs typeface="Arial" panose="020B0604020202020204" pitchFamily="34" charset="0"/>
            </a:endParaRP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304354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339650"/>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Upravljački sistem</a:t>
            </a:r>
            <a:endParaRPr lang="sr-Latn-ME" dirty="0">
              <a:solidFill>
                <a:srgbClr val="0070C0"/>
              </a:solidFill>
              <a:latin typeface="Arial" panose="020B0604020202020204" pitchFamily="34" charset="0"/>
              <a:cs typeface="Arial" panose="020B0604020202020204" pitchFamily="34" charset="0"/>
            </a:endParaRP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Prekidač za aktivaciju vatrogasnog režima </a:t>
            </a:r>
            <a:r>
              <a:rPr lang="sr-Latn-ME" dirty="0">
                <a:solidFill>
                  <a:srgbClr val="0070C0"/>
                </a:solidFill>
                <a:latin typeface="Arial" panose="020B0604020202020204" pitchFamily="34" charset="0"/>
                <a:cs typeface="Arial" panose="020B0604020202020204" pitchFamily="34" charset="0"/>
              </a:rPr>
              <a:t>treba biti smješten </a:t>
            </a:r>
            <a:r>
              <a:rPr lang="sr-Latn-ME" b="1" dirty="0">
                <a:solidFill>
                  <a:srgbClr val="0070C0"/>
                </a:solidFill>
                <a:latin typeface="Arial" panose="020B0604020202020204" pitchFamily="34" charset="0"/>
                <a:cs typeface="Arial" panose="020B0604020202020204" pitchFamily="34" charset="0"/>
              </a:rPr>
              <a:t>u sigurnoj zoni</a:t>
            </a:r>
            <a:r>
              <a:rPr lang="sr-Latn-ME" dirty="0">
                <a:solidFill>
                  <a:srgbClr val="0070C0"/>
                </a:solidFill>
                <a:latin typeface="Arial" panose="020B0604020202020204" pitchFamily="34" charset="0"/>
                <a:cs typeface="Arial" panose="020B0604020202020204" pitchFamily="34" charset="0"/>
              </a:rPr>
              <a:t> odakle vatrogasci pristupaju operaciji gašenja i evakuacije (</a:t>
            </a:r>
            <a:r>
              <a:rPr lang="sr-Latn-ME" b="1" dirty="0">
                <a:solidFill>
                  <a:srgbClr val="0070C0"/>
                </a:solidFill>
                <a:latin typeface="Arial" panose="020B0604020202020204" pitchFamily="34" charset="0"/>
                <a:cs typeface="Arial" panose="020B0604020202020204" pitchFamily="34" charset="0"/>
              </a:rPr>
              <a:t>evakuaciona stanica</a:t>
            </a:r>
            <a:r>
              <a:rPr lang="sr-Latn-ME" dirty="0">
                <a:solidFill>
                  <a:srgbClr val="0070C0"/>
                </a:solidFill>
                <a:latin typeface="Arial" panose="020B0604020202020204" pitchFamily="34" charset="0"/>
                <a:cs typeface="Arial" panose="020B0604020202020204" pitchFamily="34" charset="0"/>
              </a:rPr>
              <a:t>). Prekidač mora biti postavljen </a:t>
            </a:r>
            <a:r>
              <a:rPr lang="sr-Latn-ME" b="1" dirty="0">
                <a:solidFill>
                  <a:srgbClr val="0070C0"/>
                </a:solidFill>
                <a:latin typeface="Arial" panose="020B0604020202020204" pitchFamily="34" charset="0"/>
                <a:cs typeface="Arial" panose="020B0604020202020204" pitchFamily="34" charset="0"/>
              </a:rPr>
              <a:t>unutar 2 m horizontalnog rastojanja od vatrogasnog lifta, na visini 1,4 – 2,0 m iznad nivoa poda </a:t>
            </a:r>
            <a:r>
              <a:rPr lang="sr-Latn-ME" dirty="0">
                <a:solidFill>
                  <a:srgbClr val="0070C0"/>
                </a:solidFill>
                <a:latin typeface="Arial" panose="020B0604020202020204" pitchFamily="34" charset="0"/>
                <a:cs typeface="Arial" panose="020B0604020202020204" pitchFamily="34" charset="0"/>
              </a:rPr>
              <a:t>i označen piktogramom shodno standardu. Ukoliko je u objektu više liftova čija su prilazna vrata u neposrednoj blizini, piktogram mora nedvosmisleno informisati na koji lift se odnosi.</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Prekidač za aktivaciju vatrogasnog režima se </a:t>
            </a:r>
            <a:r>
              <a:rPr lang="sr-Latn-ME" b="1" dirty="0">
                <a:solidFill>
                  <a:srgbClr val="0070C0"/>
                </a:solidFill>
                <a:latin typeface="Arial" panose="020B0604020202020204" pitchFamily="34" charset="0"/>
                <a:cs typeface="Arial" panose="020B0604020202020204" pitchFamily="34" charset="0"/>
              </a:rPr>
              <a:t>aktivira trouglastim ključem</a:t>
            </a:r>
            <a:r>
              <a:rPr lang="sr-Latn-ME" dirty="0">
                <a:solidFill>
                  <a:srgbClr val="0070C0"/>
                </a:solidFill>
                <a:latin typeface="Arial" panose="020B0604020202020204" pitchFamily="34" charset="0"/>
                <a:cs typeface="Arial" panose="020B0604020202020204" pitchFamily="34" charset="0"/>
              </a:rPr>
              <a:t>. Moguće je predvidjeti i aktivaciju drugačijim ključem u slučaju kada postoji kabinski prekidač za vatrogasni režim koji se aktivira standardnim trouglastim ključem. Prekidač ima dvije pozicije – „0“ i „1“ koje moraju biti jasno naznačene. Kada je prekidač u poziciji „1“ aktivira se vatrogasni režim.</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Dodatna spoljna kontrola može da se koristi samo u svrhu vraćanja vatrogasnog lifta na nivo evakuacione stanice.</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149873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00110"/>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Upravljački sistem</a:t>
            </a: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6" name="Picture 5">
            <a:extLst>
              <a:ext uri="{FF2B5EF4-FFF2-40B4-BE49-F238E27FC236}">
                <a16:creationId xmlns:a16="http://schemas.microsoft.com/office/drawing/2014/main" id="{20AB2667-0807-4615-8FEC-40093425A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336" y="1009311"/>
            <a:ext cx="5363323" cy="4839375"/>
          </a:xfrm>
          <a:prstGeom prst="rect">
            <a:avLst/>
          </a:prstGeom>
        </p:spPr>
      </p:pic>
    </p:spTree>
    <p:extLst>
      <p:ext uri="{BB962C8B-B14F-4D97-AF65-F5344CB8AC3E}">
        <p14:creationId xmlns:p14="http://schemas.microsoft.com/office/powerpoint/2010/main" val="3089381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3939540"/>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Upravljački sistem</a:t>
            </a:r>
            <a:endParaRPr lang="sr-Latn-ME" dirty="0">
              <a:solidFill>
                <a:srgbClr val="0070C0"/>
              </a:solidFill>
              <a:latin typeface="Arial" panose="020B0604020202020204" pitchFamily="34" charset="0"/>
              <a:cs typeface="Arial" panose="020B0604020202020204" pitchFamily="34" charset="0"/>
            </a:endParaRP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Aktiviranjem vatrogasnog režima svi sigurnosni uređaji (električni i mehanički) ostaju operativni, izuzev uređaja za ponovno otvaranje vrata u slučaju nailaska na prepreku.</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Ukoliko je aktivan neki sigurnosni kontakt, servisna vožnja (u jami ili na krovu kabine) ili ukoliko je započeta automatska evakuacija u slučaju nestanka napajanja, vatrogasni režim neće premostiti nijedan od navedenih signala</a:t>
            </a:r>
            <a:r>
              <a:rPr lang="sr-Latn-ME" dirty="0">
                <a:solidFill>
                  <a:srgbClr val="0070C0"/>
                </a:solidFill>
                <a:latin typeface="Arial" panose="020B0604020202020204" pitchFamily="34" charset="0"/>
                <a:cs typeface="Arial" panose="020B0604020202020204" pitchFamily="34" charset="0"/>
              </a:rPr>
              <a:t>.</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Kada je lift u vatrogasnom režimu, eventualni kvar na spoljnom pozivu ili drugoj opremi koja se nalazi van voznog okna lifta i mašinske prostorije, neće uticati na rad lifta.</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Ukoliko u istom voznom oknu postoji više od jednog lifta, i ukoliko rade u grupi sa vatrogasnim liftom, greška u radu nekog od tih liftova ne smije da utiče na ispravan rad vatrogasnog lifta.</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2568686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2123658"/>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Upravljački sistem – Upravljanje – Ponašanje lifta u slučaju požara</a:t>
            </a:r>
            <a:endParaRPr lang="sr-Latn-ME" dirty="0">
              <a:solidFill>
                <a:srgbClr val="0070C0"/>
              </a:solidFill>
              <a:latin typeface="Arial" panose="020B0604020202020204" pitchFamily="34" charset="0"/>
              <a:cs typeface="Arial" panose="020B0604020202020204" pitchFamily="34" charset="0"/>
            </a:endParaRP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U radu vatrogasnog lifta, prilikom aktivacije vatrogasnog režima razlikuju se dvije faze – faza 1 i faza 2</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Faza 1 se naziva </a:t>
            </a:r>
            <a:r>
              <a:rPr lang="sr-Latn-ME" b="1" u="sng" dirty="0">
                <a:solidFill>
                  <a:srgbClr val="0070C0"/>
                </a:solidFill>
                <a:latin typeface="Arial" panose="020B0604020202020204" pitchFamily="34" charset="0"/>
                <a:cs typeface="Arial" panose="020B0604020202020204" pitchFamily="34" charset="0"/>
              </a:rPr>
              <a:t>prioritetni opoziv za vatrogasni lift </a:t>
            </a:r>
            <a:r>
              <a:rPr lang="sr-Latn-ME" dirty="0">
                <a:solidFill>
                  <a:srgbClr val="0070C0"/>
                </a:solidFill>
                <a:latin typeface="Arial" panose="020B0604020202020204" pitchFamily="34" charset="0"/>
                <a:cs typeface="Arial" panose="020B0604020202020204" pitchFamily="34" charset="0"/>
              </a:rPr>
              <a:t>i može se pokrenuti ručno ili automatski</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Faza 2 podrazumijeva </a:t>
            </a:r>
            <a:r>
              <a:rPr lang="sr-Latn-ME" b="1" u="sng" dirty="0">
                <a:solidFill>
                  <a:srgbClr val="0070C0"/>
                </a:solidFill>
                <a:latin typeface="Arial" panose="020B0604020202020204" pitchFamily="34" charset="0"/>
                <a:cs typeface="Arial" panose="020B0604020202020204" pitchFamily="34" charset="0"/>
              </a:rPr>
              <a:t>korištenje lifta u vatrogasnom režimu</a:t>
            </a:r>
          </a:p>
          <a:p>
            <a:pPr marL="525462" indent="-342900" algn="just" defTabSz="457200">
              <a:lnSpc>
                <a:spcPct val="100000"/>
              </a:lnSpc>
              <a:spcBef>
                <a:spcPts val="0"/>
              </a:spcBef>
              <a:spcAft>
                <a:spcPts val="1200"/>
              </a:spcAft>
              <a:buClr>
                <a:srgbClr val="0070C0"/>
              </a:buClr>
              <a:buFont typeface="Arial" panose="020B0604020202020204" pitchFamily="34" charset="0"/>
              <a:buChar char="•"/>
            </a:pP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966611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5016758"/>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Upravljački sistem – Upravljanje – Ponašanje lifta u slučaju požara – Faza 1</a:t>
            </a:r>
            <a:endParaRPr lang="sr-Latn-ME" dirty="0">
              <a:solidFill>
                <a:srgbClr val="0070C0"/>
              </a:solidFill>
              <a:latin typeface="Arial" panose="020B0604020202020204" pitchFamily="34" charset="0"/>
              <a:cs typeface="Arial" panose="020B0604020202020204" pitchFamily="34" charset="0"/>
            </a:endParaRP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Automatski se pali rasvjeta mašinske prostorije i voznog okna;</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Svi spoljni pozivi i kabinsko upravljanje će biti nefunkcionalno, a prethodno zadati pozivi ponšteni;</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Izuzetak su dugme za otvaranje vrata i dugme alarma, koji ostaju funkcionalni;</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Vatrogasni lift funkcioniše nezavisno u odnosu na ostale liftove u objektu;</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Sistem za komunikaciju u slučaju požara postaje operativan;</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Na kabinskom displeju se aktivira vizuelni signal (piktogram dat standardom) i on je aktivan do povratka lifta u normalni radni režim;</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Ukoliko se prilikom aktivacije požarnog režima požarni lift nalazi u režimu održavanja (servis/ inspekcija), javiće se zvučni signal jačine 55 dB koji će ostati aktivan sve dok se lift ne vrati u normalni režim rada;</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Lift će se ponašati na sljedeći način:</a:t>
            </a:r>
          </a:p>
          <a:p>
            <a:pPr marL="818070" lvl="1" indent="-342900" algn="just" defTabSz="457200">
              <a:lnSpc>
                <a:spcPct val="100000"/>
              </a:lnSpc>
              <a:spcBef>
                <a:spcPts val="0"/>
              </a:spcBef>
              <a:spcAft>
                <a:spcPts val="0"/>
              </a:spcAft>
              <a:buClr>
                <a:srgbClr val="0070C0"/>
              </a:buClr>
              <a:buFont typeface="Arial" panose="020B0604020202020204" pitchFamily="34" charset="0"/>
              <a:buChar char="•"/>
            </a:pPr>
            <a:r>
              <a:rPr lang="sr-Latn-ME" sz="1400" dirty="0">
                <a:solidFill>
                  <a:srgbClr val="0070C0"/>
                </a:solidFill>
                <a:latin typeface="Arial" panose="020B0604020202020204" pitchFamily="34" charset="0"/>
                <a:cs typeface="Arial" panose="020B0604020202020204" pitchFamily="34" charset="0"/>
              </a:rPr>
              <a:t>Lift koji se nalazi u stanici će zatvoriti vrata i kretati se bez stajanja do evakuacione stanice. Zvučni signal će se oglašavati u kabini dok se ne zatvore vrata.</a:t>
            </a:r>
          </a:p>
          <a:p>
            <a:pPr marL="818070" lvl="1" indent="-342900" algn="just" defTabSz="457200">
              <a:lnSpc>
                <a:spcPct val="100000"/>
              </a:lnSpc>
              <a:spcBef>
                <a:spcPts val="0"/>
              </a:spcBef>
              <a:spcAft>
                <a:spcPts val="0"/>
              </a:spcAft>
              <a:buClr>
                <a:srgbClr val="0070C0"/>
              </a:buClr>
              <a:buFont typeface="Arial" panose="020B0604020202020204" pitchFamily="34" charset="0"/>
              <a:buChar char="•"/>
            </a:pPr>
            <a:r>
              <a:rPr lang="sr-Latn-ME" sz="1400" dirty="0">
                <a:solidFill>
                  <a:srgbClr val="0070C0"/>
                </a:solidFill>
                <a:latin typeface="Arial" panose="020B0604020202020204" pitchFamily="34" charset="0"/>
                <a:cs typeface="Arial" panose="020B0604020202020204" pitchFamily="34" charset="0"/>
              </a:rPr>
              <a:t>Lift koji se kreće u smjeru od evakuacione stanice će se normalno zaustaviti na prvoj sljedećoj stanici i bez otvaranja vrata krenuti u suprotnom smjeru ka evakuacionoj stanici.</a:t>
            </a:r>
          </a:p>
          <a:p>
            <a:pPr marL="818070" lvl="1" indent="-342900" algn="just" defTabSz="457200">
              <a:lnSpc>
                <a:spcPct val="100000"/>
              </a:lnSpc>
              <a:spcBef>
                <a:spcPts val="0"/>
              </a:spcBef>
              <a:spcAft>
                <a:spcPts val="0"/>
              </a:spcAft>
              <a:buClr>
                <a:srgbClr val="0070C0"/>
              </a:buClr>
              <a:buFont typeface="Arial" panose="020B0604020202020204" pitchFamily="34" charset="0"/>
              <a:buChar char="•"/>
            </a:pPr>
            <a:r>
              <a:rPr lang="sr-Latn-ME" sz="1400" dirty="0">
                <a:solidFill>
                  <a:srgbClr val="0070C0"/>
                </a:solidFill>
                <a:latin typeface="Arial" panose="020B0604020202020204" pitchFamily="34" charset="0"/>
                <a:cs typeface="Arial" panose="020B0604020202020204" pitchFamily="34" charset="0"/>
              </a:rPr>
              <a:t>Lift koj se kreće u smjeru evakuacione stanice će nastaviti svoje kretanje bez zaustavljanja do evakuacione stanice. Ukoliko je već započeo zaustavljanje na spratu koji nije evakuacioni, lift će stati, bebz otvaranja vrata i potom nastaviti kretanje ka evakuacionoj stanici.</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Po dolasku kabine lifta u evakuacionu stanicu, vatrogasni lift će se tu zaustaviti sa otvorenim kabinskim i prilaznim vratima</a:t>
            </a:r>
            <a:endParaRPr lang="sr-Latn-ME" sz="18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893074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247317"/>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Upravljački sistem – Upravljanje – Ponašanje lifta u slučaju požara – Faza 2</a:t>
            </a:r>
            <a:endParaRPr lang="sr-Latn-ME" dirty="0">
              <a:solidFill>
                <a:srgbClr val="0070C0"/>
              </a:solidFill>
              <a:latin typeface="Arial" panose="020B0604020202020204" pitchFamily="34" charset="0"/>
              <a:cs typeface="Arial" panose="020B0604020202020204" pitchFamily="34" charset="0"/>
            </a:endParaRP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Ukoliko je faza 1 pokrenuta automatski (sa požarne centrale objekta), prelazak na fazu 2 neće biti moguć dok se ne aktivira prekidač požarnog režima u evakuacionoj stanici;</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Neće biti moguće zadati više od jednog kabinskog poziva istovremeno;</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 bilo kom trenutku je moguće registrovati novi kabinski poziv, a tom prilikom će prethodno registrovan poziv biti poništen. Kabina će nastaviti kretanje ka novozadatom spratu bez zaustavljanja;</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Vrata lifta će se zatvoriti konstantnim pritiskom na dugme kabinskog poziva (određeni sprat) ili dugme za zatvaranje vrata. Ukoliko se dugme pusti prije nego se vrata zatvore, vrata će započeti automatsko otvaranje. Kada su vrata potpuno zatvorena, registrovaće se kabinski poziv i kabina će započeti kretanje ka zadatom spratu,</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Kada je kabina parkirana u stanici, vrata lifta je moguće otvoriti samo konstantnim pritiskom na dugme za otvaranje vrata. Ukoliko se pusti dugme za otvaranje vrata prije nego su vrata unutar 50 mm do potpuno otvorenog položaja, vrata će krenuti u automatsko zatvaranje;</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Svi zaštitni uređaji za vrata osjetljivi na uticaj toplote i dima moraju biti deaktivirani, ali sistem zaštite u slučaju nailaska na prepreku i dugme za otvaranje vrata moraju ostati operativni kao u fazi 1;</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Vatrogasni lift će se vratiti na evakuacionu stanicu kada se prekidač prebaci iz položaja „1“ u položaj „0“ i drži 5 sekundi prije vraćanja u položaj „1“. Ovo nije primjenjvo tamo gdje postoji kabinski prekidač požrnog režima;</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3191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lstStyle/>
          <a:p>
            <a:r>
              <a:rPr lang="sr-Latn-ME" b="1" dirty="0">
                <a:solidFill>
                  <a:srgbClr val="0070C0"/>
                </a:solidFill>
                <a:latin typeface="Arial" panose="020B0604020202020204" pitchFamily="34" charset="0"/>
                <a:cs typeface="Arial" panose="020B0604020202020204" pitchFamily="34" charset="0"/>
              </a:rPr>
              <a:t>Klasifikacija liftova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2862322"/>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Prema namjeni liftove možemo klasifikovati na:</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Putničke (namijenjene za podizanje i spuštanje – tj. transport putnika);</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Putničko – teretne (namijenjene za prevoz tereta sa pratiocem);</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Teretne (namijenjene za prevoz tereta);</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Maloteretne sa kabinom u kojoj nije moguć prevoz ljudi (tereti manjih gabarita i kabina smanjenih dimenzija) i</a:t>
            </a:r>
          </a:p>
          <a:p>
            <a:pPr marL="639762" indent="-457200" algn="just" defTabSz="457200">
              <a:lnSpc>
                <a:spcPct val="100000"/>
              </a:lnSpc>
              <a:spcBef>
                <a:spcPts val="0"/>
              </a:spcBef>
              <a:spcAft>
                <a:spcPts val="1200"/>
              </a:spcAft>
              <a:buClr>
                <a:srgbClr val="0070C0"/>
              </a:buClr>
              <a:buFont typeface="+mj-lt"/>
              <a:buAutoNum type="alphaLcParenR"/>
            </a:pPr>
            <a:r>
              <a:rPr lang="sr-Latn-ME" sz="1800" b="1" dirty="0">
                <a:solidFill>
                  <a:srgbClr val="0070C0"/>
                </a:solidFill>
                <a:latin typeface="Arial" panose="020B0604020202020204" pitchFamily="34" charset="0"/>
                <a:cs typeface="Arial" panose="020B0604020202020204" pitchFamily="34" charset="0"/>
              </a:rPr>
              <a:t>Liftovi specijalne namjene (prema specijalnim uslovima)</a:t>
            </a:r>
          </a:p>
        </p:txBody>
      </p:sp>
      <p:pic>
        <p:nvPicPr>
          <p:cNvPr id="7" name="Picture 6">
            <a:extLst>
              <a:ext uri="{FF2B5EF4-FFF2-40B4-BE49-F238E27FC236}">
                <a16:creationId xmlns:a16="http://schemas.microsoft.com/office/drawing/2014/main" id="{3E4E635A-7988-4C5A-9D05-F9B607BCB9E1}"/>
              </a:ext>
            </a:extLst>
          </p:cNvPr>
          <p:cNvPicPr>
            <a:picLocks noChangeAspect="1"/>
          </p:cNvPicPr>
          <p:nvPr/>
        </p:nvPicPr>
        <p:blipFill rotWithShape="1">
          <a:blip r:embed="rId3">
            <a:extLst>
              <a:ext uri="{28A0092B-C50C-407E-A947-70E740481C1C}">
                <a14:useLocalDpi xmlns:a14="http://schemas.microsoft.com/office/drawing/2010/main" val="0"/>
              </a:ext>
            </a:extLst>
          </a:blip>
          <a:srcRect l="26842" r="26632"/>
          <a:stretch/>
        </p:blipFill>
        <p:spPr>
          <a:xfrm>
            <a:off x="442137" y="4111107"/>
            <a:ext cx="1339959" cy="2160000"/>
          </a:xfrm>
          <a:prstGeom prst="rect">
            <a:avLst/>
          </a:prstGeom>
        </p:spPr>
      </p:pic>
      <p:pic>
        <p:nvPicPr>
          <p:cNvPr id="9" name="Picture 8">
            <a:extLst>
              <a:ext uri="{FF2B5EF4-FFF2-40B4-BE49-F238E27FC236}">
                <a16:creationId xmlns:a16="http://schemas.microsoft.com/office/drawing/2014/main" id="{F24BB397-B193-4A55-8979-EA329CC31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900" y="4111107"/>
            <a:ext cx="2461538" cy="2160000"/>
          </a:xfrm>
          <a:prstGeom prst="rect">
            <a:avLst/>
          </a:prstGeom>
        </p:spPr>
      </p:pic>
      <p:pic>
        <p:nvPicPr>
          <p:cNvPr id="11" name="Picture 10">
            <a:extLst>
              <a:ext uri="{FF2B5EF4-FFF2-40B4-BE49-F238E27FC236}">
                <a16:creationId xmlns:a16="http://schemas.microsoft.com/office/drawing/2014/main" id="{99DF652D-3D59-412A-9020-95C8BDFFF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3242" y="4111107"/>
            <a:ext cx="3240000" cy="2160000"/>
          </a:xfrm>
          <a:prstGeom prst="rect">
            <a:avLst/>
          </a:prstGeom>
        </p:spPr>
      </p:pic>
    </p:spTree>
    <p:extLst>
      <p:ext uri="{BB962C8B-B14F-4D97-AF65-F5344CB8AC3E}">
        <p14:creationId xmlns:p14="http://schemas.microsoft.com/office/powerpoint/2010/main" val="3294514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3754874"/>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Upravljački sistem – Upravljanje – Ponašanje lifta u slučaju požara – Faza 2</a:t>
            </a:r>
            <a:endParaRPr lang="sr-Latn-ME" dirty="0">
              <a:solidFill>
                <a:srgbClr val="0070C0"/>
              </a:solidFill>
              <a:latin typeface="Arial" panose="020B0604020202020204" pitchFamily="34" charset="0"/>
              <a:cs typeface="Arial" panose="020B0604020202020204" pitchFamily="34" charset="0"/>
            </a:endParaRP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Kada postoji kabinski prekidač za aktivaciju požarnog režima, označen je odgovarajućim piktogramom i indikatorom pozicije „0“ i „1“, jasno naznačenom. Za aktivaciju se može koristiti bilo koji ključ, izuzev trouglastog, ali se isti može izvaditi samo u poziciji „0“;</a:t>
            </a:r>
          </a:p>
          <a:p>
            <a:pPr marL="818070" lvl="1" indent="-342900" algn="just" defTabSz="457200">
              <a:lnSpc>
                <a:spcPct val="100000"/>
              </a:lnSpc>
              <a:spcBef>
                <a:spcPts val="0"/>
              </a:spcBef>
              <a:spcAft>
                <a:spcPts val="0"/>
              </a:spcAft>
              <a:buClr>
                <a:srgbClr val="0070C0"/>
              </a:buClr>
              <a:buFont typeface="Arial" panose="020B0604020202020204" pitchFamily="34" charset="0"/>
              <a:buChar char="•"/>
            </a:pPr>
            <a:r>
              <a:rPr lang="sr-Latn-ME" sz="1400" dirty="0">
                <a:solidFill>
                  <a:srgbClr val="0070C0"/>
                </a:solidFill>
                <a:latin typeface="Arial" panose="020B0604020202020204" pitchFamily="34" charset="0"/>
                <a:cs typeface="Arial" panose="020B0604020202020204" pitchFamily="34" charset="0"/>
              </a:rPr>
              <a:t>Kada je lift pod kontrolom vatrogasaca sa prekidača na prilazu evakuacione stanice, kabinski prekidač za aktivaciju požarnog režima mora biti na poziciji „1“ kako bi se pokrenula faza 2;</a:t>
            </a:r>
          </a:p>
          <a:p>
            <a:pPr marL="818070" lvl="1" indent="-342900" algn="just" defTabSz="457200">
              <a:lnSpc>
                <a:spcPct val="100000"/>
              </a:lnSpc>
              <a:spcBef>
                <a:spcPts val="0"/>
              </a:spcBef>
              <a:spcAft>
                <a:spcPts val="0"/>
              </a:spcAft>
              <a:buClr>
                <a:srgbClr val="0070C0"/>
              </a:buClr>
              <a:buFont typeface="Arial" panose="020B0604020202020204" pitchFamily="34" charset="0"/>
              <a:buChar char="•"/>
            </a:pPr>
            <a:r>
              <a:rPr lang="sr-Latn-ME" sz="1400" dirty="0">
                <a:solidFill>
                  <a:srgbClr val="0070C0"/>
                </a:solidFill>
                <a:latin typeface="Arial" panose="020B0604020202020204" pitchFamily="34" charset="0"/>
                <a:cs typeface="Arial" panose="020B0604020202020204" pitchFamily="34" charset="0"/>
              </a:rPr>
              <a:t>Kada je lift na stanici koja nije evakuaciona stanica, a kabinski ključ se okrene na poziciju „0“, dalje kretanje kabine je spriječeno i vrata će nastaviti da funkcionišu samo kako je naglašeno pod tačkom e)</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Zadati kabinski poziv će biti jasno prikazan na kabinskom displeju;</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Pozicija kabine će biti prikazana, kako u kabini tako i u nivou evakuacione stanice;</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Lift će ostati na zadatoj stanici dok se ne zada novi kabinski poziv;</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Sistem za komunikaciju će ostati operativan tokom faze 2;</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Kada su prekidači za aktivaciju požarnog režima na poziciji „0“, vatrogasni lift se vraća u normalni režim rada tek kada se lift vrati u evakuacionu stanicu.</a:t>
            </a: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94864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00110"/>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Upravljački sistem – Upravljanje – Ponašanje lifta u slučaju požara – Faza 2</a:t>
            </a: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6" name="Picture 5">
            <a:extLst>
              <a:ext uri="{FF2B5EF4-FFF2-40B4-BE49-F238E27FC236}">
                <a16:creationId xmlns:a16="http://schemas.microsoft.com/office/drawing/2014/main" id="{0E54E27A-1B01-4D0E-B5F9-8EDA8C6990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37" y="1943140"/>
            <a:ext cx="3240000" cy="4320000"/>
          </a:xfrm>
          <a:prstGeom prst="rect">
            <a:avLst/>
          </a:prstGeom>
        </p:spPr>
      </p:pic>
      <p:pic>
        <p:nvPicPr>
          <p:cNvPr id="9" name="Picture 8">
            <a:extLst>
              <a:ext uri="{FF2B5EF4-FFF2-40B4-BE49-F238E27FC236}">
                <a16:creationId xmlns:a16="http://schemas.microsoft.com/office/drawing/2014/main" id="{56D8A003-FACF-45BC-8D42-1B23C8607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5998" y="2516697"/>
            <a:ext cx="3600000" cy="2700000"/>
          </a:xfrm>
          <a:prstGeom prst="rect">
            <a:avLst/>
          </a:prstGeom>
        </p:spPr>
      </p:pic>
      <p:pic>
        <p:nvPicPr>
          <p:cNvPr id="11" name="Picture 10">
            <a:extLst>
              <a:ext uri="{FF2B5EF4-FFF2-40B4-BE49-F238E27FC236}">
                <a16:creationId xmlns:a16="http://schemas.microsoft.com/office/drawing/2014/main" id="{7786DB30-A056-4E8D-8929-6939AB216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8600" y="1943140"/>
            <a:ext cx="3240000" cy="4320000"/>
          </a:xfrm>
          <a:prstGeom prst="rect">
            <a:avLst/>
          </a:prstGeom>
        </p:spPr>
      </p:pic>
    </p:spTree>
    <p:extLst>
      <p:ext uri="{BB962C8B-B14F-4D97-AF65-F5344CB8AC3E}">
        <p14:creationId xmlns:p14="http://schemas.microsoft.com/office/powerpoint/2010/main" val="344735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4493538"/>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Upravljanje kod prolazne kabine</a:t>
            </a:r>
            <a:endParaRPr lang="sr-Latn-ME" dirty="0">
              <a:solidFill>
                <a:srgbClr val="0070C0"/>
              </a:solidFill>
              <a:latin typeface="Arial" panose="020B0604020202020204" pitchFamily="34" charset="0"/>
              <a:cs typeface="Arial" panose="020B0604020202020204" pitchFamily="34" charset="0"/>
            </a:endParaRP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Za slučaj kada vatrogasni lift ima prolaznu kabinu razlikuje se nekoliko slučajeva.</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 zavisnosti od rasporeda sigurnosnih prostora – jedan slučaj je kada su sigurnosne zone na istoj strani kao i evakuaciona stanica, dok se u drugom slučaju sigurnosne zone nalaze i na suprotnoj strani.</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Podjela se može napraviti i u zavisnosti od broja upravljačkih kabinskih tabli – moguć je slučaj kada je u kabini jedna upravljačka tabla i slučaj kada je u kabini više upravljačkih tabli.</a:t>
            </a:r>
          </a:p>
          <a:p>
            <a:pPr marL="525462" indent="-342900" algn="just" defTabSz="457200">
              <a:lnSpc>
                <a:spcPct val="100000"/>
              </a:lnSpc>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Napajanje električnom energijom vatrogasnih liftova</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Pogonski sistem lifta, osvjetljenje kabine, voznog okna i mašinske prostorije, te sistem za komunikaciju moraju imati glavno i rezervno napajanje. Instalacija će biti vatrootporna na nivou zahtjeva za objekat.</a:t>
            </a:r>
          </a:p>
          <a:p>
            <a:pPr marL="525462" indent="-342900"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Rezervno napajanje mora biti odabrano tako da ima dovoljan kapacitet da vatrogasni lift nesmetano funkcioniše u vatrogasnom režimu, krećući se nazivnom brzinom pod nazivnim opterećenjen onoliko dugo kolika je predviđena vatrootpornost objekta.</a:t>
            </a:r>
          </a:p>
          <a:p>
            <a:pPr marL="525462" indent="-342900" algn="just" defTabSz="457200">
              <a:lnSpc>
                <a:spcPct val="100000"/>
              </a:lnSpc>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Promjena izvora napajanja i prekid u napajanju el. energijom</a:t>
            </a:r>
          </a:p>
          <a:p>
            <a:pPr marL="525462" indent="-342900" algn="just" defTabSz="457200">
              <a:lnSpc>
                <a:spcPct val="100000"/>
              </a:lnSpc>
              <a:spcBef>
                <a:spcPts val="0"/>
              </a:spcBef>
              <a:spcAft>
                <a:spcPts val="0"/>
              </a:spcAft>
              <a:buClr>
                <a:srgbClr val="0070C0"/>
              </a:buClr>
              <a:buFont typeface="Arial" panose="020B0604020202020204" pitchFamily="34" charset="0"/>
              <a:buChar char="•"/>
            </a:pPr>
            <a:endParaRPr lang="sr-Latn-ME" sz="16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47679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Vatrogasni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01515"/>
            <a:ext cx="11461105" cy="3416320"/>
          </a:xfrm>
          <a:noFill/>
        </p:spPr>
        <p:txBody>
          <a:bodyPr wrap="square">
            <a:spAutoFit/>
          </a:bodyPr>
          <a:lstStyle/>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Kabinski i prilazni pozivi</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Uticaj toplote, dima, vode i vlage</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Zaštita opreme</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Označavanje</a:t>
            </a:r>
          </a:p>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Komunikacijski sistem u slučaju vatrogasnog režima</a:t>
            </a:r>
          </a:p>
          <a:p>
            <a:pPr marL="818070" lvl="1" indent="-342900" algn="just" defTabSz="457200">
              <a:lnSpc>
                <a:spcPct val="100000"/>
              </a:lnSpc>
              <a:spcBef>
                <a:spcPts val="0"/>
              </a:spcBef>
              <a:spcAft>
                <a:spcPts val="1200"/>
              </a:spcAft>
              <a:buClr>
                <a:srgbClr val="0070C0"/>
              </a:buClr>
              <a:buFont typeface="Wingdings" panose="05000000000000000000" pitchFamily="2" charset="2"/>
              <a:buChar char="§"/>
            </a:pPr>
            <a:r>
              <a:rPr lang="sr-Latn-ME" dirty="0">
                <a:solidFill>
                  <a:srgbClr val="0070C0"/>
                </a:solidFill>
                <a:latin typeface="Arial" panose="020B0604020202020204" pitchFamily="34" charset="0"/>
                <a:cs typeface="Arial" panose="020B0604020202020204" pitchFamily="34" charset="0"/>
              </a:rPr>
              <a:t>Dvosmjerna komunikacija (bezuslovna i uslovna)</a:t>
            </a:r>
          </a:p>
          <a:p>
            <a:pPr marL="525462" indent="-342900" algn="just" defTabSz="457200">
              <a:lnSpc>
                <a:spcPct val="100000"/>
              </a:lnSpc>
              <a:spcBef>
                <a:spcPts val="0"/>
              </a:spcBef>
              <a:spcAft>
                <a:spcPts val="1200"/>
              </a:spcAft>
              <a:buClr>
                <a:srgbClr val="0070C0"/>
              </a:buClr>
              <a:buFont typeface="Wingdings" panose="05000000000000000000" pitchFamily="2" charset="2"/>
              <a:buChar char="§"/>
            </a:pPr>
            <a:r>
              <a:rPr lang="sr-Latn-ME" b="1" dirty="0">
                <a:solidFill>
                  <a:srgbClr val="0070C0"/>
                </a:solidFill>
                <a:latin typeface="Arial" panose="020B0604020202020204" pitchFamily="34" charset="0"/>
                <a:cs typeface="Arial" panose="020B0604020202020204" pitchFamily="34" charset="0"/>
              </a:rPr>
              <a:t>Oblasti sklone vandalizmu</a:t>
            </a:r>
          </a:p>
          <a:p>
            <a:pPr marL="525462" indent="-342900" algn="just" defTabSz="457200">
              <a:lnSpc>
                <a:spcPct val="100000"/>
              </a:lnSpc>
              <a:spcBef>
                <a:spcPts val="0"/>
              </a:spcBef>
              <a:spcAft>
                <a:spcPts val="0"/>
              </a:spcAft>
              <a:buClr>
                <a:srgbClr val="0070C0"/>
              </a:buClr>
              <a:buFont typeface="Arial" panose="020B0604020202020204" pitchFamily="34" charset="0"/>
              <a:buChar char="•"/>
            </a:pPr>
            <a:endParaRPr lang="sr-Latn-ME" sz="16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644332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074344"/>
            <a:ext cx="11461105" cy="5970865"/>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Evakuacioni lift</a:t>
            </a:r>
            <a:r>
              <a:rPr lang="sr-Latn-ME" dirty="0">
                <a:solidFill>
                  <a:srgbClr val="0070C0"/>
                </a:solidFill>
                <a:latin typeface="Arial" panose="020B0604020202020204" pitchFamily="34" charset="0"/>
                <a:cs typeface="Arial" panose="020B0604020202020204" pitchFamily="34" charset="0"/>
              </a:rPr>
              <a:t> je, kao što je rečeno, </a:t>
            </a:r>
            <a:r>
              <a:rPr lang="sr-Latn-ME" b="1" dirty="0">
                <a:solidFill>
                  <a:srgbClr val="0070C0"/>
                </a:solidFill>
                <a:latin typeface="Arial" panose="020B0604020202020204" pitchFamily="34" charset="0"/>
                <a:cs typeface="Arial" panose="020B0604020202020204" pitchFamily="34" charset="0"/>
              </a:rPr>
              <a:t>lift specijalne namjene</a:t>
            </a:r>
            <a:r>
              <a:rPr lang="sr-Latn-ME" dirty="0">
                <a:solidFill>
                  <a:srgbClr val="0070C0"/>
                </a:solidFill>
                <a:latin typeface="Arial" panose="020B0604020202020204" pitchFamily="34" charset="0"/>
                <a:cs typeface="Arial" panose="020B0604020202020204" pitchFamily="34" charset="0"/>
              </a:rPr>
              <a:t>. Prema standardu/specifikaciji, definicija je da je to </a:t>
            </a:r>
            <a:r>
              <a:rPr lang="sr-Latn-ME" b="1" dirty="0">
                <a:solidFill>
                  <a:srgbClr val="0070C0"/>
                </a:solidFill>
                <a:latin typeface="Arial" panose="020B0604020202020204" pitchFamily="34" charset="0"/>
                <a:cs typeface="Arial" panose="020B0604020202020204" pitchFamily="34" charset="0"/>
              </a:rPr>
              <a:t>lift projektovan tako da njime upravlja obučeno osoblje, a koristi se prilikom evakuacije osoba sa posebnim potrebama u vanrednim situacijama pod nadzorom uprave zgrade, obučenog asistenta za evakuaciju ili službi za spasavanje</a:t>
            </a:r>
            <a:r>
              <a:rPr lang="sr-Latn-ME" dirty="0">
                <a:solidFill>
                  <a:srgbClr val="0070C0"/>
                </a:solidFill>
                <a:latin typeface="Arial" panose="020B0604020202020204" pitchFamily="34" charset="0"/>
                <a:cs typeface="Arial" panose="020B0604020202020204" pitchFamily="34" charset="0"/>
              </a:rPr>
              <a:t>.</a:t>
            </a:r>
          </a:p>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tehničke preporuke METI TS CEN/TS 81-76:2017</a:t>
            </a:r>
          </a:p>
          <a:p>
            <a:pPr marL="182562" indent="0" algn="just" defTabSz="457200">
              <a:lnSpc>
                <a:spcPct val="100000"/>
              </a:lnSpc>
              <a:spcBef>
                <a:spcPts val="0"/>
              </a:spcBef>
              <a:spcAft>
                <a:spcPts val="1200"/>
              </a:spcAft>
              <a:buClr>
                <a:srgbClr val="0070C0"/>
              </a:buClr>
              <a:buNone/>
            </a:pPr>
            <a:r>
              <a:rPr lang="sr-Latn-ME" dirty="0">
                <a:solidFill>
                  <a:srgbClr val="0070C0"/>
                </a:solidFill>
                <a:latin typeface="Arial" panose="020B0604020202020204" pitchFamily="34" charset="0"/>
                <a:cs typeface="Arial" panose="020B0604020202020204" pitchFamily="34" charset="0"/>
              </a:rPr>
              <a:t>Tehnička preporuka je koncipirana tako da su rizici i rizične situacije razvrstane u dvije grupe – rizici vezani za okruženje (objekat) i rizici vezani za evakuacioni lift.</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Rizici i rizične situacije vezani za okruženje (objekat) su, npr:</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Poplava unutar objekta;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Vatra van liftovskog voznog okna;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Nedovoljan broj ili neadekvatne dimenzije evakuacionih liftova;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Dim ili visoka temperatura u sigurnoj zoni (ili nepostojanje sigurne zone u kojoj osobe mogu čekati evakuaciju);</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Poteškoće u pronalaženju sigurne zone;</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Zarobljenost u sigurnom prostoru;</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Gušenje zbog prisustva dima ili visoke temperature u voznom oknu lifta.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247214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68627"/>
            <a:ext cx="11461105" cy="4216539"/>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Zahtjevi tehničke preporuke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Rizici i rizične situacije vezani za evakuacioni lift su, npr:</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Zaglavljivanje;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Ljudska greška;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Neadekvatan dizajn, lokacija i označavanje upravljačkih komandi;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Nejasne informacije.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Svi identifikovani rizici su razrađeni tehničkom specifikacijom iz čega proizilaze </a:t>
            </a:r>
            <a:r>
              <a:rPr lang="sr-Latn-ME" b="1" dirty="0">
                <a:solidFill>
                  <a:srgbClr val="0070C0"/>
                </a:solidFill>
                <a:latin typeface="Arial" panose="020B0604020202020204" pitchFamily="34" charset="0"/>
                <a:cs typeface="Arial" panose="020B0604020202020204" pitchFamily="34" charset="0"/>
              </a:rPr>
              <a:t>sigurnosni zahtjevi i zaštitne mjere</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623046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68627"/>
            <a:ext cx="11461105" cy="483209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Sigurnosni zahtjevi i zaštitne mjere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Dimenzije i brzina lifta;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Osnovni zahtjevi za evakuacioni lift;</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Sistem upravljanja;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Izlazni signali/ Interfejs</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Oprema na prilazima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Sistem za komunikaciju u kabini lifta;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Ponašanje lifta po prijemu signala za evakuaciju.</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31399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68627"/>
            <a:ext cx="11461105" cy="535531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Sigurnosni zahtjevi i zaštitne mjere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Dimenzije i brzina lifta: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Treba voditi računa da dimenzije kabine svakako ne budu manje od 1100 x 1400 mm (širina x dubina), što odgovara nosivosti od 630 kg, te da ukoliko postoji mogućnost i potreba evakuacije osoba u nosilima ili bolnički krevetima minimalne dimenzije budu 1100 x 2100 mm (širina x dubina), što odgovara nosivosti od 1000 kg.</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Za slučaj poštovanja nacionalne regulative treba voditi računa da kabina lifta za evakuaciju OSI bude dimenzija najmanje definisanih u članu 13 </a:t>
            </a:r>
            <a:r>
              <a:rPr lang="sr-Latn-ME" sz="1600" i="1" dirty="0">
                <a:solidFill>
                  <a:srgbClr val="0070C0"/>
                </a:solidFill>
                <a:latin typeface="Arial" panose="020B0604020202020204" pitchFamily="34" charset="0"/>
                <a:cs typeface="Arial" panose="020B0604020202020204" pitchFamily="34" charset="0"/>
              </a:rPr>
              <a:t>Pravilnika o bližim uslovima i načinu prilagođavanja objekata za pristup i kretanje lica smanjene pokretljivosti i lica sa invaliditetom (Sl. list CG, br. 48/13 i 44/15).</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Zatjev za brzinu nije eksplicitno naveden. Treba odabrati lift standardne brzine, a brojem i rasporedom evakuacionih liftova osigurati bezbjednu evakuaciju svih osoba za period trajanja projektovane vatrootpornosti lifta, sigurnog prostora i konstrukcije objekta.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Treba voditi računa da evakuacioni lift ili grupa evakuacionih liftova </a:t>
            </a:r>
            <a:r>
              <a:rPr lang="sr-Latn-ME" sz="1600" b="1" dirty="0">
                <a:solidFill>
                  <a:srgbClr val="0070C0"/>
                </a:solidFill>
                <a:latin typeface="Arial" panose="020B0604020202020204" pitchFamily="34" charset="0"/>
                <a:cs typeface="Arial" panose="020B0604020202020204" pitchFamily="34" charset="0"/>
              </a:rPr>
              <a:t>opslužuje sve spratove predviđene planom evakuacije objekta </a:t>
            </a:r>
            <a:r>
              <a:rPr lang="sr-Latn-ME" sz="1600" dirty="0">
                <a:solidFill>
                  <a:srgbClr val="0070C0"/>
                </a:solidFill>
                <a:latin typeface="Arial" panose="020B0604020202020204" pitchFamily="34" charset="0"/>
                <a:cs typeface="Arial" panose="020B0604020202020204" pitchFamily="34" charset="0"/>
              </a:rPr>
              <a:t>(ili projektom ZOP-a).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384623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091122"/>
            <a:ext cx="11461105" cy="677108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Sigurnosni zahtjevi i zaštitne mjere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Osnovni zahtjevi za evakuacioni lift:</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Po prijemu požarnog signala, evakuacioni lift se ponaša na sljedeći način:</a:t>
            </a:r>
            <a:endParaRPr lang="sr-Latn-ME" sz="1400" dirty="0">
              <a:solidFill>
                <a:srgbClr val="0070C0"/>
              </a:solidFill>
              <a:latin typeface="Arial" panose="020B0604020202020204" pitchFamily="34" charset="0"/>
              <a:cs typeface="Arial" panose="020B0604020202020204" pitchFamily="34" charset="0"/>
            </a:endParaRP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Svi prilazni pozivi, kabinski pozivi kao i dugme za otvaranje vrata su nefunkcionalni;</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Svi registrovani pozivi su poništeni;</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 će automatski izvršiti set naredbi izdatih požarnim signalom i to:</a:t>
            </a:r>
          </a:p>
          <a:p>
            <a:pPr marL="1115568" lvl="3"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 sa automatskim vratima, parkiran u stanici, zatvara vrata i kreće se bez zaustavljanja prema nivou na kom se nalazi evakuaciona stanica;</a:t>
            </a:r>
          </a:p>
          <a:p>
            <a:pPr marL="1115568" lvl="3" indent="-274638" algn="just" defTabSz="457200">
              <a:lnSpc>
                <a:spcPct val="100000"/>
              </a:lnSpc>
              <a:spcBef>
                <a:spcPts val="0"/>
              </a:spcBef>
              <a:spcAft>
                <a:spcPts val="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Lift sa ručnim vratima ili električnim vratima sa ručnim upravljanjem, ako se nalazi u </a:t>
            </a:r>
            <a:r>
              <a:rPr lang="sr-Latn-ME" b="1">
                <a:solidFill>
                  <a:srgbClr val="0070C0"/>
                </a:solidFill>
                <a:latin typeface="Arial" panose="020B0604020202020204" pitchFamily="34" charset="0"/>
                <a:cs typeface="Arial" panose="020B0604020202020204" pitchFamily="34" charset="0"/>
              </a:rPr>
              <a:t>stanici otvorenih </a:t>
            </a:r>
            <a:r>
              <a:rPr lang="sr-Latn-ME" b="1" dirty="0">
                <a:solidFill>
                  <a:srgbClr val="0070C0"/>
                </a:solidFill>
                <a:latin typeface="Arial" panose="020B0604020202020204" pitchFamily="34" charset="0"/>
                <a:cs typeface="Arial" panose="020B0604020202020204" pitchFamily="34" charset="0"/>
              </a:rPr>
              <a:t>vrata, ostaje u toj stanici. Ukoliko su vrata zatvorena, lift se kreće bez zaustavljanja prema nivou na kom se nalazi evakuaciona stanica;</a:t>
            </a:r>
          </a:p>
          <a:p>
            <a:pPr marL="1115568" lvl="3"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 koji se kreće u smjeru od evakuacione stanice će se zaustaviti na najbližoj stanici bez otvaranja vrata i vratiti u evakuacionu stanicu;</a:t>
            </a:r>
          </a:p>
          <a:p>
            <a:pPr marL="1115568" lvl="3"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 koji se kreće u smjeru ka evakuacionoj stanici će nastaviti kretanje ka evakuacionoj stanici bez zaustavljanja;</a:t>
            </a:r>
          </a:p>
          <a:p>
            <a:pPr marL="1115568" lvl="3"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 slučaju kada je lift blokiran djelovanjem usljed aktivacije sigurnosnog uređaja, lift ostaje u tom stanju.</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Funkcija automatskog slanja hidrauličnog lifta u najnižu stanicu će biti onesposobljena;</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Kvar jednog lifta u grupi liftova namijenjenih za evakuaciju OSI ne utiče na vraćanje ostalih liftova u evakuacionu stanicu;</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 dolasku lifta sa automatskim vratima u evakuacionu stanicu, lift je parkiran u stanici sa otvorenim vratima i isključen je iz dalje upotrebe;</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Po dolasku lifta sa ručno upravljanim vratima u evakuacionu stanicu, lift je parkiran u stanici sa zatvorenim ali otključanim vratima;</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Postoji mogućnost da obučena osoba odgovorna za evakuaciju vrati lift u operativno stanje – evakuacioni režim rada – korištenjem prekidača za aktivaciju ovog režima koji se nalazi pored prilaznih vrata lifta na nivou evakuacione stanice.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sz="1400"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835776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68627"/>
            <a:ext cx="11461105" cy="5632311"/>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Sigurnosni zahtjevi i zaštitne mjere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Sistem upravljanja: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Evakuacioni lift može da dobije signal za aktivaciju evakuacionog režima sa požarne centrale, centralnog sistema upravljanja ili prekidača za aktivaciju.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Prekidač za aktivaciju požarnog režima ima tri položaja:</a:t>
            </a:r>
          </a:p>
          <a:p>
            <a:pPr marL="932688" lvl="2"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Pozicija 1 – ISKLJUČEN;</a:t>
            </a:r>
          </a:p>
          <a:p>
            <a:pPr marL="932688" lvl="2"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Pozicija 2 – OPOZIV LIFTA U EVAKUACIONU STANICU;</a:t>
            </a:r>
          </a:p>
          <a:p>
            <a:pPr marL="932688" lvl="2"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Pozicija 3 – EVAKUACIONI REŽIM.</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Prekidač je adekvatno označen, sa jasno naznačenom funkcijom i smješten u blizini lifta na evakuacionoj stanici.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Kada je pristupačan svima, adekvatno je zaštićen od zloupotrebe ili oštećenja.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61225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lstStyle/>
          <a:p>
            <a:r>
              <a:rPr lang="sr-Latn-ME" b="1" dirty="0">
                <a:solidFill>
                  <a:srgbClr val="0070C0"/>
                </a:solidFill>
                <a:latin typeface="Arial" panose="020B0604020202020204" pitchFamily="34" charset="0"/>
                <a:cs typeface="Arial" panose="020B0604020202020204" pitchFamily="34" charset="0"/>
              </a:rPr>
              <a:t>Klasifikacija liftova</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1261884"/>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Prema vrsti pogona, liftove možemo klasifikovati na:</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Električne (sa mašinskom prostorijom i bez mašinske prostorije);</a:t>
            </a:r>
          </a:p>
          <a:p>
            <a:pPr marL="639762" indent="-457200" algn="just" defTabSz="457200">
              <a:lnSpc>
                <a:spcPct val="100000"/>
              </a:lnSpc>
              <a:spcBef>
                <a:spcPts val="0"/>
              </a:spcBef>
              <a:spcAft>
                <a:spcPts val="1200"/>
              </a:spcAft>
              <a:buClr>
                <a:srgbClr val="0070C0"/>
              </a:buClr>
              <a:buFont typeface="+mj-lt"/>
              <a:buAutoNum type="alphaLcParenR"/>
            </a:pPr>
            <a:r>
              <a:rPr lang="sr-Latn-ME" sz="1800" dirty="0">
                <a:solidFill>
                  <a:srgbClr val="0070C0"/>
                </a:solidFill>
                <a:latin typeface="Arial" panose="020B0604020202020204" pitchFamily="34" charset="0"/>
                <a:cs typeface="Arial" panose="020B0604020202020204" pitchFamily="34" charset="0"/>
              </a:rPr>
              <a:t>Hidraulične.</a:t>
            </a:r>
          </a:p>
        </p:txBody>
      </p:sp>
      <p:pic>
        <p:nvPicPr>
          <p:cNvPr id="6" name="Picture 5">
            <a:extLst>
              <a:ext uri="{FF2B5EF4-FFF2-40B4-BE49-F238E27FC236}">
                <a16:creationId xmlns:a16="http://schemas.microsoft.com/office/drawing/2014/main" id="{810A9CBD-A29B-4E6D-A539-8212E16FDA97}"/>
              </a:ext>
            </a:extLst>
          </p:cNvPr>
          <p:cNvPicPr>
            <a:picLocks noChangeAspect="1"/>
          </p:cNvPicPr>
          <p:nvPr/>
        </p:nvPicPr>
        <p:blipFill rotWithShape="1">
          <a:blip r:embed="rId3">
            <a:extLst>
              <a:ext uri="{28A0092B-C50C-407E-A947-70E740481C1C}">
                <a14:useLocalDpi xmlns:a14="http://schemas.microsoft.com/office/drawing/2010/main" val="0"/>
              </a:ext>
            </a:extLst>
          </a:blip>
          <a:srcRect l="3670" t="3956" r="3786" b="4248"/>
          <a:stretch/>
        </p:blipFill>
        <p:spPr>
          <a:xfrm>
            <a:off x="442137" y="2761205"/>
            <a:ext cx="4159224" cy="3600000"/>
          </a:xfrm>
          <a:prstGeom prst="rect">
            <a:avLst/>
          </a:prstGeom>
        </p:spPr>
      </p:pic>
      <p:pic>
        <p:nvPicPr>
          <p:cNvPr id="10" name="Picture 9">
            <a:extLst>
              <a:ext uri="{FF2B5EF4-FFF2-40B4-BE49-F238E27FC236}">
                <a16:creationId xmlns:a16="http://schemas.microsoft.com/office/drawing/2014/main" id="{0D66E0C1-7D7B-4BDD-873A-A5A7408DE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361" y="2761205"/>
            <a:ext cx="4800000" cy="3600000"/>
          </a:xfrm>
          <a:prstGeom prst="rect">
            <a:avLst/>
          </a:prstGeom>
        </p:spPr>
      </p:pic>
      <p:pic>
        <p:nvPicPr>
          <p:cNvPr id="13" name="Picture 12">
            <a:extLst>
              <a:ext uri="{FF2B5EF4-FFF2-40B4-BE49-F238E27FC236}">
                <a16:creationId xmlns:a16="http://schemas.microsoft.com/office/drawing/2014/main" id="{17131FCC-A9F0-4886-8F3A-00B261497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3242" y="2761205"/>
            <a:ext cx="2250000" cy="3600000"/>
          </a:xfrm>
          <a:prstGeom prst="rect">
            <a:avLst/>
          </a:prstGeom>
        </p:spPr>
      </p:pic>
    </p:spTree>
    <p:extLst>
      <p:ext uri="{BB962C8B-B14F-4D97-AF65-F5344CB8AC3E}">
        <p14:creationId xmlns:p14="http://schemas.microsoft.com/office/powerpoint/2010/main" val="1425260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309236"/>
            <a:ext cx="11461105" cy="6463308"/>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Sigurnosni zahtjevi i zaštitne mjere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Izlazni signali/ Interfejs:</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Gdje postoji potreba, povratni signal sa lifta je izveden (npr. prema BMS-u) od strane isporučioca liftovske opreme.</a:t>
            </a:r>
          </a:p>
          <a:p>
            <a:pPr marL="749808" lvl="1" indent="-274638" algn="just" defTabSz="457200">
              <a:lnSpc>
                <a:spcPct val="100000"/>
              </a:lnSpc>
              <a:spcBef>
                <a:spcPts val="50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Evakuacioni režim uzrokuje osvjetljavanje liftovskih oznaka na prilaznim nivoima i aktivira komunikacioni sistem između kabine i evakuacione stanice i sl.</a:t>
            </a:r>
          </a:p>
          <a:p>
            <a:pPr marL="749808" lvl="1" indent="-274638" algn="just" defTabSz="457200">
              <a:lnSpc>
                <a:spcPct val="100000"/>
              </a:lnSpc>
              <a:spcBef>
                <a:spcPts val="50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Ukoliko dođe do prekida komunikacije između požarne centrale i lifta, ne prekida se evakuacioni režim rada lifta, ukoliko je prekidač za aktivaciju evakuacionog režima u poziciji 3.</a:t>
            </a:r>
          </a:p>
          <a:p>
            <a:pPr marL="749808" lvl="1" indent="-274638" algn="just" defTabSz="457200">
              <a:lnSpc>
                <a:spcPct val="100000"/>
              </a:lnSpc>
              <a:spcBef>
                <a:spcPts val="50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Ukoliko u bilo kom trenutku prije, tokom ili nakon prijema signala za aktivaciju evakuacionog režima, stigne signal za obustavljanje evakuacije, lift će se ponašati na sljedeći način:</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 nastavlja vožnju koja je u toku, zaustavlja se na zadatom nivou i potom se vraća na glavnu – evakuacionu stanicu bez zaustavljanja. Po dolasku u evakuacionu stanicu, otvara vrata, potom zatvara vrata i biva stvaljen van upotrebe. U kabini i na prilaznom nivou će pisati „SERVICE SUSPENDED“;</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Nije moguće vratiti lift u normalni režim rada sve dok je bilo koji relevantan detektor aktivan i dok se prekidač za aktivaciju evakuacionog režima ne vrati u poziciju 1 – ISKLJUČEN.</a:t>
            </a:r>
          </a:p>
          <a:p>
            <a:pPr marL="658050" lvl="2" indent="0" algn="just" defTabSz="457200">
              <a:lnSpc>
                <a:spcPct val="100000"/>
              </a:lnSpc>
              <a:spcBef>
                <a:spcPts val="0"/>
              </a:spcBef>
              <a:spcAft>
                <a:spcPts val="0"/>
              </a:spcAft>
              <a:buClr>
                <a:srgbClr val="0070C0"/>
              </a:buClr>
              <a:buNone/>
            </a:pPr>
            <a:r>
              <a:rPr lang="sr-Latn-ME" dirty="0">
                <a:solidFill>
                  <a:srgbClr val="0070C0"/>
                </a:solidFill>
                <a:latin typeface="Arial" panose="020B0604020202020204" pitchFamily="34" charset="0"/>
                <a:cs typeface="Arial" panose="020B0604020202020204" pitchFamily="34" charset="0"/>
              </a:rPr>
              <a:t>	Takođe, nije moguće vratiti lift u evakuacioni režim dok je bilo koji relevantan detektor aktivan, i potom prekidač za aktivaciju 	evakuacionog režima prebačen u poziciju 1 – ISKLJUČEN, a onda u poziciju 3 – EVAKUACIONI REŽIM.</a:t>
            </a:r>
          </a:p>
          <a:p>
            <a:pPr marL="749808" lvl="1" indent="-274638" algn="just" defTabSz="457200">
              <a:lnSpc>
                <a:spcPct val="100000"/>
              </a:lnSpc>
              <a:spcBef>
                <a:spcPts val="50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Ako tokom evakuacionog režima dođe do narušavanja integriteta sigurne zone, doći će do obustavljanja rada lifta u evakuacionom režimu.</a:t>
            </a: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120707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68627"/>
            <a:ext cx="11461105" cy="352404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Sigurnosni zahtjevi i zaštitne mjere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Oprema na prilazima: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Iznad ili pored svakih prilaznih vrata postavljen svjetlosni znak za evakuacioni lift, na visini između 1,8 m i 2,5 m od poda.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Znak treba biti dimenzija najmanje 60 x 30 mm, izrađen na zelenoj podlozi sa bijelim i crnim elementima.</a:t>
            </a:r>
          </a:p>
          <a:p>
            <a:pPr marL="749808" lvl="1" indent="-274638" algn="just" defTabSz="457200">
              <a:lnSpc>
                <a:spcPct val="100000"/>
              </a:lnSpc>
              <a:spcBef>
                <a:spcPts val="0"/>
              </a:spcBef>
              <a:spcAft>
                <a:spcPts val="6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Isti znak se nalazi i unutar kabine samostalno ili zajedno sa pokazivačem položaja kabine, na visini između 1,60 m i 1,80 m od poda kabine.</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pic>
        <p:nvPicPr>
          <p:cNvPr id="6" name="Picture 5">
            <a:extLst>
              <a:ext uri="{FF2B5EF4-FFF2-40B4-BE49-F238E27FC236}">
                <a16:creationId xmlns:a16="http://schemas.microsoft.com/office/drawing/2014/main" id="{A2E88424-CD33-4D6A-8D82-AA544EE28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8892" y="3798392"/>
            <a:ext cx="6974211" cy="2520000"/>
          </a:xfrm>
          <a:prstGeom prst="rect">
            <a:avLst/>
          </a:prstGeom>
        </p:spPr>
      </p:pic>
    </p:spTree>
    <p:extLst>
      <p:ext uri="{BB962C8B-B14F-4D97-AF65-F5344CB8AC3E}">
        <p14:creationId xmlns:p14="http://schemas.microsoft.com/office/powerpoint/2010/main" val="1582638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468627"/>
            <a:ext cx="11461105" cy="4462760"/>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Sigurnosni zahtjevi i zaštitne mjere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Sistem za komunikaciju u kabini lifta: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Evakuacioni liftovi imaju funkcionalan sistem za dvosmjernu komunikaciju, koji je aktivan u režimu evakuacije. On omogućava komunikaciju između kabine, evakuacione stanice i mašinske prostorije/ upravljačkog ormara.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Oprema za komunikaciju između kabine i evakuacione stanice mora biti izvedena kao ugrađeni zvučnik i mikrofon, a ne kao telefonska slušalica.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Instalacija za komunikacioni sistem treba biti sprovedena kroz vozno okno evakuacionog lifta, eventualno da se vodi putanjom koja je adekvatno štićena od požara.</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3492749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5012"/>
            <a:ext cx="11461105" cy="5724644"/>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Sigurnosni zahtjevi i zaštitne mjere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Ponašanje lifta po prijemu signala za evakuaciju:</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Po prijemu signala za povratak u evakuacionu stanicu lift automatski započinje kretanje ka evakuacionoj stanici; po dolasku se otvaraju vrata i drže otvorena kako bi osobe napustile kabinu lifta, a </a:t>
            </a:r>
            <a:r>
              <a:rPr lang="sr-Latn-ME" sz="1800" b="1" dirty="0">
                <a:solidFill>
                  <a:srgbClr val="0070C0"/>
                </a:solidFill>
                <a:latin typeface="Arial" panose="020B0604020202020204" pitchFamily="34" charset="0"/>
                <a:cs typeface="Arial" panose="020B0604020202020204" pitchFamily="34" charset="0"/>
              </a:rPr>
              <a:t>odgovorno osoblje</a:t>
            </a:r>
            <a:r>
              <a:rPr lang="sr-Latn-ME" sz="1800" dirty="0">
                <a:solidFill>
                  <a:srgbClr val="0070C0"/>
                </a:solidFill>
                <a:latin typeface="Arial" panose="020B0604020202020204" pitchFamily="34" charset="0"/>
                <a:cs typeface="Arial" panose="020B0604020202020204" pitchFamily="34" charset="0"/>
              </a:rPr>
              <a:t> moglo da aktivira evakuacioni režim</a:t>
            </a:r>
          </a:p>
          <a:p>
            <a:pPr marL="457200" indent="-274638" algn="just" defTabSz="457200">
              <a:lnSpc>
                <a:spcPct val="100000"/>
              </a:lnSpc>
              <a:spcBef>
                <a:spcPts val="0"/>
              </a:spcBef>
              <a:spcAft>
                <a:spcPts val="0"/>
              </a:spcAft>
              <a:buClr>
                <a:srgbClr val="0070C0"/>
              </a:buClr>
              <a:buFont typeface="Arial" panose="020B0604020202020204" pitchFamily="34" charset="0"/>
              <a:buChar char="•"/>
            </a:pPr>
            <a:r>
              <a:rPr lang="sr-Latn-ME" sz="1800" dirty="0">
                <a:solidFill>
                  <a:srgbClr val="0070C0"/>
                </a:solidFill>
                <a:latin typeface="Arial" panose="020B0604020202020204" pitchFamily="34" charset="0"/>
                <a:cs typeface="Arial" panose="020B0604020202020204" pitchFamily="34" charset="0"/>
              </a:rPr>
              <a:t>Evakuacija pod nadzorom odgovornog osoblja se odvija na sljedeći način:</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 prijemu signala:</a:t>
            </a:r>
            <a:endParaRPr lang="sr-Latn-ME" sz="1600" dirty="0">
              <a:solidFill>
                <a:srgbClr val="0070C0"/>
              </a:solidFill>
              <a:latin typeface="Arial" panose="020B0604020202020204" pitchFamily="34" charset="0"/>
              <a:cs typeface="Arial" panose="020B0604020202020204" pitchFamily="34" charset="0"/>
            </a:endParaRP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Ukoliko je lift u evakuacinoj stanici, aktivacijom odgovarajućeg prekidača pokreće se evakuacioni režim rada;	</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Ukoliko lift nije u evakuacionoj stanici, aktivacijom evakuacionog prekidača, lift će dobiti signal za povratak u evakuacionu stanicu. Po dolasku u ES, redosljed koraka je sljedeći:</a:t>
            </a:r>
          </a:p>
          <a:p>
            <a:pPr marL="1115568" lvl="3"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Ukoliko su zatvorena, prilazna vrata će se otvoriti;</a:t>
            </a:r>
          </a:p>
          <a:p>
            <a:pPr marL="1115568" lvl="3"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Odgovarajuća signalizacija za označavanje evakuacionog lifta će biti aktivna na svim prilaznim nivoima;</a:t>
            </a:r>
          </a:p>
          <a:p>
            <a:pPr marL="1115568" lvl="3"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Signal (oznaka) evakuacionog lifta u kabini je uključen;</a:t>
            </a:r>
          </a:p>
          <a:p>
            <a:pPr marL="1115568" lvl="3"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Prilazni pozivi su isključeni;</a:t>
            </a:r>
          </a:p>
          <a:p>
            <a:pPr marL="1115568" lvl="3"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Sistem za dvosmjernu komunikaciju je aktivan</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Kada je lift u ES, onda će:</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Vrata će biti otvorena dok odgovorna osoba ne zada sljedeću naredbu;</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Po ulasku u kabinu lifta, ponaša se na način opisan sljedećom tačkom</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endParaRPr lang="sr-Latn-ME" sz="1200"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4188888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5012"/>
            <a:ext cx="11461105" cy="5232202"/>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Sigurnosni zahtjevi i zaštitne mjere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Ponašanje lifta po prijemu signala za evakuaciju:</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Tokom rada lifta u režmu evakuacije, važi sljedeće:</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Nije moguće zadati više od jednog kabinskog poziva istovremeno;</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Dok se lift kreće, moguće je zadati novi kabinski poziv. U tom slučaju se poništava prethodno zadati poziv, a lift nastavlja kretanje direktno ka nivou sa novoregistrovanim pozivom;</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b="1" dirty="0">
                <a:solidFill>
                  <a:srgbClr val="0070C0"/>
                </a:solidFill>
                <a:latin typeface="Arial" panose="020B0604020202020204" pitchFamily="34" charset="0"/>
                <a:cs typeface="Arial" panose="020B0604020202020204" pitchFamily="34" charset="0"/>
              </a:rPr>
              <a:t>Zadavanjem kabinskog poziva lift će započeti kretanje ka zadatoj stanici, zaustaviti se u njoj i otvoriti vrata.</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Kada su vrata otvorena, ostaće otvorena do zadavanja novog kabinskog poziva; svako dugme za zatvaraje vrata je nefunkcionalno. Ukoliko se prilikom zatvaranja vrata pritisne dugme za otvaranje vrata, zadati pozvi će biti poništen;</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Uređaji za ponovno otvaranje vrata koji se usljed uticaja dima ili toplote mogu pokvariti su stavljeni van funkcije, dok su uređaji otporni na ove uticaje kao i dugme za otvaranje vrata operativni;</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Zadati poziv će biti jasno prikazan na kontrolnoj tabli u kabini lifta;</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Pozicija kabine se prikazuje u kabini i na evakuacionoj stanici, nezavisno od tipa napajanja (stalno ili nužno);</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Lift ostaje na zadatom nivou dok se ne zada sljedeći poziv;</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r>
              <a:rPr lang="sr-Latn-ME" sz="1600" b="1" dirty="0">
                <a:solidFill>
                  <a:srgbClr val="0070C0"/>
                </a:solidFill>
                <a:latin typeface="Arial" panose="020B0604020202020204" pitchFamily="34" charset="0"/>
                <a:cs typeface="Arial" panose="020B0604020202020204" pitchFamily="34" charset="0"/>
              </a:rPr>
              <a:t>Sistem za komunikaciju će biti funkcionalan najmanje 1h tokom rada u evakuacionom režimu ili prilikom potpunog gubitka napajanja.</a:t>
            </a:r>
          </a:p>
          <a:p>
            <a:pPr marL="932688" lvl="2" indent="-274638" algn="just" defTabSz="457200">
              <a:lnSpc>
                <a:spcPct val="100000"/>
              </a:lnSpc>
              <a:spcBef>
                <a:spcPts val="0"/>
              </a:spcBef>
              <a:spcAft>
                <a:spcPts val="0"/>
              </a:spcAft>
              <a:buClr>
                <a:srgbClr val="0070C0"/>
              </a:buClr>
              <a:buFont typeface="Arial" panose="020B0604020202020204" pitchFamily="34" charset="0"/>
              <a:buChar char="•"/>
            </a:pPr>
            <a:endParaRPr lang="sr-Latn-ME" sz="1200"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2148361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Evakuacioni liftovi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6" y="1175012"/>
            <a:ext cx="11461105" cy="5016758"/>
          </a:xfrm>
          <a:noFill/>
        </p:spPr>
        <p:txBody>
          <a:bodyPr wrap="square">
            <a:spAutoFit/>
          </a:bodyPr>
          <a:lstStyle/>
          <a:p>
            <a:pPr marL="182562" indent="0" algn="just" defTabSz="457200">
              <a:lnSpc>
                <a:spcPct val="100000"/>
              </a:lnSpc>
              <a:spcBef>
                <a:spcPts val="0"/>
              </a:spcBef>
              <a:spcAft>
                <a:spcPts val="1200"/>
              </a:spcAft>
              <a:buClr>
                <a:srgbClr val="0070C0"/>
              </a:buClr>
              <a:buNone/>
            </a:pPr>
            <a:r>
              <a:rPr lang="sr-Latn-ME" b="1" dirty="0">
                <a:solidFill>
                  <a:srgbClr val="0070C0"/>
                </a:solidFill>
                <a:latin typeface="Arial" panose="020B0604020202020204" pitchFamily="34" charset="0"/>
                <a:cs typeface="Arial" panose="020B0604020202020204" pitchFamily="34" charset="0"/>
              </a:rPr>
              <a:t>Sigurnosni zahtjevi i zaštitne mjere METI TS CEN/TS 81-76:2017</a:t>
            </a:r>
          </a:p>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Ponašanje lifta po prijemu signala za evakuaciju:</a:t>
            </a:r>
            <a:endParaRPr lang="sr-Latn-ME" sz="1200"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Evakuacioni režim se prekida u bilo kom trenutku kada se:</a:t>
            </a:r>
          </a:p>
          <a:p>
            <a:pPr marL="932688" lvl="2" indent="-274638" algn="just" defTabSz="457200">
              <a:lnSpc>
                <a:spcPct val="100000"/>
              </a:lnSpc>
              <a:spcBef>
                <a:spcPts val="60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Prekidač za aktivaciju evakuacionog režima stavi u poziciju „ISKLJUČENO“, a kabina je u evakuacionoj stanici – nakon čega se lift vraća u režim u kom je bio prije evakuacionog režima;</a:t>
            </a:r>
          </a:p>
          <a:p>
            <a:pPr marL="932688" lvl="2" indent="-274638" algn="just" defTabSz="457200">
              <a:lnSpc>
                <a:spcPct val="100000"/>
              </a:lnSpc>
              <a:spcBef>
                <a:spcPts val="600"/>
              </a:spcBef>
              <a:spcAft>
                <a:spcPts val="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Pojavi signal za obustavljanje evakuacije sa javljača požara, BMS-a ili prekidača, lift se vraća u evakuacionu stanicu.</a:t>
            </a:r>
          </a:p>
          <a:p>
            <a:pPr marL="749808" lvl="1" indent="-274638" algn="just" defTabSz="457200">
              <a:lnSpc>
                <a:spcPct val="100000"/>
              </a:lnSpc>
              <a:spcBef>
                <a:spcPts val="120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Dakle, evakuacioni lift bi za potrebe evakuacije osoba sa invaliditetom trebalo da se koristi pod nadzorom ili direktnim upravljanjem obučenog osoblja. </a:t>
            </a:r>
            <a:r>
              <a:rPr lang="sr-Latn-ME" b="1" dirty="0">
                <a:solidFill>
                  <a:srgbClr val="0070C0"/>
                </a:solidFill>
                <a:latin typeface="Arial" panose="020B0604020202020204" pitchFamily="34" charset="0"/>
                <a:cs typeface="Arial" panose="020B0604020202020204" pitchFamily="34" charset="0"/>
              </a:rPr>
              <a:t>Lit nije namijenjen za evakuaciju opšte populacije</a:t>
            </a:r>
            <a:r>
              <a:rPr lang="sr-Latn-ME" dirty="0">
                <a:solidFill>
                  <a:srgbClr val="0070C0"/>
                </a:solidFill>
                <a:latin typeface="Arial" panose="020B0604020202020204" pitchFamily="34" charset="0"/>
                <a:cs typeface="Arial" panose="020B0604020202020204" pitchFamily="34" charset="0"/>
              </a:rPr>
              <a:t> </a:t>
            </a:r>
            <a:r>
              <a:rPr lang="sr-Latn-ME" b="1" dirty="0">
                <a:solidFill>
                  <a:srgbClr val="0070C0"/>
                </a:solidFill>
                <a:latin typeface="Arial" panose="020B0604020202020204" pitchFamily="34" charset="0"/>
                <a:cs typeface="Arial" panose="020B0604020202020204" pitchFamily="34" charset="0"/>
              </a:rPr>
              <a:t>i trebao bi da opslužuje samo nivoe na kojima se nalaze osobe sa invaliditetom</a:t>
            </a:r>
            <a:r>
              <a:rPr lang="sr-Latn-ME" dirty="0">
                <a:solidFill>
                  <a:srgbClr val="0070C0"/>
                </a:solidFill>
                <a:latin typeface="Arial" panose="020B0604020202020204" pitchFamily="34" charset="0"/>
                <a:cs typeface="Arial" panose="020B0604020202020204" pitchFamily="34" charset="0"/>
              </a:rPr>
              <a:t> (npr. starački domovi, bolnice, reabilitacioni centri i sl.).</a:t>
            </a:r>
          </a:p>
          <a:p>
            <a:pPr marL="749808" lvl="1" indent="-274638" algn="just" defTabSz="457200">
              <a:lnSpc>
                <a:spcPct val="100000"/>
              </a:lnSpc>
              <a:spcBef>
                <a:spcPts val="1200"/>
              </a:spcBef>
              <a:spcAft>
                <a:spcPts val="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Ni u ovoj tehnhičkoj specifikaciji nema detaljnih informacija o načinu formiranja sigurne zone niti njenim dimenzijama. Definiše se, svakako, kao prostor zaštićen od vatre, dima i toplote na adekvatan način čiji integritet, u nedostatku propisa, treba predvidjeti na minimum 30 minuta.</a:t>
            </a:r>
          </a:p>
          <a:p>
            <a:pPr marL="749808" lvl="1" indent="-274638" algn="just" defTabSz="457200">
              <a:lnSpc>
                <a:spcPct val="100000"/>
              </a:lnSpc>
              <a:spcBef>
                <a:spcPts val="0"/>
              </a:spcBef>
              <a:spcAft>
                <a:spcPts val="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457200"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93875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Autofit/>
          </a:bodyPr>
          <a:lstStyle/>
          <a:p>
            <a:r>
              <a:rPr lang="sr-Latn-ME" sz="3600" b="1" dirty="0">
                <a:solidFill>
                  <a:srgbClr val="0070C0"/>
                </a:solidFill>
                <a:latin typeface="Arial" panose="020B0604020202020204" pitchFamily="34" charset="0"/>
                <a:cs typeface="Arial" panose="020B0604020202020204" pitchFamily="34" charset="0"/>
              </a:rPr>
              <a:t>Zaključci</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365447" y="1280498"/>
            <a:ext cx="11461105" cy="5232202"/>
          </a:xfrm>
          <a:noFill/>
        </p:spPr>
        <p:txBody>
          <a:bodyPr wrap="square">
            <a:spAutoFit/>
          </a:bodyPr>
          <a:lstStyle/>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Vatrogasni i evakuacioni liftovi zastupljeni u gradnji objekata u posljednjih nekoliko godina</a:t>
            </a:r>
          </a:p>
          <a:p>
            <a:pPr marL="932688" lvl="2" indent="-274638" algn="just" defTabSz="457200">
              <a:lnSpc>
                <a:spcPct val="100000"/>
              </a:lnSpc>
              <a:spcBef>
                <a:spcPts val="0"/>
              </a:spcBef>
              <a:spcAft>
                <a:spcPts val="1200"/>
              </a:spcAft>
              <a:buClr>
                <a:srgbClr val="0070C0"/>
              </a:buClr>
              <a:buFont typeface="Arial" panose="020B0604020202020204" pitchFamily="34" charset="0"/>
              <a:buChar char="•"/>
            </a:pPr>
            <a:r>
              <a:rPr lang="sr-Latn-ME" sz="1600" dirty="0">
                <a:solidFill>
                  <a:srgbClr val="0070C0"/>
                </a:solidFill>
                <a:latin typeface="Arial" panose="020B0604020202020204" pitchFamily="34" charset="0"/>
                <a:cs typeface="Arial" panose="020B0604020202020204" pitchFamily="34" charset="0"/>
              </a:rPr>
              <a:t>U praksi prisutno „lutanje“ između vatrogasnog i evakuacionog lifta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Nepostojeća nacionalna regulativa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U zavisnosti od namjene objekta definisati tip i namjenu liftova u objektu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Evakuacioni lift – evakuacija osoba sa invaliditetom i nepokretnih osoba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Vatrogasni lift – evakuacija „opšte populacije“ i za potrebe vatrogasaca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Vatrogasni lift je kompleksniji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Vatrogasni liftovi se stavljaju u upotrebu bez adekvatne obuke onih kojima su namijenjeni – vatrogascima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Ko i na koji način treba da sprovede obuku?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sz="2000" dirty="0">
                <a:solidFill>
                  <a:srgbClr val="0070C0"/>
                </a:solidFill>
                <a:latin typeface="Arial" panose="020B0604020202020204" pitchFamily="34" charset="0"/>
                <a:cs typeface="Arial" panose="020B0604020202020204" pitchFamily="34" charset="0"/>
              </a:rPr>
              <a:t>Da li vatrogasni lift, shodno ZZS član 100, treba da se ispituje redovno, na svakih 6 mjeseci?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13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95C9B0-A1E4-4562-AE37-550E78F10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084" y="1989000"/>
            <a:ext cx="4405828" cy="2880000"/>
          </a:xfrm>
          <a:prstGeom prst="rect">
            <a:avLst/>
          </a:prstGeom>
        </p:spPr>
      </p:pic>
      <p:sp>
        <p:nvSpPr>
          <p:cNvPr id="7" name="TextBox 6">
            <a:extLst>
              <a:ext uri="{FF2B5EF4-FFF2-40B4-BE49-F238E27FC236}">
                <a16:creationId xmlns:a16="http://schemas.microsoft.com/office/drawing/2014/main" id="{71AD14B6-096B-4EF1-93D2-F317CCFB010F}"/>
              </a:ext>
            </a:extLst>
          </p:cNvPr>
          <p:cNvSpPr txBox="1"/>
          <p:nvPr/>
        </p:nvSpPr>
        <p:spPr>
          <a:xfrm>
            <a:off x="9991288" y="6488668"/>
            <a:ext cx="2200712" cy="369332"/>
          </a:xfrm>
          <a:prstGeom prst="rect">
            <a:avLst/>
          </a:prstGeom>
          <a:noFill/>
        </p:spPr>
        <p:txBody>
          <a:bodyPr wrap="square">
            <a:spAutoFit/>
          </a:bodyPr>
          <a:lstStyle/>
          <a:p>
            <a:pPr algn="r"/>
            <a:r>
              <a:rPr lang="sr-Latn-ME" b="1" dirty="0">
                <a:solidFill>
                  <a:schemeClr val="accent1"/>
                </a:solidFill>
                <a:latin typeface="Arial" panose="020B0604020202020204" pitchFamily="34" charset="0"/>
                <a:cs typeface="Arial" panose="020B0604020202020204" pitchFamily="34" charset="0"/>
              </a:rPr>
              <a:t>Mart, 2024.g.</a:t>
            </a:r>
          </a:p>
        </p:txBody>
      </p:sp>
      <p:sp>
        <p:nvSpPr>
          <p:cNvPr id="6" name="Content Placeholder 5">
            <a:extLst>
              <a:ext uri="{FF2B5EF4-FFF2-40B4-BE49-F238E27FC236}">
                <a16:creationId xmlns:a16="http://schemas.microsoft.com/office/drawing/2014/main" id="{C2262CD7-16D0-4B11-80A2-3E213A6B00E4}"/>
              </a:ext>
            </a:extLst>
          </p:cNvPr>
          <p:cNvSpPr>
            <a:spLocks noGrp="1"/>
          </p:cNvSpPr>
          <p:nvPr>
            <p:ph idx="4294967295"/>
          </p:nvPr>
        </p:nvSpPr>
        <p:spPr>
          <a:xfrm>
            <a:off x="3449635" y="1260000"/>
            <a:ext cx="5292725" cy="415925"/>
          </a:xfrm>
        </p:spPr>
        <p:txBody>
          <a:bodyPr>
            <a:noAutofit/>
          </a:bodyPr>
          <a:lstStyle/>
          <a:p>
            <a:pPr marL="0" indent="0">
              <a:lnSpc>
                <a:spcPct val="110000"/>
              </a:lnSpc>
              <a:spcBef>
                <a:spcPct val="0"/>
              </a:spcBef>
              <a:buNone/>
            </a:pPr>
            <a:r>
              <a:rPr lang="sr-Latn-ME" sz="4400" b="1" dirty="0">
                <a:solidFill>
                  <a:srgbClr val="0070C0"/>
                </a:solidFill>
                <a:latin typeface="Arial" panose="020B0604020202020204" pitchFamily="34" charset="0"/>
                <a:ea typeface="+mj-ea"/>
                <a:cs typeface="Arial" panose="020B0604020202020204" pitchFamily="34" charset="0"/>
              </a:rPr>
              <a:t>HVALA NA PAŽNJI!</a:t>
            </a:r>
          </a:p>
        </p:txBody>
      </p:sp>
    </p:spTree>
    <p:extLst>
      <p:ext uri="{BB962C8B-B14F-4D97-AF65-F5344CB8AC3E}">
        <p14:creationId xmlns:p14="http://schemas.microsoft.com/office/powerpoint/2010/main" val="177579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DA84EC-3C84-4108-8312-3A84F27CE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3" name="Title 1">
            <a:extLst>
              <a:ext uri="{FF2B5EF4-FFF2-40B4-BE49-F238E27FC236}">
                <a16:creationId xmlns:a16="http://schemas.microsoft.com/office/drawing/2014/main" id="{596CCF03-0E44-40DA-A291-BC77201CBC14}"/>
              </a:ext>
            </a:extLst>
          </p:cNvPr>
          <p:cNvSpPr txBox="1">
            <a:spLocks/>
          </p:cNvSpPr>
          <p:nvPr/>
        </p:nvSpPr>
        <p:spPr>
          <a:xfrm>
            <a:off x="442137" y="250536"/>
            <a:ext cx="10058400" cy="74771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r-Latn-ME" b="1">
                <a:solidFill>
                  <a:srgbClr val="0070C0"/>
                </a:solidFill>
                <a:latin typeface="Arial" panose="020B0604020202020204" pitchFamily="34" charset="0"/>
                <a:cs typeface="Arial" panose="020B0604020202020204" pitchFamily="34" charset="0"/>
              </a:rPr>
              <a:t>Klasifikacija liftova</a:t>
            </a:r>
            <a:endParaRPr lang="sr-Latn-ME" b="1" dirty="0">
              <a:solidFill>
                <a:srgbClr val="0070C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BACE7516-C1FF-4FB3-88BC-D185441AAEFE}"/>
              </a:ext>
            </a:extLst>
          </p:cNvPr>
          <p:cNvSpPr txBox="1">
            <a:spLocks/>
          </p:cNvSpPr>
          <p:nvPr/>
        </p:nvSpPr>
        <p:spPr>
          <a:xfrm>
            <a:off x="442137" y="1248785"/>
            <a:ext cx="11461105" cy="5201424"/>
          </a:xfrm>
          <a:prstGeom prst="rect">
            <a:avLst/>
          </a:prstGeom>
          <a:noFill/>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Liftovi specijalne namjene: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Liftovi specijalne namjene su dizajnirani i prilagođeni za specifične uslove rada, specijalizovane funkcije ili posebne vrste korisnika. Njihova konstrukcija, oprema i funkcionalnosti zadovoljavaju posebne tehničke, sigurnosne ili operativne zahtjeve koji prevazilaze standardne liftove za prevoz ljudi ili tereta.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Liftovi specijalne namjene mogu imati </a:t>
            </a:r>
            <a:r>
              <a:rPr lang="sr-Latn-ME" b="1" dirty="0">
                <a:solidFill>
                  <a:srgbClr val="0070C0"/>
                </a:solidFill>
                <a:latin typeface="Arial" panose="020B0604020202020204" pitchFamily="34" charset="0"/>
                <a:cs typeface="Arial" panose="020B0604020202020204" pitchFamily="34" charset="0"/>
              </a:rPr>
              <a:t>prilagođeni kapacitet i dimenzije</a:t>
            </a:r>
            <a:r>
              <a:rPr lang="sr-Latn-ME" dirty="0">
                <a:solidFill>
                  <a:srgbClr val="0070C0"/>
                </a:solidFill>
                <a:latin typeface="Arial" panose="020B0604020202020204" pitchFamily="34" charset="0"/>
                <a:cs typeface="Arial" panose="020B0604020202020204" pitchFamily="34" charset="0"/>
              </a:rPr>
              <a:t>, biti </a:t>
            </a:r>
            <a:r>
              <a:rPr lang="sr-Latn-ME" b="1" dirty="0">
                <a:solidFill>
                  <a:srgbClr val="0070C0"/>
                </a:solidFill>
                <a:latin typeface="Arial" panose="020B0604020202020204" pitchFamily="34" charset="0"/>
                <a:cs typeface="Arial" panose="020B0604020202020204" pitchFamily="34" charset="0"/>
              </a:rPr>
              <a:t>izrađeni od posebnih materijala</a:t>
            </a:r>
            <a:r>
              <a:rPr lang="sr-Latn-ME" dirty="0">
                <a:solidFill>
                  <a:srgbClr val="0070C0"/>
                </a:solidFill>
                <a:latin typeface="Arial" panose="020B0604020202020204" pitchFamily="34" charset="0"/>
                <a:cs typeface="Arial" panose="020B0604020202020204" pitchFamily="34" charset="0"/>
              </a:rPr>
              <a:t> i korištenjem </a:t>
            </a:r>
            <a:r>
              <a:rPr lang="sr-Latn-ME" b="1" dirty="0">
                <a:solidFill>
                  <a:srgbClr val="0070C0"/>
                </a:solidFill>
                <a:latin typeface="Arial" panose="020B0604020202020204" pitchFamily="34" charset="0"/>
                <a:cs typeface="Arial" panose="020B0604020202020204" pitchFamily="34" charset="0"/>
              </a:rPr>
              <a:t>posebnih tehnologija</a:t>
            </a:r>
            <a:r>
              <a:rPr lang="sr-Latn-ME" dirty="0">
                <a:solidFill>
                  <a:srgbClr val="0070C0"/>
                </a:solidFill>
                <a:latin typeface="Arial" panose="020B0604020202020204" pitchFamily="34" charset="0"/>
                <a:cs typeface="Arial" panose="020B0604020202020204" pitchFamily="34" charset="0"/>
              </a:rPr>
              <a:t>, ispunjavaju </a:t>
            </a:r>
            <a:r>
              <a:rPr lang="sr-Latn-ME" b="1" dirty="0">
                <a:solidFill>
                  <a:srgbClr val="0070C0"/>
                </a:solidFill>
                <a:latin typeface="Arial" panose="020B0604020202020204" pitchFamily="34" charset="0"/>
                <a:cs typeface="Arial" panose="020B0604020202020204" pitchFamily="34" charset="0"/>
              </a:rPr>
              <a:t>visoke standarde bezbjednosti</a:t>
            </a:r>
            <a:r>
              <a:rPr lang="sr-Latn-ME" dirty="0">
                <a:solidFill>
                  <a:srgbClr val="0070C0"/>
                </a:solidFill>
                <a:latin typeface="Arial" panose="020B0604020202020204" pitchFamily="34" charset="0"/>
                <a:cs typeface="Arial" panose="020B0604020202020204" pitchFamily="34" charset="0"/>
              </a:rPr>
              <a:t> i mogu imati </a:t>
            </a:r>
            <a:r>
              <a:rPr lang="sr-Latn-ME" b="1" dirty="0">
                <a:solidFill>
                  <a:srgbClr val="0070C0"/>
                </a:solidFill>
                <a:latin typeface="Arial" panose="020B0604020202020204" pitchFamily="34" charset="0"/>
                <a:cs typeface="Arial" panose="020B0604020202020204" pitchFamily="34" charset="0"/>
              </a:rPr>
              <a:t>specijalne načine upravljanja</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Vatrogasni lift</a:t>
            </a:r>
            <a:r>
              <a:rPr lang="sr-Latn-ME" dirty="0">
                <a:solidFill>
                  <a:srgbClr val="0070C0"/>
                </a:solidFill>
                <a:latin typeface="Arial" panose="020B0604020202020204" pitchFamily="34" charset="0"/>
                <a:cs typeface="Arial" panose="020B0604020202020204" pitchFamily="34" charset="0"/>
              </a:rPr>
              <a:t> je lift specijalne namjene. Prema standardu, definicija je da je to </a:t>
            </a:r>
            <a:r>
              <a:rPr lang="sr-Latn-ME" b="1" dirty="0">
                <a:solidFill>
                  <a:srgbClr val="0070C0"/>
                </a:solidFill>
                <a:latin typeface="Arial" panose="020B0604020202020204" pitchFamily="34" charset="0"/>
                <a:cs typeface="Arial" panose="020B0604020202020204" pitchFamily="34" charset="0"/>
              </a:rPr>
              <a:t>lift koji ima zaštitu, upravljanje i signale koji omogućavaju da se koristi pod isključivom kontrolom vatrogasaca</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Evakuacioni lift</a:t>
            </a:r>
            <a:r>
              <a:rPr lang="sr-Latn-ME" dirty="0">
                <a:solidFill>
                  <a:srgbClr val="0070C0"/>
                </a:solidFill>
                <a:latin typeface="Arial" panose="020B0604020202020204" pitchFamily="34" charset="0"/>
                <a:cs typeface="Arial" panose="020B0604020202020204" pitchFamily="34" charset="0"/>
              </a:rPr>
              <a:t> je takođe lift specijalne namjene. Prema standardu/specifikaciji, definicija je da je to </a:t>
            </a:r>
            <a:r>
              <a:rPr lang="sr-Latn-ME" b="1" dirty="0">
                <a:solidFill>
                  <a:srgbClr val="0070C0"/>
                </a:solidFill>
                <a:latin typeface="Arial" panose="020B0604020202020204" pitchFamily="34" charset="0"/>
                <a:cs typeface="Arial" panose="020B0604020202020204" pitchFamily="34" charset="0"/>
              </a:rPr>
              <a:t>lift projektovan tako da njime upravlja obučeno osoblje, a koristi se prilikom evakuacije osoba sa posebnim potrebama u vanrednim situacijama pod nadzorom uprave zgrade, obučenog asistenta za evakuaciju ili službi za spasavanje</a:t>
            </a:r>
            <a:r>
              <a:rPr lang="sr-Latn-ME" dirty="0">
                <a:solidFill>
                  <a:srgbClr val="0070C0"/>
                </a:solidFill>
                <a:latin typeface="Arial" panose="020B0604020202020204" pitchFamily="34" charset="0"/>
                <a:cs typeface="Arial" panose="020B0604020202020204" pitchFamily="34" charset="0"/>
              </a:rPr>
              <a:t>.</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75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fontScale="90000"/>
          </a:bodyPr>
          <a:lstStyle/>
          <a:p>
            <a:r>
              <a:rPr lang="sr-Latn-ME" b="1" dirty="0">
                <a:solidFill>
                  <a:srgbClr val="0070C0"/>
                </a:solidFill>
                <a:latin typeface="Arial" panose="020B0604020202020204" pitchFamily="34" charset="0"/>
                <a:cs typeface="Arial" panose="020B0604020202020204" pitchFamily="34" charset="0"/>
              </a:rPr>
              <a:t>Standardi – Grupa standarda „EN 81-“</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5293757"/>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Bezbjednosna pravila koja se odnose na liftove, sa stanovišta zaštite putnika i predmeta od rizika nesrećnog slučaja koji mogu nastati tokom upotrebe lifta, održavanja i rada u slučaju opasnosti propisana su standardima. Standardi koji imaju status nacionalnih standarda, a uređuju oblast liftova su sljedeći: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MEST EN 81-20:2021 Bezbjednosna pravila za konstrukciju i ugradnju liftova - Liftovi za prevoz putnika i tereta - Dio 20: Liftovi za prevoz lica i tereta sa pratiocem;</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81-21:2019 Bezbjednosna pravila za konstrukciju i ugradnju liftova - Liftovi za prevoz putnika i tereta - Dio 21: Novi putnički i teretni liftovi sa pratiocem koji se ugrađuju u postojeće zgrade;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81-22:2022 Bezbjednosna pravila za konstrukciju i ugradnju liftova - Liftovi za prevoz putnika i tereta - Dio 22: Putnički liftovi i teretni liftovi sa pratiocem, sa kosom putanjom;</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81-3:2011 Bezbjednosna pravila za konstrukciju i ugradnju liftova - Dio 3: Servisni električni i hidraulični liftovi;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81-31:2012 Bezbjednosna pravila za konstrukciju i ugradnju liftova - Liftovi namijenjeni samo za prevoz tereta - Dio 31: Teretni liftovi u kojima je moguć pristup;</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402290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fontScale="90000"/>
          </a:bodyPr>
          <a:lstStyle/>
          <a:p>
            <a:r>
              <a:rPr lang="sr-Latn-ME" b="1" dirty="0">
                <a:solidFill>
                  <a:srgbClr val="0070C0"/>
                </a:solidFill>
                <a:latin typeface="Arial" panose="020B0604020202020204" pitchFamily="34" charset="0"/>
                <a:cs typeface="Arial" panose="020B0604020202020204" pitchFamily="34" charset="0"/>
              </a:rPr>
              <a:t>Standardi – Grupa standarda „EN 81-“</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5139869"/>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Bezbjednosna pravila koja se odnose na liftove, sa stanovišta zaštite putnika i predmeta od rizika nesrećnog slučaja koji mogu nastati tokom upotrebe lifta, održavanja i rada u slučaju opasnosti propisana su standardima. Standardi koji imaju status nacionalnih standarda, a uređuju oblast liftova su sljedeći: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81-40:2022 Bezbjednosna pravila za konstrukciju i ugradnju liftova - Liftovi za prevoz putnika i tereta - Dio 40: Stepenišni liftovi i koso podizne platforme namijenjene za lica sa smanjenom pokretljivošću;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81-41:2012 Bezbjednosna pravila za konstrukciju i ugradnju liftova - Liftovi za prevoz putnika i tereta - Dio 41: Vertikalno podizne platforme namijenjene za lica sa smanjenom pokretljivošću;</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81-50:2019 Bezbjednosna pravila za konstrukciju i ugradnju liftova - Pregledi i ispitivanja - Dio 50: Pravila za projektovanje, proračuni, pregledi i ispitivanja komponenata liftova;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MEST EN 81-70:2022 Bezbjednosna pravila za konstrukciju i ugradnju liftova - Posebni uslovi za putničke i putničko-teretne liftove - Dio 70: Pristupačnost liftovima, uključujući i osobe sa posebnim potrebama;</a:t>
            </a:r>
            <a:endParaRPr lang="sr-Latn-ME" dirty="0">
              <a:solidFill>
                <a:srgbClr val="0070C0"/>
              </a:solidFill>
              <a:latin typeface="Arial" panose="020B0604020202020204" pitchFamily="34" charset="0"/>
              <a:cs typeface="Arial" panose="020B0604020202020204" pitchFamily="34" charset="0"/>
            </a:endParaRP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1145029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4BE6C7-472E-4BCA-A2D5-60E43E802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4450" y="0"/>
            <a:ext cx="1927550" cy="1260000"/>
          </a:xfrm>
          <a:prstGeom prst="rect">
            <a:avLst/>
          </a:prstGeom>
        </p:spPr>
      </p:pic>
      <p:sp>
        <p:nvSpPr>
          <p:cNvPr id="2" name="Title 1">
            <a:extLst>
              <a:ext uri="{FF2B5EF4-FFF2-40B4-BE49-F238E27FC236}">
                <a16:creationId xmlns:a16="http://schemas.microsoft.com/office/drawing/2014/main" id="{C7908AFA-6889-4DD2-B760-1BF5229E5391}"/>
              </a:ext>
            </a:extLst>
          </p:cNvPr>
          <p:cNvSpPr>
            <a:spLocks noGrp="1"/>
          </p:cNvSpPr>
          <p:nvPr>
            <p:ph type="title" idx="4294967295"/>
          </p:nvPr>
        </p:nvSpPr>
        <p:spPr>
          <a:xfrm>
            <a:off x="442137" y="250536"/>
            <a:ext cx="10058400" cy="747713"/>
          </a:xfrm>
        </p:spPr>
        <p:txBody>
          <a:bodyPr>
            <a:normAutofit fontScale="90000"/>
          </a:bodyPr>
          <a:lstStyle/>
          <a:p>
            <a:r>
              <a:rPr lang="sr-Latn-ME" b="1" dirty="0">
                <a:solidFill>
                  <a:srgbClr val="0070C0"/>
                </a:solidFill>
                <a:latin typeface="Arial" panose="020B0604020202020204" pitchFamily="34" charset="0"/>
                <a:cs typeface="Arial" panose="020B0604020202020204" pitchFamily="34" charset="0"/>
              </a:rPr>
              <a:t>Standardi – Grupa standarda „EN 81-“</a:t>
            </a:r>
          </a:p>
        </p:txBody>
      </p:sp>
      <p:sp>
        <p:nvSpPr>
          <p:cNvPr id="3" name="Content Placeholder 2">
            <a:extLst>
              <a:ext uri="{FF2B5EF4-FFF2-40B4-BE49-F238E27FC236}">
                <a16:creationId xmlns:a16="http://schemas.microsoft.com/office/drawing/2014/main" id="{0C1A83BF-AAD1-4A51-B991-14C8EF958659}"/>
              </a:ext>
            </a:extLst>
          </p:cNvPr>
          <p:cNvSpPr>
            <a:spLocks noGrp="1"/>
          </p:cNvSpPr>
          <p:nvPr>
            <p:ph idx="4294967295"/>
          </p:nvPr>
        </p:nvSpPr>
        <p:spPr>
          <a:xfrm>
            <a:off x="442137" y="1248785"/>
            <a:ext cx="11461105" cy="4585871"/>
          </a:xfrm>
          <a:noFill/>
        </p:spPr>
        <p:txBody>
          <a:bodyPr wrap="square">
            <a:spAutoFit/>
          </a:bodyPr>
          <a:lstStyle/>
          <a:p>
            <a:pPr marL="457200"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Bezbjednosna pravila koja se odnose na liftove, sa stanovišta zaštite putnika i predmeta od rizika nesrećnog slučaja koji mogu nastati tokom upotrebe lifta, održavanja i rada u slučaju opasnosti propisana su standardima. Standardi koji imaju status nacionalnih standarda, a uređuju oblast liftova su sljedeći: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81-71:2020 Bezbjednosna pravila za konstrukciju i ugradnju liftova - Posebni uslovi za putničke i putničko-teretne liftove - Dio 71: Liftovi otporni na vandalsko ponašanje;</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b="1" dirty="0">
                <a:solidFill>
                  <a:srgbClr val="0070C0"/>
                </a:solidFill>
                <a:latin typeface="Arial" panose="020B0604020202020204" pitchFamily="34" charset="0"/>
                <a:cs typeface="Arial" panose="020B0604020202020204" pitchFamily="34" charset="0"/>
              </a:rPr>
              <a:t>MEST EN 81-72:2022 Bezbjednosna pravila za konstrukciju i ugradnju liftova - Posebni uslovi za putničke i putničko-teretne liftove - Dio 72: Vatrogasni liftovi;</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81-73:2022 Bezbjednosna pravila za konstrukciju i ugradnju liftova - Posebni uslovi za putničke i putničko-teretne liftove - Dio 73: Ponašanje liftova u slučaju požara;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r>
              <a:rPr lang="sr-Latn-ME" dirty="0">
                <a:solidFill>
                  <a:srgbClr val="0070C0"/>
                </a:solidFill>
                <a:latin typeface="Arial" panose="020B0604020202020204" pitchFamily="34" charset="0"/>
                <a:cs typeface="Arial" panose="020B0604020202020204" pitchFamily="34" charset="0"/>
              </a:rPr>
              <a:t>MEST EN 81-77:2020 Bezbjednosna pravila za konstrukciju i ugradnju liftova - Posebna primjena za liftove za prevoz lica i tereta sa pratiocem - Dio 77: Liftovi izloženi seizmičkim uslovima;</a:t>
            </a:r>
          </a:p>
          <a:p>
            <a:pPr marL="749808" lvl="1" indent="-274638" algn="just" defTabSz="457200">
              <a:lnSpc>
                <a:spcPct val="100000"/>
              </a:lnSpc>
              <a:spcBef>
                <a:spcPts val="0"/>
              </a:spcBef>
              <a:spcAft>
                <a:spcPts val="1200"/>
              </a:spcAft>
              <a:buClr>
                <a:srgbClr val="0070C0"/>
              </a:buClr>
              <a:buFont typeface="Arial" panose="020B0604020202020204" pitchFamily="34" charset="0"/>
              <a:buChar char="•"/>
            </a:pPr>
            <a:endParaRPr lang="sr-Latn-ME"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7A21307-00F4-4D86-B647-D648C650D5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6800" y="141515"/>
            <a:ext cx="10058399" cy="6574969"/>
          </a:xfrm>
          <a:prstGeom prst="rect">
            <a:avLst/>
          </a:prstGeom>
        </p:spPr>
      </p:pic>
    </p:spTree>
    <p:extLst>
      <p:ext uri="{BB962C8B-B14F-4D97-AF65-F5344CB8AC3E}">
        <p14:creationId xmlns:p14="http://schemas.microsoft.com/office/powerpoint/2010/main" val="240396921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TM02900769[[fn=Retrospect]]</Template>
  <TotalTime>19360</TotalTime>
  <Words>6377</Words>
  <Application>Microsoft Office PowerPoint</Application>
  <PresentationFormat>Widescreen</PresentationFormat>
  <Paragraphs>429</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Wingdings</vt:lpstr>
      <vt:lpstr>Retrospect</vt:lpstr>
      <vt:lpstr>INSTITUT ZA RAZVOJ I ISTRAŽIVANJA U OBLASTI ZAŠTITE NA RADU - PODGORICA</vt:lpstr>
      <vt:lpstr>Sadržaj prezentacije:</vt:lpstr>
      <vt:lpstr>Definicija lifta</vt:lpstr>
      <vt:lpstr>Klasifikacija liftova</vt:lpstr>
      <vt:lpstr>Klasifikacija liftova</vt:lpstr>
      <vt:lpstr>PowerPoint Presentation</vt:lpstr>
      <vt:lpstr>Standardi – Grupa standarda „EN 81-“</vt:lpstr>
      <vt:lpstr>Standardi – Grupa standarda „EN 81-“</vt:lpstr>
      <vt:lpstr>Standardi – Grupa standarda „EN 81-“</vt:lpstr>
      <vt:lpstr>Standardi – Grupa standarda „EN 81-“</vt:lpstr>
      <vt:lpstr>Nacionalna zakonska regulativa</vt:lpstr>
      <vt:lpstr>Nacionalna zakonska regulativa</vt:lpstr>
      <vt:lpstr>PowerPoint Presentation</vt:lpstr>
      <vt:lpstr>Zakonska regulativa u zemljama okruženja</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Vatrogasni liftovi</vt:lpstr>
      <vt:lpstr>Evakuacioni liftovi</vt:lpstr>
      <vt:lpstr>Evakuacioni liftovi</vt:lpstr>
      <vt:lpstr>Evakuacioni liftovi</vt:lpstr>
      <vt:lpstr>Evakuacioni liftovi</vt:lpstr>
      <vt:lpstr>Evakuacioni liftovi</vt:lpstr>
      <vt:lpstr>Evakuacioni liftovi</vt:lpstr>
      <vt:lpstr>Evakuacioni liftovi</vt:lpstr>
      <vt:lpstr>Evakuacioni liftovi</vt:lpstr>
      <vt:lpstr>Evakuacioni liftovi</vt:lpstr>
      <vt:lpstr>Evakuacioni liftovi</vt:lpstr>
      <vt:lpstr>Evakuacioni liftovi</vt:lpstr>
      <vt:lpstr>Evakuacioni liftovi</vt:lpstr>
      <vt:lpstr>Zaključci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 ZA RAZVOJ I ISTRAŽIVANJA U OBLASTI ZAŠTITE NA RADU</dc:title>
  <dc:creator>Luka</dc:creator>
  <cp:lastModifiedBy>Korisnik</cp:lastModifiedBy>
  <cp:revision>100</cp:revision>
  <dcterms:created xsi:type="dcterms:W3CDTF">2021-11-23T21:10:37Z</dcterms:created>
  <dcterms:modified xsi:type="dcterms:W3CDTF">2024-12-17T11:47:18Z</dcterms:modified>
</cp:coreProperties>
</file>