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11" r:id="rId2"/>
  </p:sldMasterIdLst>
  <p:notesMasterIdLst>
    <p:notesMasterId r:id="rId25"/>
  </p:notesMasterIdLst>
  <p:handoutMasterIdLst>
    <p:handoutMasterId r:id="rId26"/>
  </p:handoutMasterIdLst>
  <p:sldIdLst>
    <p:sldId id="265" r:id="rId3"/>
    <p:sldId id="386" r:id="rId4"/>
    <p:sldId id="391" r:id="rId5"/>
    <p:sldId id="385" r:id="rId6"/>
    <p:sldId id="387" r:id="rId7"/>
    <p:sldId id="388" r:id="rId8"/>
    <p:sldId id="404" r:id="rId9"/>
    <p:sldId id="394" r:id="rId10"/>
    <p:sldId id="395" r:id="rId11"/>
    <p:sldId id="396" r:id="rId12"/>
    <p:sldId id="397" r:id="rId13"/>
    <p:sldId id="398" r:id="rId14"/>
    <p:sldId id="401" r:id="rId15"/>
    <p:sldId id="405" r:id="rId16"/>
    <p:sldId id="402" r:id="rId17"/>
    <p:sldId id="412" r:id="rId18"/>
    <p:sldId id="380" r:id="rId19"/>
    <p:sldId id="408" r:id="rId20"/>
    <p:sldId id="410" r:id="rId21"/>
    <p:sldId id="379" r:id="rId22"/>
    <p:sldId id="368" r:id="rId23"/>
    <p:sldId id="403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D2091"/>
    <a:srgbClr val="FF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182" autoAdjust="0"/>
  </p:normalViewPr>
  <p:slideViewPr>
    <p:cSldViewPr snapToGrid="0" showGuides="1">
      <p:cViewPr varScale="1">
        <p:scale>
          <a:sx n="104" d="100"/>
          <a:sy n="104" d="100"/>
        </p:scale>
        <p:origin x="50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590D3E-9840-4746-AF67-48752387AD5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ME"/>
        </a:p>
      </dgm:t>
    </dgm:pt>
    <dgm:pt modelId="{E8AE3A0F-4BDB-46ED-A18C-0E0DF5C11CC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sr-Latn-BA" altLang="sr-Latn-RS" dirty="0">
              <a:latin typeface="+mj-lt"/>
              <a:cs typeface="Times New Roman" panose="02020603050405020304" pitchFamily="18" charset="0"/>
            </a:rPr>
            <a:t>Pravilnikom o minimalnim zahtjevima energetske efikasnosti zgrada utvrđuju se:</a:t>
          </a:r>
          <a:endParaRPr lang="sr-Latn-ME" dirty="0"/>
        </a:p>
      </dgm:t>
    </dgm:pt>
    <dgm:pt modelId="{1AD042E2-9750-42AF-B568-60BBC63889B3}" type="parTrans" cxnId="{1C43CB67-2763-4408-A528-C2168A97870B}">
      <dgm:prSet/>
      <dgm:spPr/>
      <dgm:t>
        <a:bodyPr/>
        <a:lstStyle/>
        <a:p>
          <a:endParaRPr lang="sr-Latn-ME"/>
        </a:p>
      </dgm:t>
    </dgm:pt>
    <dgm:pt modelId="{BFF7A7B5-00CF-4404-BAC5-49B8972FF01E}" type="sibTrans" cxnId="{1C43CB67-2763-4408-A528-C2168A97870B}">
      <dgm:prSet/>
      <dgm:spPr/>
      <dgm:t>
        <a:bodyPr/>
        <a:lstStyle/>
        <a:p>
          <a:endParaRPr lang="sr-Latn-ME"/>
        </a:p>
      </dgm:t>
    </dgm:pt>
    <dgm:pt modelId="{83F3C04A-291F-4B73-9745-0A3965F71CC6}">
      <dgm:prSet phldrT="[Text]"/>
      <dgm:spPr/>
      <dgm:t>
        <a:bodyPr/>
        <a:lstStyle/>
        <a:p>
          <a:r>
            <a:rPr lang="sr-Latn-BA" altLang="sr-Latn-RS" dirty="0">
              <a:latin typeface="+mj-lt"/>
              <a:cs typeface="Times New Roman" panose="02020603050405020304" pitchFamily="18" charset="0"/>
            </a:rPr>
            <a:t>Minimalni zahtjevi energetske efikasnosti u pogledu karakteristika omotača zgrade (čl. 6-12)</a:t>
          </a:r>
          <a:endParaRPr lang="sr-Latn-ME" dirty="0"/>
        </a:p>
      </dgm:t>
    </dgm:pt>
    <dgm:pt modelId="{F8CD76BF-708A-4E84-93C7-BBAED79B25A8}" type="parTrans" cxnId="{E96C6762-83A2-4F66-B460-DA722A7D3A08}">
      <dgm:prSet/>
      <dgm:spPr/>
      <dgm:t>
        <a:bodyPr/>
        <a:lstStyle/>
        <a:p>
          <a:endParaRPr lang="sr-Latn-ME"/>
        </a:p>
      </dgm:t>
    </dgm:pt>
    <dgm:pt modelId="{522A5363-2992-403B-99EB-D1839124FF5C}" type="sibTrans" cxnId="{E96C6762-83A2-4F66-B460-DA722A7D3A08}">
      <dgm:prSet/>
      <dgm:spPr/>
      <dgm:t>
        <a:bodyPr/>
        <a:lstStyle/>
        <a:p>
          <a:endParaRPr lang="sr-Latn-ME"/>
        </a:p>
      </dgm:t>
    </dgm:pt>
    <dgm:pt modelId="{8147A76D-DD07-4B2C-8C02-C985635F120C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r-Latn-BA" altLang="sr-Latn-RS" dirty="0">
              <a:latin typeface="+mj-lt"/>
              <a:cs typeface="Times New Roman" panose="02020603050405020304" pitchFamily="18" charset="0"/>
            </a:rPr>
            <a:t>Pojednostavljeni zahtjevi za individualne stambene objekte sa neto površinom manjom od 200m² (član 25)</a:t>
          </a:r>
          <a:endParaRPr lang="sr-Latn-ME" dirty="0"/>
        </a:p>
      </dgm:t>
    </dgm:pt>
    <dgm:pt modelId="{62769442-D05F-4178-B0C2-F6D5B5EA2E3E}" type="parTrans" cxnId="{AAD42514-C83A-4B93-96E8-5824A2C188CC}">
      <dgm:prSet/>
      <dgm:spPr/>
      <dgm:t>
        <a:bodyPr/>
        <a:lstStyle/>
        <a:p>
          <a:endParaRPr lang="sr-Latn-ME"/>
        </a:p>
      </dgm:t>
    </dgm:pt>
    <dgm:pt modelId="{2DD90D84-40EF-474A-A1A7-C97FA683B922}" type="sibTrans" cxnId="{AAD42514-C83A-4B93-96E8-5824A2C188CC}">
      <dgm:prSet/>
      <dgm:spPr/>
      <dgm:t>
        <a:bodyPr/>
        <a:lstStyle/>
        <a:p>
          <a:endParaRPr lang="sr-Latn-ME"/>
        </a:p>
      </dgm:t>
    </dgm:pt>
    <dgm:pt modelId="{30F2007D-1DFB-40BB-B65F-57644DCE509F}">
      <dgm:prSet phldrT="[Text]"/>
      <dgm:spPr/>
      <dgm:t>
        <a:bodyPr/>
        <a:lstStyle/>
        <a:p>
          <a:r>
            <a:rPr lang="sr-Latn-BA" altLang="sr-Latn-RS" dirty="0">
              <a:latin typeface="+mj-lt"/>
              <a:cs typeface="Times New Roman" panose="02020603050405020304" pitchFamily="18" charset="0"/>
            </a:rPr>
            <a:t>Način utvrđivanja ispunjenosti minimalnih zahtjeva po pitanju energetske efikasnosti (član 26)</a:t>
          </a:r>
          <a:endParaRPr lang="sr-Latn-ME" dirty="0"/>
        </a:p>
      </dgm:t>
    </dgm:pt>
    <dgm:pt modelId="{2E6A3913-657D-49C9-B2DF-92EA3F054259}" type="parTrans" cxnId="{CA66691A-7B7D-4AD4-9283-1F7CBEA09EFB}">
      <dgm:prSet/>
      <dgm:spPr/>
      <dgm:t>
        <a:bodyPr/>
        <a:lstStyle/>
        <a:p>
          <a:endParaRPr lang="sr-Latn-ME"/>
        </a:p>
      </dgm:t>
    </dgm:pt>
    <dgm:pt modelId="{62EC220C-58AF-494F-9722-C8D91BE5166C}" type="sibTrans" cxnId="{CA66691A-7B7D-4AD4-9283-1F7CBEA09EFB}">
      <dgm:prSet/>
      <dgm:spPr/>
      <dgm:t>
        <a:bodyPr/>
        <a:lstStyle/>
        <a:p>
          <a:endParaRPr lang="sr-Latn-ME"/>
        </a:p>
      </dgm:t>
    </dgm:pt>
    <dgm:pt modelId="{D6025178-0A3A-4884-B68A-4EBB709CF543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r-Latn-BA" altLang="sr-Latn-RS" dirty="0">
              <a:latin typeface="+mj-lt"/>
              <a:cs typeface="Times New Roman" panose="02020603050405020304" pitchFamily="18" charset="0"/>
            </a:rPr>
            <a:t>Minimalni zahtjevi energetske efikasnosti u pogledu tehničkih sistema zgrade (čl. 13 – 24)</a:t>
          </a:r>
          <a:endParaRPr lang="sr-Latn-ME" dirty="0"/>
        </a:p>
      </dgm:t>
    </dgm:pt>
    <dgm:pt modelId="{675A368D-5B57-4F6D-A170-D01669EC7424}" type="parTrans" cxnId="{395A0867-7EAB-49A6-B412-D692A5CFAD89}">
      <dgm:prSet/>
      <dgm:spPr/>
      <dgm:t>
        <a:bodyPr/>
        <a:lstStyle/>
        <a:p>
          <a:endParaRPr lang="sr-Latn-ME"/>
        </a:p>
      </dgm:t>
    </dgm:pt>
    <dgm:pt modelId="{D29E908C-F9E9-4637-A069-B1D64DC4EEA3}" type="sibTrans" cxnId="{395A0867-7EAB-49A6-B412-D692A5CFAD89}">
      <dgm:prSet/>
      <dgm:spPr/>
      <dgm:t>
        <a:bodyPr/>
        <a:lstStyle/>
        <a:p>
          <a:endParaRPr lang="sr-Latn-ME"/>
        </a:p>
      </dgm:t>
    </dgm:pt>
    <dgm:pt modelId="{41641599-921B-47E7-B0A1-6DC99C6D9EC3}">
      <dgm:prSet phldrT="[Text]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r-Latn-BA" altLang="sr-Latn-RS" dirty="0">
              <a:latin typeface="+mj-lt"/>
              <a:cs typeface="Times New Roman" panose="02020603050405020304" pitchFamily="18" charset="0"/>
            </a:rPr>
            <a:t>Metodologija proračuna energetskih karakteristika zgrada/određivanje energetskog svojstva (Prilog 1)</a:t>
          </a:r>
          <a:endParaRPr lang="sr-Latn-ME" dirty="0"/>
        </a:p>
      </dgm:t>
    </dgm:pt>
    <dgm:pt modelId="{03C79703-DA93-4651-9FA6-C0C54F2D87AA}" type="parTrans" cxnId="{3909D7CB-1288-4BF8-9B51-70CA1944A179}">
      <dgm:prSet/>
      <dgm:spPr/>
      <dgm:t>
        <a:bodyPr/>
        <a:lstStyle/>
        <a:p>
          <a:endParaRPr lang="sr-Latn-ME"/>
        </a:p>
      </dgm:t>
    </dgm:pt>
    <dgm:pt modelId="{817DDE02-F04A-46B5-A2A8-C721696261FE}" type="sibTrans" cxnId="{3909D7CB-1288-4BF8-9B51-70CA1944A179}">
      <dgm:prSet/>
      <dgm:spPr/>
      <dgm:t>
        <a:bodyPr/>
        <a:lstStyle/>
        <a:p>
          <a:endParaRPr lang="sr-Latn-ME"/>
        </a:p>
      </dgm:t>
    </dgm:pt>
    <dgm:pt modelId="{B2F287C4-36F9-45EF-A888-16F6F4951A1E}">
      <dgm:prSet/>
      <dgm:spPr/>
      <dgm:t>
        <a:bodyPr/>
        <a:lstStyle/>
        <a:p>
          <a:r>
            <a:rPr lang="sr-Latn-BA" altLang="sr-Latn-RS" dirty="0">
              <a:latin typeface="+mj-lt"/>
              <a:cs typeface="Times New Roman" panose="02020603050405020304" pitchFamily="18" charset="0"/>
            </a:rPr>
            <a:t>Zgrade koje moraju da ispunjavaju minimalne energetske zahtjeve (čl. 5)</a:t>
          </a:r>
          <a:endParaRPr lang="sr-Latn-ME" dirty="0"/>
        </a:p>
      </dgm:t>
    </dgm:pt>
    <dgm:pt modelId="{64DFDD57-C3E2-485D-B4F2-72C1A29B9FB9}" type="parTrans" cxnId="{7F99455D-6758-4CC8-B23B-578BB1B3E42E}">
      <dgm:prSet/>
      <dgm:spPr/>
      <dgm:t>
        <a:bodyPr/>
        <a:lstStyle/>
        <a:p>
          <a:endParaRPr lang="sr-Latn-ME"/>
        </a:p>
      </dgm:t>
    </dgm:pt>
    <dgm:pt modelId="{89FEDBE7-429E-4C1A-A949-5CA52D98D02F}" type="sibTrans" cxnId="{7F99455D-6758-4CC8-B23B-578BB1B3E42E}">
      <dgm:prSet/>
      <dgm:spPr/>
      <dgm:t>
        <a:bodyPr/>
        <a:lstStyle/>
        <a:p>
          <a:endParaRPr lang="sr-Latn-ME"/>
        </a:p>
      </dgm:t>
    </dgm:pt>
    <dgm:pt modelId="{6B3C97EC-E361-4FB2-8E91-5AFC12D6FC58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sr-Latn-BA" altLang="sr-Latn-RS" dirty="0">
              <a:latin typeface="+mj-lt"/>
              <a:cs typeface="Times New Roman" panose="02020603050405020304" pitchFamily="18" charset="0"/>
            </a:rPr>
            <a:t>Maksimalna dozvoljena godišnja specifična potrošnja energije zgrade (član 13) </a:t>
          </a:r>
          <a:endParaRPr lang="sr-Latn-ME" dirty="0"/>
        </a:p>
      </dgm:t>
    </dgm:pt>
    <dgm:pt modelId="{CFB200B5-7CB2-468A-AFFB-E2F8426050A9}" type="parTrans" cxnId="{AC399AF6-0A01-45FB-AAA8-4CB3ADC26F01}">
      <dgm:prSet/>
      <dgm:spPr/>
      <dgm:t>
        <a:bodyPr/>
        <a:lstStyle/>
        <a:p>
          <a:endParaRPr lang="sr-Latn-ME"/>
        </a:p>
      </dgm:t>
    </dgm:pt>
    <dgm:pt modelId="{E0578DFE-849F-4EA5-A983-71D04E6B8086}" type="sibTrans" cxnId="{AC399AF6-0A01-45FB-AAA8-4CB3ADC26F01}">
      <dgm:prSet/>
      <dgm:spPr/>
      <dgm:t>
        <a:bodyPr/>
        <a:lstStyle/>
        <a:p>
          <a:endParaRPr lang="sr-Latn-ME"/>
        </a:p>
      </dgm:t>
    </dgm:pt>
    <dgm:pt modelId="{7C07E09D-BC95-4805-A401-2C8125DC7AE9}" type="pres">
      <dgm:prSet presAssocID="{D2590D3E-9840-4746-AF67-48752387AD5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438C02-4492-4E20-9FE2-F8B4512D69AA}" type="pres">
      <dgm:prSet presAssocID="{E8AE3A0F-4BDB-46ED-A18C-0E0DF5C11CC2}" presName="vertOne" presStyleCnt="0"/>
      <dgm:spPr/>
    </dgm:pt>
    <dgm:pt modelId="{AEB75383-016F-4B6E-A5C3-2A1DE7EB910F}" type="pres">
      <dgm:prSet presAssocID="{E8AE3A0F-4BDB-46ED-A18C-0E0DF5C11CC2}" presName="txOne" presStyleLbl="node0" presStyleIdx="0" presStyleCnt="1">
        <dgm:presLayoutVars>
          <dgm:chPref val="3"/>
        </dgm:presLayoutVars>
      </dgm:prSet>
      <dgm:spPr/>
    </dgm:pt>
    <dgm:pt modelId="{388D56B3-4A49-45FB-8C55-6A49B8115168}" type="pres">
      <dgm:prSet presAssocID="{E8AE3A0F-4BDB-46ED-A18C-0E0DF5C11CC2}" presName="parTransOne" presStyleCnt="0"/>
      <dgm:spPr/>
    </dgm:pt>
    <dgm:pt modelId="{43198AED-3618-4F67-92A2-EC912E14CEBF}" type="pres">
      <dgm:prSet presAssocID="{E8AE3A0F-4BDB-46ED-A18C-0E0DF5C11CC2}" presName="horzOne" presStyleCnt="0"/>
      <dgm:spPr/>
    </dgm:pt>
    <dgm:pt modelId="{B62427A7-D533-41E2-8B0E-A6FABB9DF341}" type="pres">
      <dgm:prSet presAssocID="{B2F287C4-36F9-45EF-A888-16F6F4951A1E}" presName="vertTwo" presStyleCnt="0"/>
      <dgm:spPr/>
    </dgm:pt>
    <dgm:pt modelId="{CA4BE369-9D7D-4556-AB12-991E75E75682}" type="pres">
      <dgm:prSet presAssocID="{B2F287C4-36F9-45EF-A888-16F6F4951A1E}" presName="txTwo" presStyleLbl="node2" presStyleIdx="0" presStyleCnt="3">
        <dgm:presLayoutVars>
          <dgm:chPref val="3"/>
        </dgm:presLayoutVars>
      </dgm:prSet>
      <dgm:spPr/>
    </dgm:pt>
    <dgm:pt modelId="{4885831A-BAD6-4BB1-ADBB-68E5DC866060}" type="pres">
      <dgm:prSet presAssocID="{B2F287C4-36F9-45EF-A888-16F6F4951A1E}" presName="parTransTwo" presStyleCnt="0"/>
      <dgm:spPr/>
    </dgm:pt>
    <dgm:pt modelId="{81F3137B-26BD-4BAA-94A1-5152B517B5B4}" type="pres">
      <dgm:prSet presAssocID="{B2F287C4-36F9-45EF-A888-16F6F4951A1E}" presName="horzTwo" presStyleCnt="0"/>
      <dgm:spPr/>
    </dgm:pt>
    <dgm:pt modelId="{45A8C432-55F7-415F-87BD-B364984D58D4}" type="pres">
      <dgm:prSet presAssocID="{6B3C97EC-E361-4FB2-8E91-5AFC12D6FC58}" presName="vertThree" presStyleCnt="0"/>
      <dgm:spPr/>
    </dgm:pt>
    <dgm:pt modelId="{A78F96FB-57FF-4C67-9CF1-406CBE873321}" type="pres">
      <dgm:prSet presAssocID="{6B3C97EC-E361-4FB2-8E91-5AFC12D6FC58}" presName="txThree" presStyleLbl="node3" presStyleIdx="0" presStyleCnt="4">
        <dgm:presLayoutVars>
          <dgm:chPref val="3"/>
        </dgm:presLayoutVars>
      </dgm:prSet>
      <dgm:spPr/>
    </dgm:pt>
    <dgm:pt modelId="{6C2E8868-F75B-42F4-9794-A10B5ED721A1}" type="pres">
      <dgm:prSet presAssocID="{6B3C97EC-E361-4FB2-8E91-5AFC12D6FC58}" presName="horzThree" presStyleCnt="0"/>
      <dgm:spPr/>
    </dgm:pt>
    <dgm:pt modelId="{381C64D7-F497-4D3C-B8C9-967434A1B83F}" type="pres">
      <dgm:prSet presAssocID="{89FEDBE7-429E-4C1A-A949-5CA52D98D02F}" presName="sibSpaceTwo" presStyleCnt="0"/>
      <dgm:spPr/>
    </dgm:pt>
    <dgm:pt modelId="{98B2A28E-0348-48B4-BB25-FB0C04B0057F}" type="pres">
      <dgm:prSet presAssocID="{83F3C04A-291F-4B73-9745-0A3965F71CC6}" presName="vertTwo" presStyleCnt="0"/>
      <dgm:spPr/>
    </dgm:pt>
    <dgm:pt modelId="{4EB53A8C-5A24-46ED-8C42-89D41EABBE62}" type="pres">
      <dgm:prSet presAssocID="{83F3C04A-291F-4B73-9745-0A3965F71CC6}" presName="txTwo" presStyleLbl="node2" presStyleIdx="1" presStyleCnt="3">
        <dgm:presLayoutVars>
          <dgm:chPref val="3"/>
        </dgm:presLayoutVars>
      </dgm:prSet>
      <dgm:spPr/>
    </dgm:pt>
    <dgm:pt modelId="{68EF353C-3D72-47C2-AC04-5EC1B767A92B}" type="pres">
      <dgm:prSet presAssocID="{83F3C04A-291F-4B73-9745-0A3965F71CC6}" presName="parTransTwo" presStyleCnt="0"/>
      <dgm:spPr/>
    </dgm:pt>
    <dgm:pt modelId="{61800B4B-E8E8-445A-82EB-ADE0D87CF290}" type="pres">
      <dgm:prSet presAssocID="{83F3C04A-291F-4B73-9745-0A3965F71CC6}" presName="horzTwo" presStyleCnt="0"/>
      <dgm:spPr/>
    </dgm:pt>
    <dgm:pt modelId="{182B46D7-2FF9-4F59-9400-ECCB0D8B789E}" type="pres">
      <dgm:prSet presAssocID="{8147A76D-DD07-4B2C-8C02-C985635F120C}" presName="vertThree" presStyleCnt="0"/>
      <dgm:spPr/>
    </dgm:pt>
    <dgm:pt modelId="{578B0E1C-14A5-4B43-9150-D35C0615E513}" type="pres">
      <dgm:prSet presAssocID="{8147A76D-DD07-4B2C-8C02-C985635F120C}" presName="txThree" presStyleLbl="node3" presStyleIdx="1" presStyleCnt="4">
        <dgm:presLayoutVars>
          <dgm:chPref val="3"/>
        </dgm:presLayoutVars>
      </dgm:prSet>
      <dgm:spPr/>
    </dgm:pt>
    <dgm:pt modelId="{026194FB-C999-4E5D-B83B-07947A0B5D94}" type="pres">
      <dgm:prSet presAssocID="{8147A76D-DD07-4B2C-8C02-C985635F120C}" presName="horzThree" presStyleCnt="0"/>
      <dgm:spPr/>
    </dgm:pt>
    <dgm:pt modelId="{9F8C43F1-9C5B-420F-A3DA-D71DB170E4D4}" type="pres">
      <dgm:prSet presAssocID="{2DD90D84-40EF-474A-A1A7-C97FA683B922}" presName="sibSpaceThree" presStyleCnt="0"/>
      <dgm:spPr/>
    </dgm:pt>
    <dgm:pt modelId="{42FD81F4-AE69-40C0-86C5-FE054200A2C7}" type="pres">
      <dgm:prSet presAssocID="{30F2007D-1DFB-40BB-B65F-57644DCE509F}" presName="vertThree" presStyleCnt="0"/>
      <dgm:spPr/>
    </dgm:pt>
    <dgm:pt modelId="{90AFDBDF-F0F2-4E8E-BE8B-7290D2427693}" type="pres">
      <dgm:prSet presAssocID="{30F2007D-1DFB-40BB-B65F-57644DCE509F}" presName="txThree" presStyleLbl="node3" presStyleIdx="2" presStyleCnt="4">
        <dgm:presLayoutVars>
          <dgm:chPref val="3"/>
        </dgm:presLayoutVars>
      </dgm:prSet>
      <dgm:spPr/>
    </dgm:pt>
    <dgm:pt modelId="{1FE73A01-6452-4C45-8AA1-85AA7FAF8757}" type="pres">
      <dgm:prSet presAssocID="{30F2007D-1DFB-40BB-B65F-57644DCE509F}" presName="horzThree" presStyleCnt="0"/>
      <dgm:spPr/>
    </dgm:pt>
    <dgm:pt modelId="{3633BF65-37FC-40F4-BA06-49E664933A22}" type="pres">
      <dgm:prSet presAssocID="{522A5363-2992-403B-99EB-D1839124FF5C}" presName="sibSpaceTwo" presStyleCnt="0"/>
      <dgm:spPr/>
    </dgm:pt>
    <dgm:pt modelId="{EEF7AAAD-481B-4ED0-A861-CF0D5A25CF03}" type="pres">
      <dgm:prSet presAssocID="{D6025178-0A3A-4884-B68A-4EBB709CF543}" presName="vertTwo" presStyleCnt="0"/>
      <dgm:spPr/>
    </dgm:pt>
    <dgm:pt modelId="{1CC7CFF0-28F7-47FA-972F-B05FC0405E90}" type="pres">
      <dgm:prSet presAssocID="{D6025178-0A3A-4884-B68A-4EBB709CF543}" presName="txTwo" presStyleLbl="node2" presStyleIdx="2" presStyleCnt="3">
        <dgm:presLayoutVars>
          <dgm:chPref val="3"/>
        </dgm:presLayoutVars>
      </dgm:prSet>
      <dgm:spPr/>
    </dgm:pt>
    <dgm:pt modelId="{FDA1EDB4-E347-450B-BFCE-B03B450CFBFF}" type="pres">
      <dgm:prSet presAssocID="{D6025178-0A3A-4884-B68A-4EBB709CF543}" presName="parTransTwo" presStyleCnt="0"/>
      <dgm:spPr/>
    </dgm:pt>
    <dgm:pt modelId="{01FBC95E-58C7-4C52-9A13-50DDBD442B4F}" type="pres">
      <dgm:prSet presAssocID="{D6025178-0A3A-4884-B68A-4EBB709CF543}" presName="horzTwo" presStyleCnt="0"/>
      <dgm:spPr/>
    </dgm:pt>
    <dgm:pt modelId="{3100877E-B2A4-4558-A25B-CC1CE7CBBCE3}" type="pres">
      <dgm:prSet presAssocID="{41641599-921B-47E7-B0A1-6DC99C6D9EC3}" presName="vertThree" presStyleCnt="0"/>
      <dgm:spPr/>
    </dgm:pt>
    <dgm:pt modelId="{BF2BE22A-E9D8-4CD1-973F-C660158D47E7}" type="pres">
      <dgm:prSet presAssocID="{41641599-921B-47E7-B0A1-6DC99C6D9EC3}" presName="txThree" presStyleLbl="node3" presStyleIdx="3" presStyleCnt="4">
        <dgm:presLayoutVars>
          <dgm:chPref val="3"/>
        </dgm:presLayoutVars>
      </dgm:prSet>
      <dgm:spPr/>
    </dgm:pt>
    <dgm:pt modelId="{DBBF39AC-8EF7-4899-960C-17CB19093D74}" type="pres">
      <dgm:prSet presAssocID="{41641599-921B-47E7-B0A1-6DC99C6D9EC3}" presName="horzThree" presStyleCnt="0"/>
      <dgm:spPr/>
    </dgm:pt>
  </dgm:ptLst>
  <dgm:cxnLst>
    <dgm:cxn modelId="{11F83A07-F5A3-4F1A-A55E-3252C208DA32}" type="presOf" srcId="{D6025178-0A3A-4884-B68A-4EBB709CF543}" destId="{1CC7CFF0-28F7-47FA-972F-B05FC0405E90}" srcOrd="0" destOrd="0" presId="urn:microsoft.com/office/officeart/2005/8/layout/hierarchy4"/>
    <dgm:cxn modelId="{AAD42514-C83A-4B93-96E8-5824A2C188CC}" srcId="{83F3C04A-291F-4B73-9745-0A3965F71CC6}" destId="{8147A76D-DD07-4B2C-8C02-C985635F120C}" srcOrd="0" destOrd="0" parTransId="{62769442-D05F-4178-B0C2-F6D5B5EA2E3E}" sibTransId="{2DD90D84-40EF-474A-A1A7-C97FA683B922}"/>
    <dgm:cxn modelId="{CA66691A-7B7D-4AD4-9283-1F7CBEA09EFB}" srcId="{83F3C04A-291F-4B73-9745-0A3965F71CC6}" destId="{30F2007D-1DFB-40BB-B65F-57644DCE509F}" srcOrd="1" destOrd="0" parTransId="{2E6A3913-657D-49C9-B2DF-92EA3F054259}" sibTransId="{62EC220C-58AF-494F-9722-C8D91BE5166C}"/>
    <dgm:cxn modelId="{C05E1137-ED79-49CF-8260-9847E18D493B}" type="presOf" srcId="{41641599-921B-47E7-B0A1-6DC99C6D9EC3}" destId="{BF2BE22A-E9D8-4CD1-973F-C660158D47E7}" srcOrd="0" destOrd="0" presId="urn:microsoft.com/office/officeart/2005/8/layout/hierarchy4"/>
    <dgm:cxn modelId="{AF09B53F-CCFE-4BF1-A4B7-679B061EE693}" type="presOf" srcId="{8147A76D-DD07-4B2C-8C02-C985635F120C}" destId="{578B0E1C-14A5-4B43-9150-D35C0615E513}" srcOrd="0" destOrd="0" presId="urn:microsoft.com/office/officeart/2005/8/layout/hierarchy4"/>
    <dgm:cxn modelId="{7F99455D-6758-4CC8-B23B-578BB1B3E42E}" srcId="{E8AE3A0F-4BDB-46ED-A18C-0E0DF5C11CC2}" destId="{B2F287C4-36F9-45EF-A888-16F6F4951A1E}" srcOrd="0" destOrd="0" parTransId="{64DFDD57-C3E2-485D-B4F2-72C1A29B9FB9}" sibTransId="{89FEDBE7-429E-4C1A-A949-5CA52D98D02F}"/>
    <dgm:cxn modelId="{A2BC1642-43D3-49E3-BF4B-C88DB9EC1103}" type="presOf" srcId="{6B3C97EC-E361-4FB2-8E91-5AFC12D6FC58}" destId="{A78F96FB-57FF-4C67-9CF1-406CBE873321}" srcOrd="0" destOrd="0" presId="urn:microsoft.com/office/officeart/2005/8/layout/hierarchy4"/>
    <dgm:cxn modelId="{E96C6762-83A2-4F66-B460-DA722A7D3A08}" srcId="{E8AE3A0F-4BDB-46ED-A18C-0E0DF5C11CC2}" destId="{83F3C04A-291F-4B73-9745-0A3965F71CC6}" srcOrd="1" destOrd="0" parTransId="{F8CD76BF-708A-4E84-93C7-BBAED79B25A8}" sibTransId="{522A5363-2992-403B-99EB-D1839124FF5C}"/>
    <dgm:cxn modelId="{5038FA62-B2FA-4578-B567-B3A83CBDC335}" type="presOf" srcId="{B2F287C4-36F9-45EF-A888-16F6F4951A1E}" destId="{CA4BE369-9D7D-4556-AB12-991E75E75682}" srcOrd="0" destOrd="0" presId="urn:microsoft.com/office/officeart/2005/8/layout/hierarchy4"/>
    <dgm:cxn modelId="{395A0867-7EAB-49A6-B412-D692A5CFAD89}" srcId="{E8AE3A0F-4BDB-46ED-A18C-0E0DF5C11CC2}" destId="{D6025178-0A3A-4884-B68A-4EBB709CF543}" srcOrd="2" destOrd="0" parTransId="{675A368D-5B57-4F6D-A170-D01669EC7424}" sibTransId="{D29E908C-F9E9-4637-A069-B1D64DC4EEA3}"/>
    <dgm:cxn modelId="{1C43CB67-2763-4408-A528-C2168A97870B}" srcId="{D2590D3E-9840-4746-AF67-48752387AD5E}" destId="{E8AE3A0F-4BDB-46ED-A18C-0E0DF5C11CC2}" srcOrd="0" destOrd="0" parTransId="{1AD042E2-9750-42AF-B568-60BBC63889B3}" sibTransId="{BFF7A7B5-00CF-4404-BAC5-49B8972FF01E}"/>
    <dgm:cxn modelId="{C6989AC1-2525-49EB-B900-6371BA91E8FC}" type="presOf" srcId="{83F3C04A-291F-4B73-9745-0A3965F71CC6}" destId="{4EB53A8C-5A24-46ED-8C42-89D41EABBE62}" srcOrd="0" destOrd="0" presId="urn:microsoft.com/office/officeart/2005/8/layout/hierarchy4"/>
    <dgm:cxn modelId="{3909D7CB-1288-4BF8-9B51-70CA1944A179}" srcId="{D6025178-0A3A-4884-B68A-4EBB709CF543}" destId="{41641599-921B-47E7-B0A1-6DC99C6D9EC3}" srcOrd="0" destOrd="0" parTransId="{03C79703-DA93-4651-9FA6-C0C54F2D87AA}" sibTransId="{817DDE02-F04A-46B5-A2A8-C721696261FE}"/>
    <dgm:cxn modelId="{D8421CD1-0E6A-4820-BCF7-0933D993FB1E}" type="presOf" srcId="{E8AE3A0F-4BDB-46ED-A18C-0E0DF5C11CC2}" destId="{AEB75383-016F-4B6E-A5C3-2A1DE7EB910F}" srcOrd="0" destOrd="0" presId="urn:microsoft.com/office/officeart/2005/8/layout/hierarchy4"/>
    <dgm:cxn modelId="{611233D8-A75C-4370-9C92-DE55AFBB2EB5}" type="presOf" srcId="{30F2007D-1DFB-40BB-B65F-57644DCE509F}" destId="{90AFDBDF-F0F2-4E8E-BE8B-7290D2427693}" srcOrd="0" destOrd="0" presId="urn:microsoft.com/office/officeart/2005/8/layout/hierarchy4"/>
    <dgm:cxn modelId="{65BDDBF3-996E-4C78-A5C5-206CFC74BC4B}" type="presOf" srcId="{D2590D3E-9840-4746-AF67-48752387AD5E}" destId="{7C07E09D-BC95-4805-A401-2C8125DC7AE9}" srcOrd="0" destOrd="0" presId="urn:microsoft.com/office/officeart/2005/8/layout/hierarchy4"/>
    <dgm:cxn modelId="{AC399AF6-0A01-45FB-AAA8-4CB3ADC26F01}" srcId="{B2F287C4-36F9-45EF-A888-16F6F4951A1E}" destId="{6B3C97EC-E361-4FB2-8E91-5AFC12D6FC58}" srcOrd="0" destOrd="0" parTransId="{CFB200B5-7CB2-468A-AFFB-E2F8426050A9}" sibTransId="{E0578DFE-849F-4EA5-A983-71D04E6B8086}"/>
    <dgm:cxn modelId="{31D1FCA2-198B-41F9-84DE-508FDCB3B7E7}" type="presParOf" srcId="{7C07E09D-BC95-4805-A401-2C8125DC7AE9}" destId="{A6438C02-4492-4E20-9FE2-F8B4512D69AA}" srcOrd="0" destOrd="0" presId="urn:microsoft.com/office/officeart/2005/8/layout/hierarchy4"/>
    <dgm:cxn modelId="{F552886B-D7B9-4396-A34E-1677A62CB43A}" type="presParOf" srcId="{A6438C02-4492-4E20-9FE2-F8B4512D69AA}" destId="{AEB75383-016F-4B6E-A5C3-2A1DE7EB910F}" srcOrd="0" destOrd="0" presId="urn:microsoft.com/office/officeart/2005/8/layout/hierarchy4"/>
    <dgm:cxn modelId="{D7A45A3D-7AC3-4467-BE6C-3B003F0A3CAF}" type="presParOf" srcId="{A6438C02-4492-4E20-9FE2-F8B4512D69AA}" destId="{388D56B3-4A49-45FB-8C55-6A49B8115168}" srcOrd="1" destOrd="0" presId="urn:microsoft.com/office/officeart/2005/8/layout/hierarchy4"/>
    <dgm:cxn modelId="{FDBC0A2F-5A6B-4841-B1E1-EBD19737B3A9}" type="presParOf" srcId="{A6438C02-4492-4E20-9FE2-F8B4512D69AA}" destId="{43198AED-3618-4F67-92A2-EC912E14CEBF}" srcOrd="2" destOrd="0" presId="urn:microsoft.com/office/officeart/2005/8/layout/hierarchy4"/>
    <dgm:cxn modelId="{37A88CA5-D8BA-4345-92EA-51D19D502AEE}" type="presParOf" srcId="{43198AED-3618-4F67-92A2-EC912E14CEBF}" destId="{B62427A7-D533-41E2-8B0E-A6FABB9DF341}" srcOrd="0" destOrd="0" presId="urn:microsoft.com/office/officeart/2005/8/layout/hierarchy4"/>
    <dgm:cxn modelId="{08585482-88D0-40E5-910D-8C0F387984F9}" type="presParOf" srcId="{B62427A7-D533-41E2-8B0E-A6FABB9DF341}" destId="{CA4BE369-9D7D-4556-AB12-991E75E75682}" srcOrd="0" destOrd="0" presId="urn:microsoft.com/office/officeart/2005/8/layout/hierarchy4"/>
    <dgm:cxn modelId="{0F4D64F6-D156-4A44-AA4B-C59B9FB69059}" type="presParOf" srcId="{B62427A7-D533-41E2-8B0E-A6FABB9DF341}" destId="{4885831A-BAD6-4BB1-ADBB-68E5DC866060}" srcOrd="1" destOrd="0" presId="urn:microsoft.com/office/officeart/2005/8/layout/hierarchy4"/>
    <dgm:cxn modelId="{C34981F5-9F50-4974-8BC7-F85ABBE1B3EC}" type="presParOf" srcId="{B62427A7-D533-41E2-8B0E-A6FABB9DF341}" destId="{81F3137B-26BD-4BAA-94A1-5152B517B5B4}" srcOrd="2" destOrd="0" presId="urn:microsoft.com/office/officeart/2005/8/layout/hierarchy4"/>
    <dgm:cxn modelId="{31838565-479B-452B-A20D-7D81CCA47804}" type="presParOf" srcId="{81F3137B-26BD-4BAA-94A1-5152B517B5B4}" destId="{45A8C432-55F7-415F-87BD-B364984D58D4}" srcOrd="0" destOrd="0" presId="urn:microsoft.com/office/officeart/2005/8/layout/hierarchy4"/>
    <dgm:cxn modelId="{3593BD75-1ED1-4052-BF62-6B2FFFAA8502}" type="presParOf" srcId="{45A8C432-55F7-415F-87BD-B364984D58D4}" destId="{A78F96FB-57FF-4C67-9CF1-406CBE873321}" srcOrd="0" destOrd="0" presId="urn:microsoft.com/office/officeart/2005/8/layout/hierarchy4"/>
    <dgm:cxn modelId="{F8DD682F-C405-4B87-8D38-2C64840A8F77}" type="presParOf" srcId="{45A8C432-55F7-415F-87BD-B364984D58D4}" destId="{6C2E8868-F75B-42F4-9794-A10B5ED721A1}" srcOrd="1" destOrd="0" presId="urn:microsoft.com/office/officeart/2005/8/layout/hierarchy4"/>
    <dgm:cxn modelId="{7587B549-C207-4C8C-AA1B-302C77BAB84C}" type="presParOf" srcId="{43198AED-3618-4F67-92A2-EC912E14CEBF}" destId="{381C64D7-F497-4D3C-B8C9-967434A1B83F}" srcOrd="1" destOrd="0" presId="urn:microsoft.com/office/officeart/2005/8/layout/hierarchy4"/>
    <dgm:cxn modelId="{4589B123-7C6B-439B-9CFF-9CC921D5919C}" type="presParOf" srcId="{43198AED-3618-4F67-92A2-EC912E14CEBF}" destId="{98B2A28E-0348-48B4-BB25-FB0C04B0057F}" srcOrd="2" destOrd="0" presId="urn:microsoft.com/office/officeart/2005/8/layout/hierarchy4"/>
    <dgm:cxn modelId="{B168C839-4640-4BEE-844B-82C1144DD786}" type="presParOf" srcId="{98B2A28E-0348-48B4-BB25-FB0C04B0057F}" destId="{4EB53A8C-5A24-46ED-8C42-89D41EABBE62}" srcOrd="0" destOrd="0" presId="urn:microsoft.com/office/officeart/2005/8/layout/hierarchy4"/>
    <dgm:cxn modelId="{74FBC7E2-B7E6-4C84-BF41-AFC8A3FE7B30}" type="presParOf" srcId="{98B2A28E-0348-48B4-BB25-FB0C04B0057F}" destId="{68EF353C-3D72-47C2-AC04-5EC1B767A92B}" srcOrd="1" destOrd="0" presId="urn:microsoft.com/office/officeart/2005/8/layout/hierarchy4"/>
    <dgm:cxn modelId="{3C83DDB2-211C-4372-9AB2-474A6CB68389}" type="presParOf" srcId="{98B2A28E-0348-48B4-BB25-FB0C04B0057F}" destId="{61800B4B-E8E8-445A-82EB-ADE0D87CF290}" srcOrd="2" destOrd="0" presId="urn:microsoft.com/office/officeart/2005/8/layout/hierarchy4"/>
    <dgm:cxn modelId="{48072BF9-1B13-447E-BF8A-8C4260F67624}" type="presParOf" srcId="{61800B4B-E8E8-445A-82EB-ADE0D87CF290}" destId="{182B46D7-2FF9-4F59-9400-ECCB0D8B789E}" srcOrd="0" destOrd="0" presId="urn:microsoft.com/office/officeart/2005/8/layout/hierarchy4"/>
    <dgm:cxn modelId="{C5554198-BF76-4D89-8521-B800BFF7FE98}" type="presParOf" srcId="{182B46D7-2FF9-4F59-9400-ECCB0D8B789E}" destId="{578B0E1C-14A5-4B43-9150-D35C0615E513}" srcOrd="0" destOrd="0" presId="urn:microsoft.com/office/officeart/2005/8/layout/hierarchy4"/>
    <dgm:cxn modelId="{1BC81E6B-7B8E-4F75-9BEF-22DCB94DA630}" type="presParOf" srcId="{182B46D7-2FF9-4F59-9400-ECCB0D8B789E}" destId="{026194FB-C999-4E5D-B83B-07947A0B5D94}" srcOrd="1" destOrd="0" presId="urn:microsoft.com/office/officeart/2005/8/layout/hierarchy4"/>
    <dgm:cxn modelId="{3F966DF6-207E-4CBC-833B-697963373805}" type="presParOf" srcId="{61800B4B-E8E8-445A-82EB-ADE0D87CF290}" destId="{9F8C43F1-9C5B-420F-A3DA-D71DB170E4D4}" srcOrd="1" destOrd="0" presId="urn:microsoft.com/office/officeart/2005/8/layout/hierarchy4"/>
    <dgm:cxn modelId="{CEB017B8-E6F0-4148-92DC-885B54C298D2}" type="presParOf" srcId="{61800B4B-E8E8-445A-82EB-ADE0D87CF290}" destId="{42FD81F4-AE69-40C0-86C5-FE054200A2C7}" srcOrd="2" destOrd="0" presId="urn:microsoft.com/office/officeart/2005/8/layout/hierarchy4"/>
    <dgm:cxn modelId="{53CA19F5-1EA8-4A6A-B203-D4B854FB15F1}" type="presParOf" srcId="{42FD81F4-AE69-40C0-86C5-FE054200A2C7}" destId="{90AFDBDF-F0F2-4E8E-BE8B-7290D2427693}" srcOrd="0" destOrd="0" presId="urn:microsoft.com/office/officeart/2005/8/layout/hierarchy4"/>
    <dgm:cxn modelId="{CB353BF0-DE60-4005-A3F5-39C65D1C684B}" type="presParOf" srcId="{42FD81F4-AE69-40C0-86C5-FE054200A2C7}" destId="{1FE73A01-6452-4C45-8AA1-85AA7FAF8757}" srcOrd="1" destOrd="0" presId="urn:microsoft.com/office/officeart/2005/8/layout/hierarchy4"/>
    <dgm:cxn modelId="{1A48DAE6-FD41-4F63-9A25-3D97D3BE29F6}" type="presParOf" srcId="{43198AED-3618-4F67-92A2-EC912E14CEBF}" destId="{3633BF65-37FC-40F4-BA06-49E664933A22}" srcOrd="3" destOrd="0" presId="urn:microsoft.com/office/officeart/2005/8/layout/hierarchy4"/>
    <dgm:cxn modelId="{F7BD431D-13B1-4CEC-9331-AD8351A80F05}" type="presParOf" srcId="{43198AED-3618-4F67-92A2-EC912E14CEBF}" destId="{EEF7AAAD-481B-4ED0-A861-CF0D5A25CF03}" srcOrd="4" destOrd="0" presId="urn:microsoft.com/office/officeart/2005/8/layout/hierarchy4"/>
    <dgm:cxn modelId="{8DDF4BCF-D401-4FD3-AD2E-07603368C9D1}" type="presParOf" srcId="{EEF7AAAD-481B-4ED0-A861-CF0D5A25CF03}" destId="{1CC7CFF0-28F7-47FA-972F-B05FC0405E90}" srcOrd="0" destOrd="0" presId="urn:microsoft.com/office/officeart/2005/8/layout/hierarchy4"/>
    <dgm:cxn modelId="{E077A92C-36C2-425B-A343-2F40E8E4051B}" type="presParOf" srcId="{EEF7AAAD-481B-4ED0-A861-CF0D5A25CF03}" destId="{FDA1EDB4-E347-450B-BFCE-B03B450CFBFF}" srcOrd="1" destOrd="0" presId="urn:microsoft.com/office/officeart/2005/8/layout/hierarchy4"/>
    <dgm:cxn modelId="{A1FC1D6C-21D6-4FCD-B8C7-66E5E224C056}" type="presParOf" srcId="{EEF7AAAD-481B-4ED0-A861-CF0D5A25CF03}" destId="{01FBC95E-58C7-4C52-9A13-50DDBD442B4F}" srcOrd="2" destOrd="0" presId="urn:microsoft.com/office/officeart/2005/8/layout/hierarchy4"/>
    <dgm:cxn modelId="{0835B42B-9CBC-4FEE-B741-2CC9CEA3E37B}" type="presParOf" srcId="{01FBC95E-58C7-4C52-9A13-50DDBD442B4F}" destId="{3100877E-B2A4-4558-A25B-CC1CE7CBBCE3}" srcOrd="0" destOrd="0" presId="urn:microsoft.com/office/officeart/2005/8/layout/hierarchy4"/>
    <dgm:cxn modelId="{4633438D-8762-489F-872F-C5599F319C9D}" type="presParOf" srcId="{3100877E-B2A4-4558-A25B-CC1CE7CBBCE3}" destId="{BF2BE22A-E9D8-4CD1-973F-C660158D47E7}" srcOrd="0" destOrd="0" presId="urn:microsoft.com/office/officeart/2005/8/layout/hierarchy4"/>
    <dgm:cxn modelId="{7F4DFE47-8791-4520-93D9-6D49402207F7}" type="presParOf" srcId="{3100877E-B2A4-4558-A25B-CC1CE7CBBCE3}" destId="{DBBF39AC-8EF7-4899-960C-17CB19093D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75383-016F-4B6E-A5C3-2A1DE7EB910F}">
      <dsp:nvSpPr>
        <dsp:cNvPr id="0" name=""/>
        <dsp:cNvSpPr/>
      </dsp:nvSpPr>
      <dsp:spPr>
        <a:xfrm>
          <a:off x="4941" y="2246"/>
          <a:ext cx="10424267" cy="136014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altLang="sr-Latn-RS" sz="3900" kern="1200" dirty="0">
              <a:latin typeface="+mj-lt"/>
              <a:cs typeface="Times New Roman" panose="02020603050405020304" pitchFamily="18" charset="0"/>
            </a:rPr>
            <a:t>Pravilnikom o minimalnim zahtjevima energetske efikasnosti zgrada utvrđuju se:</a:t>
          </a:r>
          <a:endParaRPr lang="sr-Latn-ME" sz="3900" kern="1200" dirty="0"/>
        </a:p>
      </dsp:txBody>
      <dsp:txXfrm>
        <a:off x="44778" y="42083"/>
        <a:ext cx="10344593" cy="1280466"/>
      </dsp:txXfrm>
    </dsp:sp>
    <dsp:sp modelId="{CA4BE369-9D7D-4556-AB12-991E75E75682}">
      <dsp:nvSpPr>
        <dsp:cNvPr id="0" name=""/>
        <dsp:cNvSpPr/>
      </dsp:nvSpPr>
      <dsp:spPr>
        <a:xfrm>
          <a:off x="4941" y="1541275"/>
          <a:ext cx="2476072" cy="136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altLang="sr-Latn-RS" sz="2200" kern="1200" dirty="0">
              <a:latin typeface="+mj-lt"/>
              <a:cs typeface="Times New Roman" panose="02020603050405020304" pitchFamily="18" charset="0"/>
            </a:rPr>
            <a:t>Zgrade koje moraju da ispunjavaju minimalne energetske zahtjeve (čl. 5)</a:t>
          </a:r>
          <a:endParaRPr lang="sr-Latn-ME" sz="2200" kern="1200" dirty="0"/>
        </a:p>
      </dsp:txBody>
      <dsp:txXfrm>
        <a:off x="44778" y="1581112"/>
        <a:ext cx="2396398" cy="1280466"/>
      </dsp:txXfrm>
    </dsp:sp>
    <dsp:sp modelId="{A78F96FB-57FF-4C67-9CF1-406CBE873321}">
      <dsp:nvSpPr>
        <dsp:cNvPr id="0" name=""/>
        <dsp:cNvSpPr/>
      </dsp:nvSpPr>
      <dsp:spPr>
        <a:xfrm>
          <a:off x="4941" y="3080304"/>
          <a:ext cx="2476072" cy="136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sr-Latn-BA" altLang="sr-Latn-RS" sz="1900" kern="1200" dirty="0">
              <a:latin typeface="+mj-lt"/>
              <a:cs typeface="Times New Roman" panose="02020603050405020304" pitchFamily="18" charset="0"/>
            </a:rPr>
            <a:t>Maksimalna dozvoljena godišnja specifična potrošnja energije zgrade (član 13) </a:t>
          </a:r>
          <a:endParaRPr lang="sr-Latn-ME" sz="1900" kern="1200" dirty="0"/>
        </a:p>
      </dsp:txBody>
      <dsp:txXfrm>
        <a:off x="44778" y="3120141"/>
        <a:ext cx="2396398" cy="1280466"/>
      </dsp:txXfrm>
    </dsp:sp>
    <dsp:sp modelId="{4EB53A8C-5A24-46ED-8C42-89D41EABBE62}">
      <dsp:nvSpPr>
        <dsp:cNvPr id="0" name=""/>
        <dsp:cNvSpPr/>
      </dsp:nvSpPr>
      <dsp:spPr>
        <a:xfrm>
          <a:off x="2689005" y="1541275"/>
          <a:ext cx="5056140" cy="136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altLang="sr-Latn-RS" sz="2200" kern="1200" dirty="0">
              <a:latin typeface="+mj-lt"/>
              <a:cs typeface="Times New Roman" panose="02020603050405020304" pitchFamily="18" charset="0"/>
            </a:rPr>
            <a:t>Minimalni zahtjevi energetske efikasnosti u pogledu karakteristika omotača zgrade (čl. 6-12)</a:t>
          </a:r>
          <a:endParaRPr lang="sr-Latn-ME" sz="2200" kern="1200" dirty="0"/>
        </a:p>
      </dsp:txBody>
      <dsp:txXfrm>
        <a:off x="2728842" y="1581112"/>
        <a:ext cx="4976466" cy="1280466"/>
      </dsp:txXfrm>
    </dsp:sp>
    <dsp:sp modelId="{578B0E1C-14A5-4B43-9150-D35C0615E513}">
      <dsp:nvSpPr>
        <dsp:cNvPr id="0" name=""/>
        <dsp:cNvSpPr/>
      </dsp:nvSpPr>
      <dsp:spPr>
        <a:xfrm>
          <a:off x="2689005" y="3080304"/>
          <a:ext cx="2476072" cy="136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sr-Latn-BA" altLang="sr-Latn-RS" sz="1900" kern="1200" dirty="0">
              <a:latin typeface="+mj-lt"/>
              <a:cs typeface="Times New Roman" panose="02020603050405020304" pitchFamily="18" charset="0"/>
            </a:rPr>
            <a:t>Pojednostavljeni zahtjevi za individualne stambene objekte sa neto površinom manjom od 200m² (član 25)</a:t>
          </a:r>
          <a:endParaRPr lang="sr-Latn-ME" sz="1900" kern="1200" dirty="0"/>
        </a:p>
      </dsp:txBody>
      <dsp:txXfrm>
        <a:off x="2728842" y="3120141"/>
        <a:ext cx="2396398" cy="1280466"/>
      </dsp:txXfrm>
    </dsp:sp>
    <dsp:sp modelId="{90AFDBDF-F0F2-4E8E-BE8B-7290D2427693}">
      <dsp:nvSpPr>
        <dsp:cNvPr id="0" name=""/>
        <dsp:cNvSpPr/>
      </dsp:nvSpPr>
      <dsp:spPr>
        <a:xfrm>
          <a:off x="5269073" y="3080304"/>
          <a:ext cx="2476072" cy="136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altLang="sr-Latn-RS" sz="1900" kern="1200" dirty="0">
              <a:latin typeface="+mj-lt"/>
              <a:cs typeface="Times New Roman" panose="02020603050405020304" pitchFamily="18" charset="0"/>
            </a:rPr>
            <a:t>Način utvrđivanja ispunjenosti minimalnih zahtjeva po pitanju energetske efikasnosti (član 26)</a:t>
          </a:r>
          <a:endParaRPr lang="sr-Latn-ME" sz="1900" kern="1200" dirty="0"/>
        </a:p>
      </dsp:txBody>
      <dsp:txXfrm>
        <a:off x="5308910" y="3120141"/>
        <a:ext cx="2396398" cy="1280466"/>
      </dsp:txXfrm>
    </dsp:sp>
    <dsp:sp modelId="{1CC7CFF0-28F7-47FA-972F-B05FC0405E90}">
      <dsp:nvSpPr>
        <dsp:cNvPr id="0" name=""/>
        <dsp:cNvSpPr/>
      </dsp:nvSpPr>
      <dsp:spPr>
        <a:xfrm>
          <a:off x="7953136" y="1541275"/>
          <a:ext cx="2476072" cy="136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sr-Latn-BA" altLang="sr-Latn-RS" sz="2200" kern="1200" dirty="0">
              <a:latin typeface="+mj-lt"/>
              <a:cs typeface="Times New Roman" panose="02020603050405020304" pitchFamily="18" charset="0"/>
            </a:rPr>
            <a:t>Minimalni zahtjevi energetske efikasnosti u pogledu tehničkih sistema zgrade (čl. 13 – 24)</a:t>
          </a:r>
          <a:endParaRPr lang="sr-Latn-ME" sz="2200" kern="1200" dirty="0"/>
        </a:p>
      </dsp:txBody>
      <dsp:txXfrm>
        <a:off x="7992973" y="1581112"/>
        <a:ext cx="2396398" cy="1280466"/>
      </dsp:txXfrm>
    </dsp:sp>
    <dsp:sp modelId="{BF2BE22A-E9D8-4CD1-973F-C660158D47E7}">
      <dsp:nvSpPr>
        <dsp:cNvPr id="0" name=""/>
        <dsp:cNvSpPr/>
      </dsp:nvSpPr>
      <dsp:spPr>
        <a:xfrm>
          <a:off x="7953136" y="3080304"/>
          <a:ext cx="2476072" cy="13601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sr-Latn-BA" altLang="sr-Latn-RS" sz="1900" kern="1200" dirty="0">
              <a:latin typeface="+mj-lt"/>
              <a:cs typeface="Times New Roman" panose="02020603050405020304" pitchFamily="18" charset="0"/>
            </a:rPr>
            <a:t>Metodologija proračuna energetskih karakteristika zgrada/određivanje energetskog svojstva (Prilog 1)</a:t>
          </a:r>
          <a:endParaRPr lang="sr-Latn-ME" sz="1900" kern="1200" dirty="0"/>
        </a:p>
      </dsp:txBody>
      <dsp:txXfrm>
        <a:off x="7992973" y="3120141"/>
        <a:ext cx="2396398" cy="1280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8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35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6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0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07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9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57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24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1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38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9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98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40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32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5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2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2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5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8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1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7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1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65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2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2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7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84EAB7D7-3608-4730-B2E2-670834DF882C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28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ec.m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ozidar.pavlovic@ee-me.org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6A5DC7-A28E-4AD3-7D46-AE0232CED272}"/>
              </a:ext>
            </a:extLst>
          </p:cNvPr>
          <p:cNvSpPr/>
          <p:nvPr/>
        </p:nvSpPr>
        <p:spPr>
          <a:xfrm>
            <a:off x="0" y="0"/>
            <a:ext cx="12192000" cy="1620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5129" y="2356797"/>
            <a:ext cx="10321742" cy="1620277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br>
              <a:rPr lang="sr-Latn-ME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r-Latn-ME" sz="4400" dirty="0">
                <a:solidFill>
                  <a:schemeClr val="accent2">
                    <a:lumMod val="50000"/>
                  </a:schemeClr>
                </a:solidFill>
              </a:rPr>
              <a:t>INOVIRANI PROPISI U OBLASTI ENERGETSKE EFIKASNOSTI Zgrada</a:t>
            </a:r>
            <a:br>
              <a:rPr lang="sr-Latn-ME" sz="44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442" y="4903701"/>
            <a:ext cx="5670016" cy="1463040"/>
          </a:xfrm>
        </p:spPr>
        <p:txBody>
          <a:bodyPr>
            <a:noAutofit/>
          </a:bodyPr>
          <a:lstStyle/>
          <a:p>
            <a:r>
              <a:rPr lang="sr-Latn-ME" sz="2400" dirty="0">
                <a:solidFill>
                  <a:schemeClr val="accent2">
                    <a:lumMod val="50000"/>
                  </a:schemeClr>
                </a:solidFill>
              </a:rPr>
              <a:t>Autor: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117475"/>
            <a:r>
              <a:rPr lang="sr-Latn-ME" sz="2400" dirty="0">
                <a:solidFill>
                  <a:schemeClr val="accent2">
                    <a:lumMod val="50000"/>
                  </a:schemeClr>
                </a:solidFill>
              </a:rPr>
              <a:t>Božidar Pavlović, </a:t>
            </a:r>
            <a:r>
              <a:rPr lang="sr-Latn-ME" sz="2400" dirty="0" err="1">
                <a:solidFill>
                  <a:schemeClr val="accent2">
                    <a:lumMod val="50000"/>
                  </a:schemeClr>
                </a:solidFill>
              </a:rPr>
              <a:t>v.d</a:t>
            </a:r>
            <a:r>
              <a:rPr lang="sr-Latn-ME" sz="2400" dirty="0">
                <a:solidFill>
                  <a:schemeClr val="accent2">
                    <a:lumMod val="50000"/>
                  </a:schemeClr>
                </a:solidFill>
              </a:rPr>
              <a:t> generalnog direktora</a:t>
            </a:r>
          </a:p>
          <a:p>
            <a:pPr marL="117475"/>
            <a:r>
              <a:rPr lang="sr-Latn-ME" sz="2400" dirty="0">
                <a:solidFill>
                  <a:schemeClr val="accent2">
                    <a:lumMod val="50000"/>
                  </a:schemeClr>
                </a:solidFill>
              </a:rPr>
              <a:t>Ministarstvo energetike i rudarstva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EBCB73B-789E-4F97-D2C1-FF3333BBF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280" y="491259"/>
            <a:ext cx="8257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cap="all" spc="2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Primjena</a:t>
            </a:r>
            <a:r>
              <a:rPr lang="sr-Latn-RS" sz="2400" cap="all" spc="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propisa u oblasti energetske efikasnosti zgrada</a:t>
            </a:r>
            <a:endParaRPr lang="sr-Latn-CS" sz="2400" cap="all" spc="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CB8A14-F9A9-72A8-B03A-60D4657C077C}"/>
              </a:ext>
            </a:extLst>
          </p:cNvPr>
          <p:cNvSpPr txBox="1">
            <a:spLocks/>
          </p:cNvSpPr>
          <p:nvPr/>
        </p:nvSpPr>
        <p:spPr>
          <a:xfrm>
            <a:off x="8642554" y="5041676"/>
            <a:ext cx="330363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sr-Latn-ME" sz="2000" dirty="0"/>
              <a:t>9. jul 20</a:t>
            </a:r>
            <a:r>
              <a:rPr lang="en-US" sz="2000" dirty="0"/>
              <a:t>2</a:t>
            </a:r>
            <a:r>
              <a:rPr lang="sr-Latn-ME" sz="2000" dirty="0"/>
              <a:t>4. godine</a:t>
            </a:r>
          </a:p>
          <a:p>
            <a:r>
              <a:rPr lang="sr-Latn-ME" sz="2000" dirty="0"/>
              <a:t>Hotel </a:t>
            </a:r>
            <a:r>
              <a:rPr lang="sr-Latn-ME" sz="2000" dirty="0" err="1"/>
              <a:t>Voco</a:t>
            </a:r>
            <a:r>
              <a:rPr lang="sr-Latn-ME" sz="2000" dirty="0"/>
              <a:t>, Podgorica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2ED2A-EB18-A0EB-400B-6C2C5CFFA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8" t="30072" r="45555" b="31184"/>
          <a:stretch/>
        </p:blipFill>
        <p:spPr>
          <a:xfrm>
            <a:off x="19664" y="24432"/>
            <a:ext cx="1356278" cy="1550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C4EF6B-F492-9350-BD78-DAFD5192C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422" y="159534"/>
            <a:ext cx="963295" cy="963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51085" y="126921"/>
            <a:ext cx="9808760" cy="1498600"/>
          </a:xfrm>
        </p:spPr>
        <p:txBody>
          <a:bodyPr/>
          <a:lstStyle/>
          <a:p>
            <a:r>
              <a:rPr lang="sr-Latn-BA" altLang="sr-Latn-RS" sz="5400" dirty="0"/>
              <a:t>INOVIRANI minimalni zahtjevi energetske efikasnosti zgrada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425487" y="1518504"/>
            <a:ext cx="10997961" cy="1837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r-Latn-BA" altLang="sr-Latn-RS" sz="2400" b="1" dirty="0">
                <a:latin typeface="+mj-lt"/>
                <a:cs typeface="Times New Roman" panose="02020603050405020304" pitchFamily="18" charset="0"/>
              </a:rPr>
              <a:t>Mjere energetske efikasnosti / paketa mjera </a:t>
            </a:r>
            <a:r>
              <a:rPr lang="sr-Latn-BA" altLang="sr-Latn-RS" sz="2400" dirty="0">
                <a:latin typeface="+mj-lt"/>
                <a:cs typeface="Times New Roman" panose="02020603050405020304" pitchFamily="18" charset="0"/>
              </a:rPr>
              <a:t>su uzeli u obzir različite nivoa zahtjeva za elemente omotača objekata (spoljašnji zidovi, unutrašnji zidovi prema negrijanom prostoru, krov/plafon, pod, prozori/spoljašnja vrata), kao i dostupna rješenja za tehničke sisteme za grijanje, hlađenje, pripremu tople vode i korišćenje solarne energije za pripremu tople vode i proizvodnju </a:t>
            </a:r>
            <a:r>
              <a:rPr lang="sr-Latn-BA" altLang="sr-Latn-RS" sz="2400" dirty="0" err="1">
                <a:latin typeface="+mj-lt"/>
                <a:cs typeface="Times New Roman" panose="02020603050405020304" pitchFamily="18" charset="0"/>
              </a:rPr>
              <a:t>el</a:t>
            </a:r>
            <a:r>
              <a:rPr lang="sr-Latn-BA" altLang="sr-Latn-RS" sz="2400" dirty="0">
                <a:latin typeface="+mj-lt"/>
                <a:cs typeface="Times New Roman" panose="02020603050405020304" pitchFamily="18" charset="0"/>
              </a:rPr>
              <a:t>. energije.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FF16DE1-722A-9875-3103-62B41DC2DC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2" y="3356251"/>
            <a:ext cx="10568612" cy="3274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3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51085" y="126921"/>
            <a:ext cx="9808760" cy="1498600"/>
          </a:xfrm>
        </p:spPr>
        <p:txBody>
          <a:bodyPr/>
          <a:lstStyle/>
          <a:p>
            <a:r>
              <a:rPr lang="sr-Latn-BA" altLang="sr-Latn-RS" sz="5400" dirty="0"/>
              <a:t>INOVIRANI minimalni zahtjevi energetske efikasnosti zgrada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519152" y="1625521"/>
            <a:ext cx="11230396" cy="1611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BA" altLang="sr-Latn-RS" sz="2800" b="1" dirty="0">
                <a:latin typeface="+mj-lt"/>
                <a:cs typeface="Times New Roman" panose="02020603050405020304" pitchFamily="18" charset="0"/>
              </a:rPr>
              <a:t>Poređenje odabranih EE mjera</a:t>
            </a:r>
            <a:r>
              <a:rPr lang="sr-Latn-BA" altLang="sr-Latn-R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ME" altLang="sr-Latn-RS" sz="2800" dirty="0">
                <a:latin typeface="+mj-lt"/>
                <a:cs typeface="Times New Roman" panose="02020603050405020304" pitchFamily="18" charset="0"/>
              </a:rPr>
              <a:t>u odnosu na uticaj na primarnu potrošnju energije i troškove njihovog sprovođenja</a:t>
            </a:r>
            <a:r>
              <a:rPr lang="en-US" altLang="sr-Latn-R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ME" altLang="sr-Latn-RS" sz="2800" dirty="0">
                <a:latin typeface="+mj-lt"/>
                <a:cs typeface="Times New Roman" panose="02020603050405020304" pitchFamily="18" charset="0"/>
              </a:rPr>
              <a:t>(NPV - neto sadanja vrijednost) je uređeno primjenom nacionalne metodologije proračuna energetskih karakteristika zgrada (MEEC softver)</a:t>
            </a:r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D727C3BC-DD7A-865F-E7F8-08032F849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811" y="3373926"/>
            <a:ext cx="5326923" cy="32575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0A0424-9ABD-4113-E775-B30D9DDAD610}"/>
              </a:ext>
            </a:extLst>
          </p:cNvPr>
          <p:cNvSpPr txBox="1"/>
          <p:nvPr/>
        </p:nvSpPr>
        <p:spPr>
          <a:xfrm>
            <a:off x="531145" y="3237052"/>
            <a:ext cx="5564855" cy="3236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altLang="sr-Latn-RS" sz="2800" dirty="0">
                <a:latin typeface="+mj-lt"/>
                <a:cs typeface="Times New Roman" panose="02020603050405020304" pitchFamily="18" charset="0"/>
              </a:rPr>
              <a:t>Analiza je uzela u obzir:</a:t>
            </a:r>
          </a:p>
          <a:p>
            <a:pPr marL="914400" lvl="1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ME" altLang="sr-Latn-RS" sz="2800" dirty="0">
                <a:latin typeface="+mj-lt"/>
                <a:cs typeface="Times New Roman" panose="02020603050405020304" pitchFamily="18" charset="0"/>
              </a:rPr>
              <a:t>3 tipa objekata definisanih referentnim zgradama,</a:t>
            </a:r>
          </a:p>
          <a:p>
            <a:pPr marL="914400" lvl="1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BA" altLang="sr-Latn-RS" sz="2800" dirty="0">
                <a:latin typeface="+mj-lt"/>
                <a:cs typeface="Times New Roman" panose="02020603050405020304" pitchFamily="18" charset="0"/>
              </a:rPr>
              <a:t>3 klimatska regiona,</a:t>
            </a:r>
          </a:p>
          <a:p>
            <a:pPr marL="914400" lvl="1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BA" altLang="sr-Latn-RS" sz="2800" dirty="0">
                <a:latin typeface="+mj-lt"/>
                <a:cs typeface="Times New Roman" panose="02020603050405020304" pitchFamily="18" charset="0"/>
              </a:rPr>
              <a:t>Definisane EE mjere/ pakete za omotač objekta i tehničke sisteme</a:t>
            </a:r>
          </a:p>
        </p:txBody>
      </p:sp>
    </p:spTree>
    <p:extLst>
      <p:ext uri="{BB962C8B-B14F-4D97-AF65-F5344CB8AC3E}">
        <p14:creationId xmlns:p14="http://schemas.microsoft.com/office/powerpoint/2010/main" val="18448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51085" y="126921"/>
            <a:ext cx="9808760" cy="1498600"/>
          </a:xfrm>
        </p:spPr>
        <p:txBody>
          <a:bodyPr/>
          <a:lstStyle/>
          <a:p>
            <a:r>
              <a:rPr lang="sr-Latn-BA" altLang="sr-Latn-RS" sz="5400" dirty="0"/>
              <a:t>INOVIRANI minimalni zahtjevi energetske efikasnosti zgrada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519152" y="1625521"/>
            <a:ext cx="11230396" cy="212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sr-Latn-ME" altLang="sr-Latn-RS" sz="2800" dirty="0">
                <a:latin typeface="+mj-lt"/>
                <a:cs typeface="Times New Roman" panose="02020603050405020304" pitchFamily="18" charset="0"/>
              </a:rPr>
              <a:t>U cilju </a:t>
            </a:r>
            <a:r>
              <a:rPr lang="sr-Latn-ME" altLang="sr-Latn-RS" sz="2800" b="1" dirty="0">
                <a:latin typeface="+mj-lt"/>
                <a:cs typeface="Times New Roman" panose="02020603050405020304" pitchFamily="18" charset="0"/>
              </a:rPr>
              <a:t>optimizacije procesa pronalaženje troškovno-optimalnih nivoa </a:t>
            </a:r>
            <a:r>
              <a:rPr lang="sr-Latn-ME" altLang="sr-Latn-RS" sz="2800" dirty="0">
                <a:latin typeface="+mj-lt"/>
                <a:cs typeface="Times New Roman" panose="02020603050405020304" pitchFamily="18" charset="0"/>
              </a:rPr>
              <a:t>prvo je urađena analiza tehničkih sistema i iz dalje analize su eliminisani „najnepovoljniji“ sistemi. U drugom koraku je rađena uporedna analiza za </a:t>
            </a:r>
            <a:r>
              <a:rPr lang="sr-Latn-ME" altLang="sr-Latn-RS" sz="2800" dirty="0" err="1">
                <a:latin typeface="+mj-lt"/>
                <a:cs typeface="Times New Roman" panose="02020603050405020304" pitchFamily="18" charset="0"/>
              </a:rPr>
              <a:t>cio</a:t>
            </a:r>
            <a:r>
              <a:rPr lang="sr-Latn-ME" altLang="sr-Latn-RS" sz="2800" dirty="0">
                <a:latin typeface="+mj-lt"/>
                <a:cs typeface="Times New Roman" panose="02020603050405020304" pitchFamily="18" charset="0"/>
              </a:rPr>
              <a:t> omotač i pojedine elemente. Na kraju je urađena i analiza osjetljivosti za dva scenarija povećanja cijena energije. </a:t>
            </a:r>
          </a:p>
        </p:txBody>
      </p:sp>
      <p:pic>
        <p:nvPicPr>
          <p:cNvPr id="3" name="Grafik 163">
            <a:extLst>
              <a:ext uri="{FF2B5EF4-FFF2-40B4-BE49-F238E27FC236}">
                <a16:creationId xmlns:a16="http://schemas.microsoft.com/office/drawing/2014/main" id="{3BA965CE-E123-3CAB-6112-9560719C0F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5457"/>
            <a:ext cx="5393146" cy="2792144"/>
          </a:xfrm>
          <a:prstGeom prst="rect">
            <a:avLst/>
          </a:prstGeom>
          <a:noFill/>
        </p:spPr>
      </p:pic>
      <p:pic>
        <p:nvPicPr>
          <p:cNvPr id="6" name="Grafik 134">
            <a:extLst>
              <a:ext uri="{FF2B5EF4-FFF2-40B4-BE49-F238E27FC236}">
                <a16:creationId xmlns:a16="http://schemas.microsoft.com/office/drawing/2014/main" id="{898545F5-D215-E7AB-FC9E-447D2B3570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2" y="3755289"/>
            <a:ext cx="5393146" cy="2792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58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51085" y="126921"/>
            <a:ext cx="9808760" cy="1498600"/>
          </a:xfrm>
        </p:spPr>
        <p:txBody>
          <a:bodyPr/>
          <a:lstStyle/>
          <a:p>
            <a:r>
              <a:rPr lang="sr-Latn-BA" altLang="sr-Latn-RS" sz="5400" dirty="0"/>
              <a:t>INOVIRANI minimalni zahtjevi energetske efikasnosti zgrada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480802" y="1763173"/>
            <a:ext cx="11230396" cy="4192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altLang="sr-Latn-RS" sz="3200" dirty="0">
                <a:latin typeface="+mj-lt"/>
                <a:cs typeface="Times New Roman" panose="02020603050405020304" pitchFamily="18" charset="0"/>
              </a:rPr>
              <a:t>Kao rezultat troškovno-optimalne analize proizašle su </a:t>
            </a:r>
            <a:r>
              <a:rPr lang="sr-Latn-ME" altLang="sr-Latn-RS" sz="3200" b="1" dirty="0">
                <a:latin typeface="+mj-lt"/>
                <a:cs typeface="Times New Roman" panose="02020603050405020304" pitchFamily="18" charset="0"/>
              </a:rPr>
              <a:t>Preporuke za inoviranje minimalnih zahtjeva energetske efikasnosti</a:t>
            </a:r>
            <a:r>
              <a:rPr lang="sr-Latn-ME" altLang="sr-Latn-RS" sz="3200" dirty="0">
                <a:latin typeface="+mj-lt"/>
                <a:cs typeface="Times New Roman" panose="02020603050405020304" pitchFamily="18" charset="0"/>
              </a:rPr>
              <a:t> za elemente omotača objekta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altLang="sr-Latn-RS" sz="3200" dirty="0">
                <a:latin typeface="+mj-lt"/>
                <a:cs typeface="Times New Roman" panose="02020603050405020304" pitchFamily="18" charset="0"/>
              </a:rPr>
              <a:t>Predlog inoviranih EE zahtjevi su posebno dati za:</a:t>
            </a:r>
          </a:p>
          <a:p>
            <a:pPr marL="914400" lvl="1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ME" altLang="sr-Latn-RS" sz="3200" dirty="0">
                <a:latin typeface="+mj-lt"/>
                <a:cs typeface="Times New Roman" panose="02020603050405020304" pitchFamily="18" charset="0"/>
              </a:rPr>
              <a:t>Stambene i poslovne zgrade,</a:t>
            </a:r>
          </a:p>
          <a:p>
            <a:pPr marL="914400" lvl="1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ME" altLang="sr-Latn-RS" sz="3200" dirty="0">
                <a:latin typeface="+mj-lt"/>
                <a:cs typeface="Times New Roman" panose="02020603050405020304" pitchFamily="18" charset="0"/>
              </a:rPr>
              <a:t>Tri klimatska regiona : Zona 1 (Podgorica, Danilovgrad i </a:t>
            </a:r>
            <a:r>
              <a:rPr lang="sr-Latn-ME" altLang="sr-Latn-RS" sz="3200" dirty="0" err="1">
                <a:latin typeface="+mj-lt"/>
                <a:cs typeface="Times New Roman" panose="02020603050405020304" pitchFamily="18" charset="0"/>
              </a:rPr>
              <a:t>promorje</a:t>
            </a:r>
            <a:r>
              <a:rPr lang="sr-Latn-ME" altLang="sr-Latn-RS" sz="3200" dirty="0">
                <a:latin typeface="+mj-lt"/>
                <a:cs typeface="Times New Roman" panose="02020603050405020304" pitchFamily="18" charset="0"/>
              </a:rPr>
              <a:t>), Zona 2 (Nikšić i Cetinje), Zona 3 (sjeverne opštine) </a:t>
            </a:r>
          </a:p>
          <a:p>
            <a:pPr lvl="1">
              <a:lnSpc>
                <a:spcPct val="120000"/>
              </a:lnSpc>
            </a:pPr>
            <a:endParaRPr lang="sr-Latn-ME" altLang="sr-Latn-R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51085" y="126921"/>
            <a:ext cx="9808760" cy="1498600"/>
          </a:xfrm>
        </p:spPr>
        <p:txBody>
          <a:bodyPr/>
          <a:lstStyle/>
          <a:p>
            <a:r>
              <a:rPr lang="sr-Latn-BA" altLang="sr-Latn-RS" sz="5400" dirty="0"/>
              <a:t>INOVIRANI minimalni zahtjevi energetske efikasnosti zgrada 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7F76C8-4A7F-9DFC-4459-219D091D3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72959"/>
              </p:ext>
            </p:extLst>
          </p:nvPr>
        </p:nvGraphicFramePr>
        <p:xfrm>
          <a:off x="864889" y="1530395"/>
          <a:ext cx="10343886" cy="504399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48965">
                  <a:extLst>
                    <a:ext uri="{9D8B030D-6E8A-4147-A177-3AD203B41FA5}">
                      <a16:colId xmlns:a16="http://schemas.microsoft.com/office/drawing/2014/main" val="3632649300"/>
                    </a:ext>
                  </a:extLst>
                </a:gridCol>
                <a:gridCol w="5021509">
                  <a:extLst>
                    <a:ext uri="{9D8B030D-6E8A-4147-A177-3AD203B41FA5}">
                      <a16:colId xmlns:a16="http://schemas.microsoft.com/office/drawing/2014/main" val="3647005120"/>
                    </a:ext>
                  </a:extLst>
                </a:gridCol>
                <a:gridCol w="1590763">
                  <a:extLst>
                    <a:ext uri="{9D8B030D-6E8A-4147-A177-3AD203B41FA5}">
                      <a16:colId xmlns:a16="http://schemas.microsoft.com/office/drawing/2014/main" val="466528535"/>
                    </a:ext>
                  </a:extLst>
                </a:gridCol>
                <a:gridCol w="1590763">
                  <a:extLst>
                    <a:ext uri="{9D8B030D-6E8A-4147-A177-3AD203B41FA5}">
                      <a16:colId xmlns:a16="http://schemas.microsoft.com/office/drawing/2014/main" val="1264542712"/>
                    </a:ext>
                  </a:extLst>
                </a:gridCol>
                <a:gridCol w="1591886">
                  <a:extLst>
                    <a:ext uri="{9D8B030D-6E8A-4147-A177-3AD203B41FA5}">
                      <a16:colId xmlns:a16="http://schemas.microsoft.com/office/drawing/2014/main" val="1483749834"/>
                    </a:ext>
                  </a:extLst>
                </a:gridCol>
              </a:tblGrid>
              <a:tr h="275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>
                          <a:effectLst/>
                        </a:rPr>
                        <a:t>#</a:t>
                      </a:r>
                      <a:endParaRPr lang="sr-Latn-ME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</a:rPr>
                        <a:t>Parametar</a:t>
                      </a:r>
                      <a:endParaRPr lang="sr-Latn-M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</a:rPr>
                        <a:t>Referentna vrijednost</a:t>
                      </a:r>
                      <a:endParaRPr lang="sr-Latn-M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233035"/>
                  </a:ext>
                </a:extLst>
              </a:tr>
              <a:tr h="5503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>
                          <a:effectLst/>
                        </a:rPr>
                        <a:t> </a:t>
                      </a:r>
                      <a:endParaRPr lang="sr-Latn-ME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</a:rPr>
                        <a:t> </a:t>
                      </a:r>
                      <a:endParaRPr lang="sr-Latn-M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>
                          <a:effectLst/>
                        </a:rPr>
                        <a:t>Klimatska zona I</a:t>
                      </a:r>
                      <a:endParaRPr lang="sr-Latn-ME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>
                          <a:effectLst/>
                        </a:rPr>
                        <a:t>Klimatska zona II</a:t>
                      </a:r>
                      <a:endParaRPr lang="sr-Latn-ME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>
                          <a:effectLst/>
                        </a:rPr>
                        <a:t>Klimatska zona III</a:t>
                      </a:r>
                      <a:endParaRPr lang="sr-Latn-ME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1854541"/>
                  </a:ext>
                </a:extLst>
              </a:tr>
              <a:tr h="275164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</a:rPr>
                        <a:t>Koeficijent prolaza toplote (U-vrijednost) W/m²K</a:t>
                      </a:r>
                      <a:endParaRPr lang="sr-Latn-M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M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65906"/>
                  </a:ext>
                </a:extLst>
              </a:tr>
              <a:tr h="6012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>
                          <a:effectLst/>
                        </a:rPr>
                        <a:t>1</a:t>
                      </a:r>
                      <a:endParaRPr lang="sr-Latn-ME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spc="-25" dirty="0">
                          <a:effectLst/>
                        </a:rPr>
                        <a:t>U-vrijednost: Spoljnji zidovi, zidovi prema garaži, zidovi prema tavanu</a:t>
                      </a:r>
                      <a:endParaRPr lang="sr-Latn-M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  <a:latin typeface="+mn-lt"/>
                        </a:rPr>
                        <a:t>0,40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i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(0,60)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  <a:latin typeface="+mn-lt"/>
                        </a:rPr>
                        <a:t>0,35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i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(0,60)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  <a:latin typeface="+mn-lt"/>
                        </a:rPr>
                        <a:t>0,35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i="1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(0,45)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870097"/>
                  </a:ext>
                </a:extLst>
              </a:tr>
              <a:tr h="60128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>
                          <a:effectLst/>
                        </a:rPr>
                        <a:t>2</a:t>
                      </a:r>
                      <a:endParaRPr lang="sr-Latn-ME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</a:rPr>
                        <a:t>U-vrijednost: Prozori, balkonska vrata, krovni prozori, providni elementi fasade</a:t>
                      </a:r>
                      <a:endParaRPr lang="sr-Latn-M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(2,0)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85386"/>
                  </a:ext>
                </a:extLst>
              </a:tr>
              <a:tr h="5503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>
                          <a:effectLst/>
                        </a:rPr>
                        <a:t>3</a:t>
                      </a:r>
                      <a:endParaRPr lang="sr-Latn-ME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</a:rPr>
                        <a:t>U-vrijednost: Ravni i kosi krovovi iznad grijanog prostora, tavanice prema tavanu</a:t>
                      </a:r>
                      <a:endParaRPr lang="sr-Latn-M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(0,40)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0967873"/>
                  </a:ext>
                </a:extLst>
              </a:tr>
              <a:tr h="55032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>
                          <a:effectLst/>
                        </a:rPr>
                        <a:t>4</a:t>
                      </a:r>
                      <a:endParaRPr lang="sr-Latn-ME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</a:rPr>
                        <a:t>U-vrijednost: </a:t>
                      </a:r>
                      <a:r>
                        <a:rPr lang="sr-Latn-ME" sz="1800" spc="-10" dirty="0">
                          <a:effectLst/>
                        </a:rPr>
                        <a:t>Tavanice iznad spoljnjeg vazduha, tavanice iznad garaže</a:t>
                      </a:r>
                      <a:endParaRPr lang="sr-Latn-M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(0,40)</a:t>
                      </a: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176503"/>
                  </a:ext>
                </a:extLst>
              </a:tr>
              <a:tr h="126673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>
                          <a:effectLst/>
                        </a:rPr>
                        <a:t>5</a:t>
                      </a:r>
                      <a:endParaRPr lang="sr-Latn-ME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</a:rPr>
                        <a:t>U-vrijednost: Zidovi i tavanice prema negrijanim prostorijama, negrijanom stepeništu temperature više od 0°C, prostorijama koje se povremeno koriste i prostoru druge namjene (stambeni-nestambeni)</a:t>
                      </a:r>
                      <a:endParaRPr lang="sr-Latn-M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0,50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170624"/>
                  </a:ext>
                </a:extLst>
              </a:tr>
              <a:tr h="2751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>
                          <a:effectLst/>
                        </a:rPr>
                        <a:t>6</a:t>
                      </a:r>
                      <a:endParaRPr lang="sr-Latn-ME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>
                          <a:effectLst/>
                        </a:rPr>
                        <a:t>U-vrijednost: Zidovi prema tlu, podovi na tlu</a:t>
                      </a:r>
                      <a:endParaRPr lang="sr-Latn-ME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</a:rPr>
                        <a:t>0,50</a:t>
                      </a:r>
                      <a:endParaRPr lang="sr-Latn-M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</a:rPr>
                        <a:t>0,50</a:t>
                      </a:r>
                      <a:endParaRPr lang="sr-Latn-M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240405" algn="l"/>
                        </a:tabLst>
                      </a:pPr>
                      <a:r>
                        <a:rPr lang="sr-Latn-ME" sz="1800" dirty="0">
                          <a:effectLst/>
                        </a:rPr>
                        <a:t>0,50</a:t>
                      </a:r>
                      <a:endParaRPr lang="sr-Latn-ME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08830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3507057-65C7-38D4-AE3C-25C857617210}"/>
              </a:ext>
            </a:extLst>
          </p:cNvPr>
          <p:cNvSpPr txBox="1"/>
          <p:nvPr/>
        </p:nvSpPr>
        <p:spPr>
          <a:xfrm>
            <a:off x="894560" y="6476167"/>
            <a:ext cx="591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i="1" dirty="0"/>
              <a:t>Napomena: Prethodni minimalni zahtjevi dati u zagradi u kurzivu</a:t>
            </a:r>
          </a:p>
        </p:txBody>
      </p:sp>
    </p:spTree>
    <p:extLst>
      <p:ext uri="{BB962C8B-B14F-4D97-AF65-F5344CB8AC3E}">
        <p14:creationId xmlns:p14="http://schemas.microsoft.com/office/powerpoint/2010/main" val="295442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41849" y="237758"/>
            <a:ext cx="9808760" cy="1498600"/>
          </a:xfrm>
        </p:spPr>
        <p:txBody>
          <a:bodyPr/>
          <a:lstStyle/>
          <a:p>
            <a:r>
              <a:rPr lang="sr-Latn-BA" altLang="sr-Latn-RS" sz="5400" dirty="0"/>
              <a:t>INOVIRANI minimalni zahtjevi energetske efikasnosti zgrada 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1D0ED3-FF7F-08EA-73A5-4840A64D1B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218862"/>
              </p:ext>
            </p:extLst>
          </p:nvPr>
        </p:nvGraphicFramePr>
        <p:xfrm>
          <a:off x="894560" y="2026603"/>
          <a:ext cx="7065561" cy="404848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679986">
                  <a:extLst>
                    <a:ext uri="{9D8B030D-6E8A-4147-A177-3AD203B41FA5}">
                      <a16:colId xmlns:a16="http://schemas.microsoft.com/office/drawing/2014/main" val="1746946982"/>
                    </a:ext>
                  </a:extLst>
                </a:gridCol>
                <a:gridCol w="1753420">
                  <a:extLst>
                    <a:ext uri="{9D8B030D-6E8A-4147-A177-3AD203B41FA5}">
                      <a16:colId xmlns:a16="http://schemas.microsoft.com/office/drawing/2014/main" val="2596739744"/>
                    </a:ext>
                  </a:extLst>
                </a:gridCol>
                <a:gridCol w="1632155">
                  <a:extLst>
                    <a:ext uri="{9D8B030D-6E8A-4147-A177-3AD203B41FA5}">
                      <a16:colId xmlns:a16="http://schemas.microsoft.com/office/drawing/2014/main" val="3550753060"/>
                    </a:ext>
                  </a:extLst>
                </a:gridCol>
              </a:tblGrid>
              <a:tr h="855313"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dirty="0">
                          <a:effectLst/>
                        </a:rPr>
                        <a:t>Spoljašnji zid </a:t>
                      </a:r>
                    </a:p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dirty="0">
                          <a:effectLst/>
                        </a:rPr>
                        <a:t>(Šuplja blok opeka 20cm + EPS)</a:t>
                      </a:r>
                      <a:endParaRPr lang="sr-Latn-M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dirty="0">
                          <a:effectLst/>
                        </a:rPr>
                        <a:t>U-vrijednost</a:t>
                      </a:r>
                      <a:endParaRPr lang="sr-Latn-M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dirty="0">
                          <a:effectLst/>
                        </a:rPr>
                        <a:t>Debljina EPS</a:t>
                      </a:r>
                      <a:endParaRPr lang="sr-Latn-M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18790"/>
                  </a:ext>
                </a:extLst>
              </a:tr>
              <a:tr h="456167">
                <a:tc vMerge="1">
                  <a:txBody>
                    <a:bodyPr/>
                    <a:lstStyle/>
                    <a:p>
                      <a:pPr algn="l" fontAlgn="b"/>
                      <a:endParaRPr lang="sr-Latn-M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>
                          <a:effectLst/>
                        </a:rPr>
                        <a:t>W/m²K</a:t>
                      </a:r>
                      <a:endParaRPr lang="sr-Latn-M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dirty="0">
                          <a:effectLst/>
                        </a:rPr>
                        <a:t>cm</a:t>
                      </a:r>
                      <a:endParaRPr lang="sr-Latn-M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051917"/>
                  </a:ext>
                </a:extLst>
              </a:tr>
              <a:tr h="456167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>
                          <a:effectLst/>
                        </a:rPr>
                        <a:t>25% blaže od propisa</a:t>
                      </a:r>
                      <a:endParaRPr lang="sr-Latn-M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dirty="0">
                          <a:effectLst/>
                        </a:rPr>
                        <a:t>0.60</a:t>
                      </a:r>
                      <a:endParaRPr lang="sr-Latn-M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>
                          <a:effectLst/>
                        </a:rPr>
                        <a:t>5</a:t>
                      </a:r>
                      <a:endParaRPr lang="sr-Latn-M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8654130"/>
                  </a:ext>
                </a:extLst>
              </a:tr>
              <a:tr h="456167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dirty="0">
                          <a:effectLst/>
                        </a:rPr>
                        <a:t>Prethodni propis (Zona 3)</a:t>
                      </a:r>
                      <a:endParaRPr lang="sr-Latn-M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>
                          <a:effectLst/>
                        </a:rPr>
                        <a:t>0.45</a:t>
                      </a:r>
                      <a:endParaRPr lang="sr-Latn-M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>
                          <a:effectLst/>
                        </a:rPr>
                        <a:t>7</a:t>
                      </a:r>
                      <a:endParaRPr lang="sr-Latn-M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4842042"/>
                  </a:ext>
                </a:extLst>
              </a:tr>
              <a:tr h="456167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dirty="0">
                          <a:effectLst/>
                        </a:rPr>
                        <a:t>Korak 1</a:t>
                      </a:r>
                      <a:endParaRPr lang="sr-Latn-M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dirty="0">
                          <a:effectLst/>
                        </a:rPr>
                        <a:t>0.40</a:t>
                      </a:r>
                      <a:endParaRPr lang="sr-Latn-M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sr-Latn-ME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80443913"/>
                  </a:ext>
                </a:extLst>
              </a:tr>
              <a:tr h="456167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>
                          <a:effectLst/>
                        </a:rPr>
                        <a:t>Korak 2</a:t>
                      </a:r>
                      <a:endParaRPr lang="sr-Latn-M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>
                          <a:effectLst/>
                        </a:rPr>
                        <a:t>0.35</a:t>
                      </a:r>
                      <a:endParaRPr lang="sr-Latn-M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sr-Latn-ME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12530331"/>
                  </a:ext>
                </a:extLst>
              </a:tr>
              <a:tr h="456167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>
                          <a:effectLst/>
                        </a:rPr>
                        <a:t>Korak 3</a:t>
                      </a:r>
                      <a:endParaRPr lang="sr-Latn-M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dirty="0">
                          <a:effectLst/>
                        </a:rPr>
                        <a:t>0.30</a:t>
                      </a:r>
                      <a:endParaRPr lang="sr-Latn-M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21028079"/>
                  </a:ext>
                </a:extLst>
              </a:tr>
              <a:tr h="456167">
                <a:tc>
                  <a:txBody>
                    <a:bodyPr/>
                    <a:lstStyle/>
                    <a:p>
                      <a:pPr algn="l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>
                          <a:effectLst/>
                        </a:rPr>
                        <a:t>Korak 4</a:t>
                      </a:r>
                      <a:endParaRPr lang="sr-Latn-ME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dirty="0">
                          <a:effectLst/>
                        </a:rPr>
                        <a:t>0.20</a:t>
                      </a:r>
                      <a:endParaRPr lang="sr-Latn-M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sr-Latn-ME" sz="2400" u="none" strike="noStrike" dirty="0">
                          <a:effectLst/>
                        </a:rPr>
                        <a:t>18</a:t>
                      </a:r>
                      <a:endParaRPr lang="sr-Latn-M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2184635"/>
                  </a:ext>
                </a:extLst>
              </a:tr>
            </a:tbl>
          </a:graphicData>
        </a:graphic>
      </p:graphicFrame>
      <p:sp>
        <p:nvSpPr>
          <p:cNvPr id="6" name="Arrow: Pentagon 5">
            <a:extLst>
              <a:ext uri="{FF2B5EF4-FFF2-40B4-BE49-F238E27FC236}">
                <a16:creationId xmlns:a16="http://schemas.microsoft.com/office/drawing/2014/main" id="{E1666824-7B51-FADF-22D3-395144D9B177}"/>
              </a:ext>
            </a:extLst>
          </p:cNvPr>
          <p:cNvSpPr/>
          <p:nvPr/>
        </p:nvSpPr>
        <p:spPr>
          <a:xfrm flipH="1">
            <a:off x="8353409" y="4178711"/>
            <a:ext cx="3474796" cy="48178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Novi zahtjev Klimatska zona 1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38E676F-0394-E15C-3731-19BF9D3DF9D9}"/>
              </a:ext>
            </a:extLst>
          </p:cNvPr>
          <p:cNvSpPr/>
          <p:nvPr/>
        </p:nvSpPr>
        <p:spPr>
          <a:xfrm flipH="1">
            <a:off x="8353409" y="4759858"/>
            <a:ext cx="3474797" cy="48178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dirty="0"/>
              <a:t>Novi zahtjev Klimatske zone 2 i 3</a:t>
            </a:r>
          </a:p>
        </p:txBody>
      </p:sp>
    </p:spTree>
    <p:extLst>
      <p:ext uri="{BB962C8B-B14F-4D97-AF65-F5344CB8AC3E}">
        <p14:creationId xmlns:p14="http://schemas.microsoft.com/office/powerpoint/2010/main" val="16768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51085" y="126921"/>
            <a:ext cx="9808760" cy="1498600"/>
          </a:xfrm>
        </p:spPr>
        <p:txBody>
          <a:bodyPr/>
          <a:lstStyle/>
          <a:p>
            <a:r>
              <a:rPr lang="sr-Latn-BA" altLang="sr-Latn-RS" sz="5400" dirty="0" err="1"/>
              <a:t>IspunjAvanje</a:t>
            </a:r>
            <a:r>
              <a:rPr lang="sr-Latn-BA" altLang="sr-Latn-RS" sz="5400" dirty="0"/>
              <a:t> Minimalnih Zahtjeva energetske efikasnosti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406911" y="1625521"/>
            <a:ext cx="11230396" cy="4940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altLang="sr-Latn-RS" sz="2400" dirty="0">
                <a:latin typeface="+mj-lt"/>
                <a:cs typeface="Times New Roman" panose="02020603050405020304" pitchFamily="18" charset="0"/>
              </a:rPr>
              <a:t>Svaka nova zgrada odnosno postojeća zagrada koja se rekonstruiše mora ispunjavati propisane minimalne zahtjeve energetske efikasnosti – dokazuje se kroz elaborat o energetskoj efikasnosti.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BA" altLang="sr-Latn-RS" sz="2400" dirty="0">
                <a:latin typeface="+mj-lt"/>
                <a:cs typeface="Times New Roman" panose="02020603050405020304" pitchFamily="18" charset="0"/>
              </a:rPr>
              <a:t>Ključna razlika u odnosu na prethodni propis je ispunjavanje zahtijeva za specifičnu potrošnje energije za grijanje, hlađenje, ventilaciju, pripremu tople vode i rasvjetu, a koja </a:t>
            </a:r>
            <a:r>
              <a:rPr lang="sr-Latn-BA" altLang="sr-Latn-RS" sz="2400" b="1" dirty="0">
                <a:latin typeface="+mj-lt"/>
                <a:cs typeface="Times New Roman" panose="02020603050405020304" pitchFamily="18" charset="0"/>
              </a:rPr>
              <a:t>ne smije premašiti</a:t>
            </a:r>
            <a:r>
              <a:rPr lang="sr-Latn-BA" altLang="sr-Latn-RS" sz="2400" dirty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BA" altLang="sr-Latn-RS" sz="2400" b="1" dirty="0">
                <a:latin typeface="+mj-lt"/>
                <a:cs typeface="Times New Roman" panose="02020603050405020304" pitchFamily="18" charset="0"/>
              </a:rPr>
              <a:t>Za nove zgrade godišnju </a:t>
            </a:r>
            <a:r>
              <a:rPr lang="sr-Latn-BA" altLang="sr-Latn-RS" sz="2400" dirty="0">
                <a:latin typeface="+mj-lt"/>
                <a:cs typeface="Times New Roman" panose="02020603050405020304" pitchFamily="18" charset="0"/>
              </a:rPr>
              <a:t>specifičnu potrošnju energije uporedne zgrade, </a:t>
            </a:r>
          </a:p>
          <a:p>
            <a:pPr marL="914400" lvl="1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BA" altLang="sr-Latn-RS" sz="2400" b="1" dirty="0">
                <a:latin typeface="+mj-lt"/>
                <a:cs typeface="Times New Roman" panose="02020603050405020304" pitchFamily="18" charset="0"/>
              </a:rPr>
              <a:t>Za  postojeće zgrade koje se rekonstruišu </a:t>
            </a:r>
            <a:r>
              <a:rPr lang="sr-Latn-BA" altLang="sr-Latn-RS" sz="2400" dirty="0">
                <a:latin typeface="+mj-lt"/>
                <a:cs typeface="Times New Roman" panose="02020603050405020304" pitchFamily="18" charset="0"/>
              </a:rPr>
              <a:t>izračunatu specifičnu potrošnju uporedne zgrade uvećanu za 2 puta.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ME" sz="2400" b="1" dirty="0">
                <a:latin typeface="+mj-lt"/>
                <a:cs typeface="Times New Roman" panose="02020603050405020304" pitchFamily="18" charset="0"/>
              </a:rPr>
              <a:t>Uporedna zgrada </a:t>
            </a:r>
            <a:r>
              <a:rPr lang="sr-Latn-BA" altLang="sr-Latn-RS" sz="24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sr-Latn-BA" altLang="sr-Latn-RS" sz="2400" dirty="0" err="1">
                <a:latin typeface="+mj-lt"/>
                <a:cs typeface="Times New Roman" panose="02020603050405020304" pitchFamily="18" charset="0"/>
              </a:rPr>
              <a:t>eng</a:t>
            </a:r>
            <a:r>
              <a:rPr lang="sr-Latn-BA" altLang="sr-Latn-RS" sz="24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sr-Latn-BA" altLang="sr-Latn-RS" sz="2400" i="1" dirty="0" err="1">
                <a:latin typeface="+mj-lt"/>
                <a:cs typeface="Times New Roman" panose="02020603050405020304" pitchFamily="18" charset="0"/>
              </a:rPr>
              <a:t>notional</a:t>
            </a:r>
            <a:r>
              <a:rPr lang="sr-Latn-BA" altLang="sr-Latn-RS" sz="24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BA" altLang="sr-Latn-RS" sz="2400" i="1" dirty="0" err="1">
                <a:latin typeface="+mj-lt"/>
                <a:cs typeface="Times New Roman" panose="02020603050405020304" pitchFamily="18" charset="0"/>
              </a:rPr>
              <a:t>building</a:t>
            </a:r>
            <a:r>
              <a:rPr lang="sr-Latn-BA" altLang="sr-Latn-RS" sz="2400" dirty="0">
                <a:latin typeface="+mj-lt"/>
                <a:cs typeface="Times New Roman" panose="02020603050405020304" pitchFamily="18" charset="0"/>
              </a:rPr>
              <a:t>) </a:t>
            </a:r>
            <a:r>
              <a:rPr lang="sr-Latn-ME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+mj-lt"/>
                <a:cs typeface="Times New Roman" panose="02020603050405020304" pitchFamily="18" charset="0"/>
              </a:rPr>
              <a:t>je zgrada iste namjene, sa identičnim karakteristikama: geometrijom, rasporedom neprovidnih i provodnih djelova omotača i orjentacijom, smještena u iste klimatske uslove kao stvarna zgrada, ali sa definisanim karakteristikama omotača i tehničkih sistema u skladu sa propisom o minimalnim zahtjevima energetske efikasnosti zgrada.</a:t>
            </a:r>
            <a:endParaRPr lang="sr-Latn-ME" altLang="sr-Latn-R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90414" y="-130837"/>
            <a:ext cx="10231547" cy="1498600"/>
          </a:xfrm>
        </p:spPr>
        <p:txBody>
          <a:bodyPr/>
          <a:lstStyle/>
          <a:p>
            <a:r>
              <a:rPr lang="sr-Latn-ME" dirty="0"/>
              <a:t>PRORAČUN ENERGETSKIH KARAKTERISTIKA ZGRADA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424872" y="1032945"/>
            <a:ext cx="11342255" cy="6519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Proračun potrošnje energije  je prilično složen, jer uključuje analizu načina korišćenja zgrade, toplotne karakteristike omotača zgrade, zatim sisteme grijanja, hlađenja, ventilacije, pripreme sanitarne tople vode, rasvjete i dr.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Ključni korak u ovom procesu je </a:t>
            </a:r>
            <a:r>
              <a:rPr lang="sr-Latn-ME" sz="2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uspostavljanje nacionalnog softvera za proračun energetskih karakteristika zgrada - </a:t>
            </a:r>
            <a:r>
              <a:rPr lang="sr-Latn-M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podrška obezbijeđena u okviru projekta "Program energetske efikasnosti u javnim zgradama (EEPPB)", koji se realizuje u saradnji sa </a:t>
            </a:r>
            <a:r>
              <a:rPr lang="sr-Latn-ME" sz="2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KfW</a:t>
            </a:r>
            <a:r>
              <a:rPr lang="sr-Latn-M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bankom. </a:t>
            </a:r>
            <a:endParaRPr lang="sr-Latn-ME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Softver je nazvan MEEC (</a:t>
            </a:r>
            <a:r>
              <a:rPr lang="sr-Latn-ME" sz="2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Montenegrin Energy </a:t>
            </a:r>
            <a:r>
              <a:rPr lang="sr-Latn-ME" sz="28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Efficiency</a:t>
            </a:r>
            <a:r>
              <a:rPr lang="sr-Latn-ME" sz="2800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ME" sz="2800" i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Certification</a:t>
            </a:r>
            <a:r>
              <a:rPr lang="sr-Latn-M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i za njegov razvoj je zadužen Institut za građevinsku fiziku </a:t>
            </a:r>
            <a:r>
              <a:rPr lang="sr-Latn-ME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Fraunhofer</a:t>
            </a:r>
            <a:r>
              <a:rPr lang="sr-Latn-M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IBP. </a:t>
            </a:r>
            <a:r>
              <a:rPr lang="sr-Latn-M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Može se preuzeti sa web sajta: </a:t>
            </a:r>
            <a:r>
              <a:rPr lang="sr-Latn-M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www.meec.me</a:t>
            </a:r>
            <a:r>
              <a:rPr lang="sr-Latn-M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Osnovna namjena MEEC softvera energetsko sertifikovanje zgrada, ali je plan da bude korišćen od strane drugih stručnih lica koja se bave problematikom izgradnje objekata (projektanti, inženjeri i dr.)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r-Latn-ME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51085" y="126921"/>
            <a:ext cx="8929849" cy="1498600"/>
          </a:xfrm>
        </p:spPr>
        <p:txBody>
          <a:bodyPr>
            <a:normAutofit/>
          </a:bodyPr>
          <a:lstStyle/>
          <a:p>
            <a:r>
              <a:rPr lang="sr-Latn-BA" altLang="sr-Latn-RS" sz="5400" dirty="0"/>
              <a:t>Pravilnik  o SERTIFIKOVANJU ENERGETSKIH  Karakteristika zgrada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607643" y="1888351"/>
            <a:ext cx="1097671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sr-Latn-BA" altLang="sr-Latn-RS" sz="3200" b="1" dirty="0">
                <a:latin typeface="+mj-lt"/>
                <a:cs typeface="Times New Roman" panose="02020603050405020304" pitchFamily="18" charset="0"/>
              </a:rPr>
              <a:t>Predmet</a:t>
            </a: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: Pravilnikom se utvrđuju metodologija sertifikovanja zgrada, referentne vrijednosti specifične potrošnje energije prema namjeni i vrsti zgrada, sadržaj sertifikata o energetskim karakteristikama zgrade, vrste zgrada koje se ne sertifikuju, kao i način vođenja registra izdatih sertifikata o energetskim karakteristikama zgrade.</a:t>
            </a:r>
          </a:p>
          <a:p>
            <a:pPr eaLnBrk="1" hangingPunct="1">
              <a:spcAft>
                <a:spcPts val="1200"/>
              </a:spcAft>
            </a:pPr>
            <a:r>
              <a:rPr lang="sr-Latn-BA" altLang="sr-Latn-RS" sz="3200" b="1" dirty="0">
                <a:latin typeface="+mj-lt"/>
                <a:cs typeface="Times New Roman" panose="02020603050405020304" pitchFamily="18" charset="0"/>
              </a:rPr>
              <a:t>Pravni osnov</a:t>
            </a: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: Član 39 Zakona o efikasnom korišćenju energije </a:t>
            </a:r>
          </a:p>
          <a:p>
            <a:pPr eaLnBrk="1" hangingPunct="1">
              <a:spcAft>
                <a:spcPts val="1200"/>
              </a:spcAft>
            </a:pPr>
            <a:r>
              <a:rPr lang="sr-Latn-BA" altLang="sr-Latn-RS" sz="3200" b="1" dirty="0">
                <a:latin typeface="+mj-lt"/>
                <a:cs typeface="Times New Roman" panose="02020603050405020304" pitchFamily="18" charset="0"/>
              </a:rPr>
              <a:t>Objavljivanje i primjena</a:t>
            </a: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: „Sl. list CG“, br. 47/2024 od 20.05.2024. godine / 1. avgust 2024. godine</a:t>
            </a:r>
          </a:p>
          <a:p>
            <a:pPr eaLnBrk="1" hangingPunct="1"/>
            <a:r>
              <a:rPr lang="sr-Latn-BA" altLang="sr-Latn-RS" sz="3200" b="1" dirty="0">
                <a:latin typeface="+mj-lt"/>
                <a:cs typeface="Times New Roman" panose="02020603050405020304" pitchFamily="18" charset="0"/>
              </a:rPr>
              <a:t>Nadležni organ</a:t>
            </a: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: Ministarstvo energetike i rudarstva</a:t>
            </a:r>
            <a:endParaRPr lang="sr-Latn-BA" altLang="sr-Latn-RS" sz="3600" dirty="0"/>
          </a:p>
        </p:txBody>
      </p:sp>
    </p:spTree>
    <p:extLst>
      <p:ext uri="{BB962C8B-B14F-4D97-AF65-F5344CB8AC3E}">
        <p14:creationId xmlns:p14="http://schemas.microsoft.com/office/powerpoint/2010/main" val="388623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51085" y="126921"/>
            <a:ext cx="8929849" cy="1498600"/>
          </a:xfrm>
        </p:spPr>
        <p:txBody>
          <a:bodyPr>
            <a:normAutofit/>
          </a:bodyPr>
          <a:lstStyle/>
          <a:p>
            <a:r>
              <a:rPr lang="sr-Latn-BA" altLang="sr-Latn-RS" sz="5400" dirty="0"/>
              <a:t>Pravilnik  o SERTIFIKOVANJU ENERGETSKIH  Karakteristika zgrada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607644" y="1888351"/>
            <a:ext cx="56823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sr-Latn-BA" altLang="sr-Latn-RS" sz="2800" dirty="0">
                <a:latin typeface="+mj-lt"/>
                <a:cs typeface="Times New Roman" panose="02020603050405020304" pitchFamily="18" charset="0"/>
              </a:rPr>
              <a:t>Zgrade se svrstavaju u sedam energetskih klasa u skali od A do G, pri čemu A označava najpovoljniju, a G najnepovoljniju energetsku klasu.</a:t>
            </a:r>
          </a:p>
          <a:p>
            <a:pPr eaLnBrk="1" hangingPunct="1">
              <a:spcAft>
                <a:spcPts val="1200"/>
              </a:spcAft>
            </a:pPr>
            <a:r>
              <a:rPr lang="sr-Latn-BA" altLang="sr-Latn-RS" sz="2800" dirty="0">
                <a:latin typeface="+mj-lt"/>
                <a:cs typeface="Times New Roman" panose="02020603050405020304" pitchFamily="18" charset="0"/>
              </a:rPr>
              <a:t>Energetska klasa zgrade određuje se poređenjem izračunatog indikatora energetske efikasnosti odnosno specifične potrošnje energije, IP (</a:t>
            </a:r>
            <a:r>
              <a:rPr lang="sr-Latn-BA" altLang="sr-Latn-RS" sz="2800" dirty="0" err="1">
                <a:latin typeface="+mj-lt"/>
                <a:cs typeface="Times New Roman" panose="02020603050405020304" pitchFamily="18" charset="0"/>
              </a:rPr>
              <a:t>kWh</a:t>
            </a:r>
            <a:r>
              <a:rPr lang="sr-Latn-BA" altLang="sr-Latn-RS" sz="2800" dirty="0">
                <a:latin typeface="+mj-lt"/>
                <a:cs typeface="Times New Roman" panose="02020603050405020304" pitchFamily="18" charset="0"/>
              </a:rPr>
              <a:t>/m</a:t>
            </a:r>
            <a:r>
              <a:rPr lang="sr-Latn-BA" altLang="sr-Latn-RS" sz="28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sr-Latn-BA" altLang="sr-Latn-RS" sz="2800" dirty="0">
                <a:latin typeface="+mj-lt"/>
                <a:cs typeface="Times New Roman" panose="02020603050405020304" pitchFamily="18" charset="0"/>
              </a:rPr>
              <a:t>), za referentne uslove, sa odgovarajućim indikatorom energetske efikasnosti referentnog stanja, </a:t>
            </a:r>
            <a:r>
              <a:rPr lang="sr-Latn-BA" altLang="sr-Latn-RS" sz="2800" dirty="0" err="1">
                <a:latin typeface="+mj-lt"/>
                <a:cs typeface="Times New Roman" panose="02020603050405020304" pitchFamily="18" charset="0"/>
              </a:rPr>
              <a:t>IP</a:t>
            </a:r>
            <a:r>
              <a:rPr lang="sr-Latn-BA" altLang="sr-Latn-RS" sz="2800" baseline="-25000" dirty="0" err="1">
                <a:latin typeface="+mj-lt"/>
                <a:cs typeface="Times New Roman" panose="02020603050405020304" pitchFamily="18" charset="0"/>
              </a:rPr>
              <a:t>Ref</a:t>
            </a:r>
            <a:r>
              <a:rPr lang="sr-Latn-BA" altLang="sr-Latn-RS" sz="2800" dirty="0">
                <a:latin typeface="+mj-lt"/>
                <a:cs typeface="Times New Roman" panose="02020603050405020304" pitchFamily="18" charset="0"/>
              </a:rPr>
              <a:t>  (</a:t>
            </a:r>
            <a:r>
              <a:rPr lang="sr-Latn-BA" altLang="sr-Latn-RS" sz="2800" dirty="0" err="1">
                <a:latin typeface="+mj-lt"/>
                <a:cs typeface="Times New Roman" panose="02020603050405020304" pitchFamily="18" charset="0"/>
              </a:rPr>
              <a:t>kWh</a:t>
            </a:r>
            <a:r>
              <a:rPr lang="sr-Latn-BA" altLang="sr-Latn-RS" sz="2800" dirty="0">
                <a:latin typeface="+mj-lt"/>
                <a:cs typeface="Times New Roman" panose="02020603050405020304" pitchFamily="18" charset="0"/>
              </a:rPr>
              <a:t>/m</a:t>
            </a:r>
            <a:r>
              <a:rPr lang="sr-Latn-BA" altLang="sr-Latn-RS" sz="28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sr-Latn-BA" altLang="sr-Latn-RS" sz="2800" dirty="0">
                <a:latin typeface="+mj-lt"/>
                <a:cs typeface="Times New Roman" panose="02020603050405020304" pitchFamily="18" charset="0"/>
              </a:rPr>
              <a:t>), za uporednu zgradu.</a:t>
            </a:r>
          </a:p>
          <a:p>
            <a:pPr eaLnBrk="1" hangingPunct="1">
              <a:spcAft>
                <a:spcPts val="1200"/>
              </a:spcAft>
            </a:pPr>
            <a:endParaRPr lang="sr-Latn-BA" altLang="sr-Latn-RS" sz="2800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D4428E-830D-C4D8-636D-1F8680C59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471589"/>
              </p:ext>
            </p:extLst>
          </p:nvPr>
        </p:nvGraphicFramePr>
        <p:xfrm>
          <a:off x="6536361" y="2013527"/>
          <a:ext cx="4770907" cy="3768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5343">
                  <a:extLst>
                    <a:ext uri="{9D8B030D-6E8A-4147-A177-3AD203B41FA5}">
                      <a16:colId xmlns:a16="http://schemas.microsoft.com/office/drawing/2014/main" val="1883476825"/>
                    </a:ext>
                  </a:extLst>
                </a:gridCol>
                <a:gridCol w="3185564">
                  <a:extLst>
                    <a:ext uri="{9D8B030D-6E8A-4147-A177-3AD203B41FA5}">
                      <a16:colId xmlns:a16="http://schemas.microsoft.com/office/drawing/2014/main" val="4161118556"/>
                    </a:ext>
                  </a:extLst>
                </a:gridCol>
              </a:tblGrid>
              <a:tr h="4710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>
                          <a:effectLst/>
                        </a:rPr>
                        <a:t>Klasa</a:t>
                      </a:r>
                      <a:endParaRPr lang="sr-Latn-ME" sz="200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 dirty="0">
                          <a:effectLst/>
                        </a:rPr>
                        <a:t> </a:t>
                      </a:r>
                      <a:endParaRPr lang="sr-Latn-ME" sz="2000" dirty="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7066107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 dirty="0">
                          <a:effectLst/>
                        </a:rPr>
                        <a:t>A</a:t>
                      </a:r>
                      <a:endParaRPr lang="sr-Latn-ME" sz="2000" dirty="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>
                          <a:effectLst/>
                        </a:rPr>
                        <a:t>0 &lt; IP ≤ 0,35*IP</a:t>
                      </a:r>
                      <a:r>
                        <a:rPr lang="sr-Latn-ME" sz="2000" baseline="-25000">
                          <a:effectLst/>
                        </a:rPr>
                        <a:t>Ref</a:t>
                      </a:r>
                      <a:endParaRPr lang="sr-Latn-ME" sz="200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788218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>
                          <a:effectLst/>
                        </a:rPr>
                        <a:t>B</a:t>
                      </a:r>
                      <a:endParaRPr lang="sr-Latn-ME" sz="200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>
                          <a:effectLst/>
                        </a:rPr>
                        <a:t>0,35* IP</a:t>
                      </a:r>
                      <a:r>
                        <a:rPr lang="sr-Latn-ME" sz="2000" baseline="-25000">
                          <a:effectLst/>
                        </a:rPr>
                        <a:t>Ref</a:t>
                      </a:r>
                      <a:r>
                        <a:rPr lang="sr-Latn-ME" sz="2000">
                          <a:effectLst/>
                        </a:rPr>
                        <a:t> &lt; IP ≤ 0,50* IP</a:t>
                      </a:r>
                      <a:r>
                        <a:rPr lang="sr-Latn-ME" sz="2000" baseline="-25000">
                          <a:effectLst/>
                        </a:rPr>
                        <a:t>Ref</a:t>
                      </a:r>
                      <a:endParaRPr lang="sr-Latn-ME" sz="200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7360773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>
                          <a:effectLst/>
                        </a:rPr>
                        <a:t>C</a:t>
                      </a:r>
                      <a:endParaRPr lang="sr-Latn-ME" sz="200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 dirty="0">
                          <a:effectLst/>
                        </a:rPr>
                        <a:t>0,50* </a:t>
                      </a:r>
                      <a:r>
                        <a:rPr lang="sr-Latn-ME" sz="2000" dirty="0" err="1">
                          <a:effectLst/>
                        </a:rPr>
                        <a:t>IP</a:t>
                      </a:r>
                      <a:r>
                        <a:rPr lang="sr-Latn-ME" sz="2000" baseline="-25000" dirty="0" err="1">
                          <a:effectLst/>
                        </a:rPr>
                        <a:t>Ref</a:t>
                      </a:r>
                      <a:r>
                        <a:rPr lang="sr-Latn-ME" sz="2000" dirty="0">
                          <a:effectLst/>
                        </a:rPr>
                        <a:t> &lt; IP ≤ 0,71* </a:t>
                      </a:r>
                      <a:r>
                        <a:rPr lang="sr-Latn-ME" sz="2000" dirty="0" err="1">
                          <a:effectLst/>
                        </a:rPr>
                        <a:t>IP</a:t>
                      </a:r>
                      <a:r>
                        <a:rPr lang="sr-Latn-ME" sz="2000" baseline="-25000" dirty="0" err="1">
                          <a:effectLst/>
                        </a:rPr>
                        <a:t>Ref</a:t>
                      </a:r>
                      <a:endParaRPr lang="sr-Latn-ME" sz="2000" dirty="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2659473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 dirty="0">
                          <a:effectLst/>
                        </a:rPr>
                        <a:t>D</a:t>
                      </a:r>
                      <a:endParaRPr lang="sr-Latn-ME" sz="2000" dirty="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 dirty="0">
                          <a:effectLst/>
                        </a:rPr>
                        <a:t>0,71* </a:t>
                      </a:r>
                      <a:r>
                        <a:rPr lang="sr-Latn-ME" sz="2000" dirty="0" err="1">
                          <a:effectLst/>
                        </a:rPr>
                        <a:t>IP</a:t>
                      </a:r>
                      <a:r>
                        <a:rPr lang="sr-Latn-ME" sz="2000" baseline="-25000" dirty="0" err="1">
                          <a:effectLst/>
                        </a:rPr>
                        <a:t>Ref</a:t>
                      </a:r>
                      <a:r>
                        <a:rPr lang="sr-Latn-ME" sz="2000" dirty="0">
                          <a:effectLst/>
                        </a:rPr>
                        <a:t> &lt; IP ≤ 1,00* </a:t>
                      </a:r>
                      <a:r>
                        <a:rPr lang="sr-Latn-ME" sz="2000" dirty="0" err="1">
                          <a:effectLst/>
                        </a:rPr>
                        <a:t>IP</a:t>
                      </a:r>
                      <a:r>
                        <a:rPr lang="sr-Latn-ME" sz="2000" baseline="-25000" dirty="0" err="1">
                          <a:effectLst/>
                        </a:rPr>
                        <a:t>Ref</a:t>
                      </a:r>
                      <a:endParaRPr lang="sr-Latn-ME" sz="2000" dirty="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6338655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>
                          <a:effectLst/>
                        </a:rPr>
                        <a:t>E</a:t>
                      </a:r>
                      <a:endParaRPr lang="sr-Latn-ME" sz="200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 dirty="0">
                          <a:effectLst/>
                        </a:rPr>
                        <a:t>1,00* </a:t>
                      </a:r>
                      <a:r>
                        <a:rPr lang="sr-Latn-ME" sz="2000" dirty="0" err="1">
                          <a:effectLst/>
                        </a:rPr>
                        <a:t>IP</a:t>
                      </a:r>
                      <a:r>
                        <a:rPr lang="sr-Latn-ME" sz="2000" baseline="-25000" dirty="0" err="1">
                          <a:effectLst/>
                        </a:rPr>
                        <a:t>Ref</a:t>
                      </a:r>
                      <a:r>
                        <a:rPr lang="sr-Latn-ME" sz="2000" dirty="0">
                          <a:effectLst/>
                        </a:rPr>
                        <a:t> &lt; IP ≤ 1,41* </a:t>
                      </a:r>
                      <a:r>
                        <a:rPr lang="sr-Latn-ME" sz="2000" dirty="0" err="1">
                          <a:effectLst/>
                        </a:rPr>
                        <a:t>IP</a:t>
                      </a:r>
                      <a:r>
                        <a:rPr lang="sr-Latn-ME" sz="2000" baseline="-25000" dirty="0" err="1">
                          <a:effectLst/>
                        </a:rPr>
                        <a:t>Ref</a:t>
                      </a:r>
                      <a:endParaRPr lang="sr-Latn-ME" sz="2000" dirty="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0775426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 dirty="0">
                          <a:effectLst/>
                        </a:rPr>
                        <a:t>F</a:t>
                      </a:r>
                      <a:endParaRPr lang="sr-Latn-ME" sz="2000" dirty="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>
                          <a:effectLst/>
                        </a:rPr>
                        <a:t>1,41* IP</a:t>
                      </a:r>
                      <a:r>
                        <a:rPr lang="sr-Latn-ME" sz="2000" baseline="-25000">
                          <a:effectLst/>
                        </a:rPr>
                        <a:t>Ref</a:t>
                      </a:r>
                      <a:r>
                        <a:rPr lang="sr-Latn-ME" sz="2000">
                          <a:effectLst/>
                        </a:rPr>
                        <a:t> &lt; IP ≤ 2,00* IP</a:t>
                      </a:r>
                      <a:r>
                        <a:rPr lang="sr-Latn-ME" sz="2000" baseline="-25000">
                          <a:effectLst/>
                        </a:rPr>
                        <a:t>Ref</a:t>
                      </a:r>
                      <a:endParaRPr lang="sr-Latn-ME" sz="200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0892696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>
                          <a:effectLst/>
                        </a:rPr>
                        <a:t>G</a:t>
                      </a:r>
                      <a:endParaRPr lang="sr-Latn-ME" sz="200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ME" sz="2000" dirty="0">
                          <a:effectLst/>
                        </a:rPr>
                        <a:t>2,00* </a:t>
                      </a:r>
                      <a:r>
                        <a:rPr lang="sr-Latn-ME" sz="2000" dirty="0" err="1">
                          <a:effectLst/>
                        </a:rPr>
                        <a:t>IP</a:t>
                      </a:r>
                      <a:r>
                        <a:rPr lang="sr-Latn-ME" sz="2000" baseline="-25000" dirty="0" err="1">
                          <a:effectLst/>
                        </a:rPr>
                        <a:t>Ref</a:t>
                      </a:r>
                      <a:r>
                        <a:rPr lang="sr-Latn-ME" sz="2000" dirty="0">
                          <a:effectLst/>
                        </a:rPr>
                        <a:t>  &lt; IP</a:t>
                      </a:r>
                      <a:endParaRPr lang="sr-Latn-ME" sz="2000" dirty="0">
                        <a:effectLst/>
                        <a:latin typeface="Frutiger LT Com 45 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8292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3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90414" y="-130837"/>
            <a:ext cx="8929849" cy="1498600"/>
          </a:xfrm>
        </p:spPr>
        <p:txBody>
          <a:bodyPr/>
          <a:lstStyle/>
          <a:p>
            <a:r>
              <a:rPr lang="sr-Latn-ME" altLang="sr-Latn-RS" sz="5400" dirty="0"/>
              <a:t>Sadržaj prezentacije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424872" y="1032945"/>
            <a:ext cx="10976713" cy="3896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Zahtjevi EU direktiva</a:t>
            </a:r>
          </a:p>
          <a:p>
            <a:pPr eaLnBrk="1" hangingPunct="1">
              <a:lnSpc>
                <a:spcPct val="200000"/>
              </a:lnSpc>
            </a:pP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Zakonodavni okvir u CG</a:t>
            </a:r>
          </a:p>
          <a:p>
            <a:pPr eaLnBrk="1" hangingPunct="1">
              <a:lnSpc>
                <a:spcPct val="200000"/>
              </a:lnSpc>
            </a:pP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Inovirani minimalni zahtjevi energetske efikasnosti zgrada</a:t>
            </a:r>
          </a:p>
          <a:p>
            <a:pPr eaLnBrk="1" hangingPunct="1">
              <a:lnSpc>
                <a:spcPct val="200000"/>
              </a:lnSpc>
            </a:pP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Energetsko sertifikovanje zgrada</a:t>
            </a:r>
          </a:p>
        </p:txBody>
      </p:sp>
    </p:spTree>
    <p:extLst>
      <p:ext uri="{BB962C8B-B14F-4D97-AF65-F5344CB8AC3E}">
        <p14:creationId xmlns:p14="http://schemas.microsoft.com/office/powerpoint/2010/main" val="1254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90414" y="-130837"/>
            <a:ext cx="8929849" cy="1498600"/>
          </a:xfrm>
        </p:spPr>
        <p:txBody>
          <a:bodyPr/>
          <a:lstStyle/>
          <a:p>
            <a:r>
              <a:rPr lang="sr-Latn-ME" dirty="0"/>
              <a:t>Energetsko Sertifikovanje zgrada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34125" t="29479" r="34977" b="50580"/>
          <a:stretch/>
        </p:blipFill>
        <p:spPr bwMode="auto">
          <a:xfrm>
            <a:off x="9699312" y="323543"/>
            <a:ext cx="1658499" cy="589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71F188-48D5-AA70-5813-6D4107C6D07D}"/>
              </a:ext>
            </a:extLst>
          </p:cNvPr>
          <p:cNvSpPr txBox="1"/>
          <p:nvPr/>
        </p:nvSpPr>
        <p:spPr>
          <a:xfrm>
            <a:off x="247890" y="1067942"/>
            <a:ext cx="110062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>
                <a:latin typeface="+mj-lt"/>
                <a:cs typeface="Times New Roman" panose="02020603050405020304" pitchFamily="18" charset="0"/>
              </a:rPr>
              <a:t>MEEC omogućava generisanje sertifikata o energetskim karakteristikama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871536-88A2-4000-F1E3-7F9E43AB1A42}"/>
              </a:ext>
            </a:extLst>
          </p:cNvPr>
          <p:cNvGrpSpPr/>
          <p:nvPr/>
        </p:nvGrpSpPr>
        <p:grpSpPr>
          <a:xfrm>
            <a:off x="6029454" y="1638158"/>
            <a:ext cx="4306407" cy="4961216"/>
            <a:chOff x="6029454" y="1638158"/>
            <a:chExt cx="4306407" cy="49612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38ACBE-FDFE-40ED-C488-629B950465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076" t="9159" r="25379" b="50534"/>
            <a:stretch/>
          </p:blipFill>
          <p:spPr>
            <a:xfrm>
              <a:off x="6096000" y="1638158"/>
              <a:ext cx="4173317" cy="27390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22BD33-A573-A7EF-8B4E-BE5A2BC00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24" t="63592" r="25303" b="5185"/>
            <a:stretch/>
          </p:blipFill>
          <p:spPr>
            <a:xfrm>
              <a:off x="6029454" y="4424216"/>
              <a:ext cx="4306407" cy="217515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1CF8B5A-EF0D-EABE-049F-0F4F94A4888E}"/>
              </a:ext>
            </a:extLst>
          </p:cNvPr>
          <p:cNvGrpSpPr/>
          <p:nvPr/>
        </p:nvGrpSpPr>
        <p:grpSpPr>
          <a:xfrm>
            <a:off x="1107154" y="1549715"/>
            <a:ext cx="4804107" cy="4844786"/>
            <a:chOff x="1107154" y="1549715"/>
            <a:chExt cx="4804107" cy="48447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61C72D-DBC6-3FA9-E0C9-4ACDEF632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076" t="39160" r="25379" b="6687"/>
            <a:stretch/>
          </p:blipFill>
          <p:spPr>
            <a:xfrm>
              <a:off x="1107154" y="2158378"/>
              <a:ext cx="4804107" cy="4236123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5CF843A-1441-F833-C1DB-5F5D147DF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076" t="7677" r="25379" b="84749"/>
            <a:stretch/>
          </p:blipFill>
          <p:spPr>
            <a:xfrm>
              <a:off x="1107154" y="1549715"/>
              <a:ext cx="4804107" cy="592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9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90414" y="-130837"/>
            <a:ext cx="8929849" cy="1498600"/>
          </a:xfrm>
        </p:spPr>
        <p:txBody>
          <a:bodyPr/>
          <a:lstStyle/>
          <a:p>
            <a:r>
              <a:rPr lang="sr-Latn-ME" dirty="0"/>
              <a:t>Izazovi i naredni koraci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424873" y="1367763"/>
            <a:ext cx="10976713" cy="4192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sr-Latn-ME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Izazovi/n</a:t>
            </a:r>
            <a:r>
              <a:rPr lang="sr-Latn-ME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aredni koraci:</a:t>
            </a: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Primjena inoviranih minimalnih zahtjeva 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Maksimalna dozvoljena specifična potrošnja energije zahtijeva proračun u MEEC softveru – spremnost tržišta?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Izrada registra energetskih sertifikata i kontrola kvaliteta</a:t>
            </a:r>
          </a:p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Novi ciklusi obluke za energetske preglede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5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6A5DC7-A28E-4AD3-7D46-AE0232CED272}"/>
              </a:ext>
            </a:extLst>
          </p:cNvPr>
          <p:cNvSpPr/>
          <p:nvPr/>
        </p:nvSpPr>
        <p:spPr>
          <a:xfrm>
            <a:off x="0" y="0"/>
            <a:ext cx="12192000" cy="1620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EBCB73B-789E-4F97-D2C1-FF3333BBF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280" y="491259"/>
            <a:ext cx="82579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RS" sz="2400" cap="all" spc="200" dirty="0" err="1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Primjena</a:t>
            </a:r>
            <a:r>
              <a:rPr lang="sr-Latn-RS" sz="2400" cap="all" spc="2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propisa u oblasti energetske efikasnosti zgrada</a:t>
            </a:r>
            <a:endParaRPr lang="sr-Latn-CS" sz="2400" cap="all" spc="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CB8A14-F9A9-72A8-B03A-60D4657C077C}"/>
              </a:ext>
            </a:extLst>
          </p:cNvPr>
          <p:cNvSpPr txBox="1">
            <a:spLocks/>
          </p:cNvSpPr>
          <p:nvPr/>
        </p:nvSpPr>
        <p:spPr>
          <a:xfrm>
            <a:off x="8642554" y="5041676"/>
            <a:ext cx="3303639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sr-Latn-ME" sz="2000" dirty="0"/>
              <a:t>9. jul 20</a:t>
            </a:r>
            <a:r>
              <a:rPr lang="en-US" sz="2000" dirty="0"/>
              <a:t>2</a:t>
            </a:r>
            <a:r>
              <a:rPr lang="sr-Latn-ME" sz="2000" dirty="0"/>
              <a:t>4. godine</a:t>
            </a:r>
          </a:p>
          <a:p>
            <a:r>
              <a:rPr lang="sr-Latn-ME" sz="2000" dirty="0"/>
              <a:t>Hotel </a:t>
            </a:r>
            <a:r>
              <a:rPr lang="sr-Latn-ME" sz="2000" dirty="0" err="1"/>
              <a:t>Voco</a:t>
            </a:r>
            <a:r>
              <a:rPr lang="sr-Latn-ME" sz="2000" dirty="0"/>
              <a:t>, Podgorica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E2ED2A-EB18-A0EB-400B-6C2C5CFFA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8" t="30072" r="45555" b="31184"/>
          <a:stretch/>
        </p:blipFill>
        <p:spPr>
          <a:xfrm>
            <a:off x="19664" y="24432"/>
            <a:ext cx="1356278" cy="1550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C4EF6B-F492-9350-BD78-DAFD5192C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1422" y="159534"/>
            <a:ext cx="963295" cy="963295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E800CA8-4C4B-9080-EAC7-078AC1CF9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r-Latn-ME" dirty="0"/>
            </a:br>
            <a:br>
              <a:rPr lang="sr-Latn-ME" dirty="0"/>
            </a:br>
            <a:br>
              <a:rPr lang="sr-Latn-ME" dirty="0"/>
            </a:br>
            <a:br>
              <a:rPr lang="sr-Latn-ME" dirty="0"/>
            </a:br>
            <a:endParaRPr lang="sr-Latn-M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5308AD-2617-D229-BC8F-61BCB1A68D42}"/>
              </a:ext>
            </a:extLst>
          </p:cNvPr>
          <p:cNvSpPr txBox="1">
            <a:spLocks/>
          </p:cNvSpPr>
          <p:nvPr/>
        </p:nvSpPr>
        <p:spPr>
          <a:xfrm>
            <a:off x="935129" y="2546904"/>
            <a:ext cx="10321742" cy="1620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4400" dirty="0"/>
            </a:br>
            <a:r>
              <a:rPr lang="sr-Latn-ME" sz="6600" dirty="0">
                <a:solidFill>
                  <a:schemeClr val="accent2">
                    <a:lumMod val="50000"/>
                  </a:schemeClr>
                </a:solidFill>
              </a:rPr>
              <a:t>HVALA NA PAŽNJI!</a:t>
            </a:r>
            <a:br>
              <a:rPr lang="sr-Latn-ME" sz="440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/>
              <a:t>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4F70BDAB-C67D-B75D-2EC5-C27AD5F282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1ED37ED-CDB4-5DAA-F8B7-100E06FF3B6F}"/>
              </a:ext>
            </a:extLst>
          </p:cNvPr>
          <p:cNvSpPr txBox="1">
            <a:spLocks/>
          </p:cNvSpPr>
          <p:nvPr/>
        </p:nvSpPr>
        <p:spPr>
          <a:xfrm>
            <a:off x="667601" y="4960137"/>
            <a:ext cx="5899453" cy="146304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475"/>
            <a:r>
              <a:rPr lang="sr-Latn-ME" sz="2400" dirty="0">
                <a:solidFill>
                  <a:schemeClr val="accent2">
                    <a:lumMod val="50000"/>
                  </a:schemeClr>
                </a:solidFill>
              </a:rPr>
              <a:t>Božidar Pavlović, </a:t>
            </a:r>
            <a:r>
              <a:rPr lang="sr-Latn-ME" sz="2400" dirty="0" err="1">
                <a:solidFill>
                  <a:schemeClr val="accent2">
                    <a:lumMod val="50000"/>
                  </a:schemeClr>
                </a:solidFill>
              </a:rPr>
              <a:t>v.d</a:t>
            </a:r>
            <a:r>
              <a:rPr lang="sr-Latn-ME" sz="2400" dirty="0">
                <a:solidFill>
                  <a:schemeClr val="accent2">
                    <a:lumMod val="50000"/>
                  </a:schemeClr>
                </a:solidFill>
              </a:rPr>
              <a:t>  generalnog direktora</a:t>
            </a:r>
          </a:p>
          <a:p>
            <a:pPr marL="117475"/>
            <a:r>
              <a:rPr lang="sr-Latn-ME" sz="2400" dirty="0">
                <a:solidFill>
                  <a:schemeClr val="accent2">
                    <a:lumMod val="50000"/>
                  </a:schemeClr>
                </a:solidFill>
              </a:rPr>
              <a:t>Ministarstvo energetike i rudarstva</a:t>
            </a:r>
          </a:p>
          <a:p>
            <a:pPr marL="117475"/>
            <a:r>
              <a:rPr lang="sr-Latn-ME" sz="2400" dirty="0">
                <a:solidFill>
                  <a:schemeClr val="accent2">
                    <a:lumMod val="50000"/>
                  </a:schemeClr>
                </a:solidFill>
              </a:rPr>
              <a:t>E-mail: </a:t>
            </a:r>
            <a:r>
              <a:rPr lang="sr-Latn-ME" sz="2400" dirty="0">
                <a:solidFill>
                  <a:schemeClr val="accent2">
                    <a:lumMod val="50000"/>
                  </a:schemeClr>
                </a:solidFill>
                <a:hlinkClick r:id="rId5"/>
              </a:rPr>
              <a:t>bozidar.pavlovic@ee-me.org</a:t>
            </a:r>
            <a:endParaRPr lang="sr-Latn-ME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117475"/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9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90414" y="-130837"/>
            <a:ext cx="10791986" cy="1498600"/>
          </a:xfrm>
        </p:spPr>
        <p:txBody>
          <a:bodyPr/>
          <a:lstStyle/>
          <a:p>
            <a:r>
              <a:rPr lang="sr-Latn-BA" altLang="sr-Latn-RS" sz="5400" dirty="0"/>
              <a:t>Zahtjevi EU direktiva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424872" y="1032945"/>
            <a:ext cx="10976713" cy="5078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Direktiva 2010/31/EU o energetskim karakteristikama zgrada (EPBD)  i </a:t>
            </a:r>
            <a:r>
              <a:rPr lang="sr-Latn-ME" sz="3200" dirty="0">
                <a:latin typeface="+mj-lt"/>
                <a:cs typeface="Times New Roman" panose="02020603050405020304" pitchFamily="18" charset="0"/>
              </a:rPr>
              <a:t>njene izmjene i dopune iz 2018. godine (Direktiva 2018/844/EC) </a:t>
            </a:r>
            <a:r>
              <a:rPr lang="sr-Latn-ME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definišu ključne zahtjeve na nivou EU, a Crna Gora je u obavezi da ih transponuje/implementira kroz svoj pravni sistem:</a:t>
            </a:r>
          </a:p>
          <a:p>
            <a:pPr marL="800100" lvl="1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Izrada troškovno-optimalne analize za definisanje novih zahtjeva EE u zgradama,</a:t>
            </a:r>
          </a:p>
          <a:p>
            <a:pPr marL="800100" lvl="1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Izrada dugoročne Strategije obnove fonda zgrada,</a:t>
            </a:r>
          </a:p>
          <a:p>
            <a:pPr marL="800100" lvl="1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Uvođenje strožijih ciljeva za rekonstrukciju javnih administrativnih zgrada,</a:t>
            </a:r>
          </a:p>
          <a:p>
            <a:pPr marL="800100" lvl="1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Uvođenje </a:t>
            </a:r>
            <a:r>
              <a:rPr lang="sr-Latn-M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standarda za zgrade sa skoro-nultom potrošnjom energije (</a:t>
            </a:r>
            <a:r>
              <a:rPr lang="sr-Latn-ME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Near-Zero</a:t>
            </a:r>
            <a:r>
              <a:rPr lang="sr-Latn-M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Energy </a:t>
            </a:r>
            <a:r>
              <a:rPr lang="sr-Latn-ME" sz="2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Buildings</a:t>
            </a:r>
            <a:endParaRPr lang="sr-Latn-ME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1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90414" y="-130837"/>
            <a:ext cx="9897251" cy="1498600"/>
          </a:xfrm>
        </p:spPr>
        <p:txBody>
          <a:bodyPr/>
          <a:lstStyle/>
          <a:p>
            <a:r>
              <a:rPr lang="sr-Latn-ME" altLang="sr-Latn-RS" sz="5400" dirty="0"/>
              <a:t>Zakon o efikasnom korišćenju energije</a:t>
            </a:r>
            <a:endParaRPr lang="sr-Latn-M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424873" y="1032945"/>
            <a:ext cx="10867094" cy="1730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Zakon o efikasnom korišćenju energije („Sl. List CG“ br. 57/2014, 25/2019 i 140/2022), obezbjeđuje uvođenje glavnih zahtjeva  Direktive 2010/31/EU o energetskim karakteristikama zgrada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26C1A7-6E05-9762-D499-F59CE84F00F2}"/>
              </a:ext>
            </a:extLst>
          </p:cNvPr>
          <p:cNvSpPr/>
          <p:nvPr/>
        </p:nvSpPr>
        <p:spPr>
          <a:xfrm>
            <a:off x="689023" y="2839511"/>
            <a:ext cx="3175054" cy="338601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r-Latn-ME" sz="2800" dirty="0">
                <a:latin typeface="+mj-lt"/>
                <a:cs typeface="Times New Roman" panose="02020603050405020304" pitchFamily="18" charset="0"/>
              </a:rPr>
              <a:t>Uvođenje minimalnih zahtjeva po pitanju energetske efikasnosti kod izgradnje novih ili rekonstrukcije</a:t>
            </a:r>
          </a:p>
          <a:p>
            <a:r>
              <a:rPr lang="sr-Latn-ME" sz="2800" dirty="0">
                <a:latin typeface="+mj-lt"/>
                <a:cs typeface="Times New Roman" panose="02020603050405020304" pitchFamily="18" charset="0"/>
              </a:rPr>
              <a:t>postojećih zgrada</a:t>
            </a:r>
            <a:endParaRPr lang="sr-Latn-ME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332715-618D-21DA-850E-32A7D8FF3150}"/>
              </a:ext>
            </a:extLst>
          </p:cNvPr>
          <p:cNvSpPr/>
          <p:nvPr/>
        </p:nvSpPr>
        <p:spPr>
          <a:xfrm>
            <a:off x="8116912" y="2839511"/>
            <a:ext cx="3175054" cy="338601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r-Latn-M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Djelatnosti vršenja energetskih pregleda i uslove za sticanje ovlašćenja za vršenje energetskih pregleda</a:t>
            </a:r>
            <a:endParaRPr lang="sr-Latn-ME" sz="2800" dirty="0"/>
          </a:p>
          <a:p>
            <a:endParaRPr lang="sr-Latn-ME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AEE9B5-CCCC-BB1E-F917-C9B14D07274C}"/>
              </a:ext>
            </a:extLst>
          </p:cNvPr>
          <p:cNvSpPr/>
          <p:nvPr/>
        </p:nvSpPr>
        <p:spPr>
          <a:xfrm>
            <a:off x="4402967" y="2839511"/>
            <a:ext cx="3175054" cy="338601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r-Latn-M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Proceduru sertifikovanja energetskih karakteristika zgrada</a:t>
            </a:r>
            <a:endParaRPr lang="sr-Latn-ME" sz="2800" dirty="0"/>
          </a:p>
        </p:txBody>
      </p:sp>
    </p:spTree>
    <p:extLst>
      <p:ext uri="{BB962C8B-B14F-4D97-AF65-F5344CB8AC3E}">
        <p14:creationId xmlns:p14="http://schemas.microsoft.com/office/powerpoint/2010/main" val="26847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90414" y="-130837"/>
            <a:ext cx="10791986" cy="1498600"/>
          </a:xfrm>
        </p:spPr>
        <p:txBody>
          <a:bodyPr/>
          <a:lstStyle/>
          <a:p>
            <a:r>
              <a:rPr lang="sr-Latn-BA" altLang="sr-Latn-RS" sz="5400" dirty="0"/>
              <a:t>Pravilnici o energetskoj efikasnosti zgrada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350982" y="1032945"/>
            <a:ext cx="11314545" cy="6195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 Zakona o energetskoj efikasnosti proizašlo je pet pravilnika koji bliže uređuju oblast energetske efikasnosti zgrada:</a:t>
            </a:r>
          </a:p>
          <a:p>
            <a:pPr marL="914400" lvl="1" indent="-457200" algn="just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r-Latn-ME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Pravilnik  o minimalnim zahtjevima energetske efikasnosti zgrada („Sl. list CG“, br. </a:t>
            </a:r>
            <a:r>
              <a:rPr lang="sr-Latn-ME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47/2024</a:t>
            </a:r>
            <a:r>
              <a:rPr lang="sr-Latn-ME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 algn="just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r-Latn-ME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Pravilnik  o sertifikovanju energetskih karakteristika zgrada („Sl. list CG“, br. 47/2024)</a:t>
            </a:r>
          </a:p>
          <a:p>
            <a:pPr marL="914400" lvl="1" indent="-457200" algn="just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r-Latn-ME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Pravilnik o metodologiji vršenja energetskih pregleda zgrada („Sl. list CG“, br. </a:t>
            </a:r>
            <a:r>
              <a:rPr lang="sr-Latn-ME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sr-Latn-ME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/2015)</a:t>
            </a:r>
          </a:p>
          <a:p>
            <a:pPr marL="914400" lvl="1" indent="-457200" algn="just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r-Latn-ME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Pravilnik o redovnim energetskim pregledima sistema za klimatizaciju i grijanje („Sl. list CG“, br. </a:t>
            </a:r>
            <a:r>
              <a:rPr lang="sr-Latn-ME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76</a:t>
            </a:r>
            <a:r>
              <a:rPr lang="sr-Latn-ME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/2015)</a:t>
            </a:r>
          </a:p>
          <a:p>
            <a:pPr marL="914400" lvl="1" indent="-457200" algn="just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sr-Latn-ME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Pravilnik o programu obuke za energetske </a:t>
            </a:r>
            <a:r>
              <a:rPr lang="sr-Latn-ME" sz="24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preglede</a:t>
            </a:r>
            <a:r>
              <a:rPr lang="sr-Latn-ME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sadržaju zahtjeva za izdavanje ovlašćenja i registra ovlašćenih lica („Sl. list CG“, br. </a:t>
            </a:r>
            <a:r>
              <a:rPr lang="sr-Latn-ME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75</a:t>
            </a:r>
            <a:r>
              <a:rPr lang="sr-Latn-ME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/2015)</a:t>
            </a:r>
          </a:p>
          <a:p>
            <a:pPr marL="457200" indent="-4572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>
                <a:latin typeface="+mj-lt"/>
                <a:cs typeface="Times New Roman" panose="02020603050405020304" pitchFamily="18" charset="0"/>
              </a:rPr>
              <a:t>Iz Zakona o uređenju prostora i izgradnji objekata proizašao je Pravilnik o sadržaju elaborata energetske efikasnosti („Sl. list CG“, br. 47/2013)</a:t>
            </a:r>
          </a:p>
          <a:p>
            <a:pPr marL="914400" lvl="1" indent="-457200" algn="just">
              <a:lnSpc>
                <a:spcPct val="13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sr-Latn-ME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51085" y="126921"/>
            <a:ext cx="8929849" cy="1498600"/>
          </a:xfrm>
        </p:spPr>
        <p:txBody>
          <a:bodyPr/>
          <a:lstStyle/>
          <a:p>
            <a:r>
              <a:rPr lang="sr-Latn-BA" altLang="sr-Latn-RS" sz="5400" dirty="0"/>
              <a:t>Pravilnik  o minimalnim zahtjevima energetske efikasnosti zgrada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607643" y="1888351"/>
            <a:ext cx="1097671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</a:pPr>
            <a:r>
              <a:rPr lang="sr-Latn-BA" altLang="sr-Latn-RS" sz="3200" b="1" dirty="0">
                <a:latin typeface="+mj-lt"/>
                <a:cs typeface="Times New Roman" panose="02020603050405020304" pitchFamily="18" charset="0"/>
              </a:rPr>
              <a:t>Predmet</a:t>
            </a: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: Pravilnikom se utvrđuju minimalni zahtjevi po pitanju energetske efikasnosti zgrada, vrste zgrada koje u skladu sa namjenom ne moraju da ispunjavaju minimalne energetske zahtjeve i metodologija izračunavanja energetskog svojstva zgrade</a:t>
            </a:r>
          </a:p>
          <a:p>
            <a:pPr eaLnBrk="1" hangingPunct="1">
              <a:spcAft>
                <a:spcPts val="1200"/>
              </a:spcAft>
            </a:pPr>
            <a:r>
              <a:rPr lang="sr-Latn-BA" altLang="sr-Latn-RS" sz="3200" b="1" dirty="0">
                <a:latin typeface="+mj-lt"/>
                <a:cs typeface="Times New Roman" panose="02020603050405020304" pitchFamily="18" charset="0"/>
              </a:rPr>
              <a:t>Pravni osnov</a:t>
            </a: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: Član 26 Zakona o efikasnom korišćenju energije </a:t>
            </a:r>
          </a:p>
          <a:p>
            <a:pPr eaLnBrk="1" hangingPunct="1">
              <a:spcAft>
                <a:spcPts val="1200"/>
              </a:spcAft>
            </a:pPr>
            <a:r>
              <a:rPr lang="sr-Latn-BA" altLang="sr-Latn-RS" sz="3200" b="1" dirty="0">
                <a:latin typeface="+mj-lt"/>
                <a:cs typeface="Times New Roman" panose="02020603050405020304" pitchFamily="18" charset="0"/>
              </a:rPr>
              <a:t>Objavljivanje i primjena</a:t>
            </a: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: „Sl. list CG“, br. 47/2024 od 20.05.2024. godine / 1. jul 2024. godine</a:t>
            </a:r>
          </a:p>
          <a:p>
            <a:pPr eaLnBrk="1" hangingPunct="1"/>
            <a:r>
              <a:rPr lang="sr-Latn-BA" altLang="sr-Latn-RS" sz="3200" b="1" dirty="0">
                <a:latin typeface="+mj-lt"/>
                <a:cs typeface="Times New Roman" panose="02020603050405020304" pitchFamily="18" charset="0"/>
              </a:rPr>
              <a:t>Nadležni organ</a:t>
            </a: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: Ministarstvo energetike i rudarstva, uz saglasnost Ministarstva </a:t>
            </a:r>
            <a:r>
              <a:rPr lang="pl-PL" altLang="sr-Latn-RS" sz="3200" dirty="0">
                <a:latin typeface="+mj-lt"/>
                <a:cs typeface="Times New Roman" panose="02020603050405020304" pitchFamily="18" charset="0"/>
              </a:rPr>
              <a:t>prostornog planiranja, urbanizma i državne imovine</a:t>
            </a:r>
            <a:endParaRPr lang="sr-Latn-BA" altLang="sr-Latn-RS" sz="3600" dirty="0"/>
          </a:p>
        </p:txBody>
      </p:sp>
    </p:spTree>
    <p:extLst>
      <p:ext uri="{BB962C8B-B14F-4D97-AF65-F5344CB8AC3E}">
        <p14:creationId xmlns:p14="http://schemas.microsoft.com/office/powerpoint/2010/main" val="15138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51085" y="126921"/>
            <a:ext cx="8929849" cy="1498600"/>
          </a:xfrm>
        </p:spPr>
        <p:txBody>
          <a:bodyPr/>
          <a:lstStyle/>
          <a:p>
            <a:r>
              <a:rPr lang="sr-Latn-BA" altLang="sr-Latn-RS" sz="5400" dirty="0"/>
              <a:t>Pravilnik  o minimalnim zahtjevima energetske efikasnosti zgrada 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F21638D-0B3F-DFB5-DEB6-314EE7F940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692578"/>
              </p:ext>
            </p:extLst>
          </p:nvPr>
        </p:nvGraphicFramePr>
        <p:xfrm>
          <a:off x="751085" y="1856508"/>
          <a:ext cx="10434151" cy="4442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5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51085" y="126921"/>
            <a:ext cx="9808760" cy="1498600"/>
          </a:xfrm>
        </p:spPr>
        <p:txBody>
          <a:bodyPr/>
          <a:lstStyle/>
          <a:p>
            <a:r>
              <a:rPr lang="sr-Latn-BA" altLang="sr-Latn-RS" sz="5400" dirty="0"/>
              <a:t>INOVIRANI minimalni zahtjevi energetske efikasnosti zgrada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519152" y="1625521"/>
            <a:ext cx="10976713" cy="5083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Zahtjev za izradu troškovno-optimalna analize - pripremljena u saradnji sa Institutom za građevinsku fiziku </a:t>
            </a:r>
            <a:r>
              <a:rPr lang="sr-Latn-BA" altLang="sr-Latn-RS" sz="3200" dirty="0" err="1">
                <a:latin typeface="+mj-lt"/>
                <a:cs typeface="Times New Roman" panose="02020603050405020304" pitchFamily="18" charset="0"/>
              </a:rPr>
              <a:t>Fraunhofer</a:t>
            </a: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 IBF i profesorima sa Univerziteta Crne Gore u ulozi revizije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Izrada analize prati korake definisane </a:t>
            </a:r>
            <a:r>
              <a:rPr lang="sr-Latn-ME" altLang="sr-Latn-RS" sz="3200" dirty="0">
                <a:latin typeface="+mj-lt"/>
                <a:cs typeface="Times New Roman" panose="02020603050405020304" pitchFamily="18" charset="0"/>
              </a:rPr>
              <a:t>Regulativom</a:t>
            </a:r>
            <a:r>
              <a:rPr lang="en-GB" altLang="sr-Latn-RS" sz="3200" dirty="0">
                <a:latin typeface="+mj-lt"/>
                <a:cs typeface="Times New Roman" panose="02020603050405020304" pitchFamily="18" charset="0"/>
              </a:rPr>
              <a:t> 244/2012</a:t>
            </a:r>
            <a:r>
              <a:rPr lang="sr-Latn-ME" altLang="sr-Latn-RS" sz="3200" dirty="0">
                <a:latin typeface="+mj-lt"/>
                <a:cs typeface="Times New Roman" panose="02020603050405020304" pitchFamily="18" charset="0"/>
              </a:rPr>
              <a:t>/EU  (komparativni  metodološki okvir za izračunavanje troškovno-optimalni nivoa minimalnih zahtjeva): </a:t>
            </a:r>
          </a:p>
          <a:p>
            <a:pPr marL="914400" lvl="1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ME" altLang="sr-Latn-RS" sz="2800" dirty="0">
                <a:latin typeface="+mj-lt"/>
                <a:cs typeface="Times New Roman" panose="02020603050405020304" pitchFamily="18" charset="0"/>
              </a:rPr>
              <a:t>Definisanje referentnih zgrada</a:t>
            </a:r>
          </a:p>
          <a:p>
            <a:pPr marL="914400" lvl="1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BA" altLang="sr-Latn-RS" sz="2800" dirty="0">
                <a:latin typeface="+mj-lt"/>
                <a:cs typeface="Times New Roman" panose="02020603050405020304" pitchFamily="18" charset="0"/>
              </a:rPr>
              <a:t>Definisanje mjera energetske efikasnosti / paketa mjera</a:t>
            </a:r>
          </a:p>
          <a:p>
            <a:pPr marL="914400" lvl="1" indent="-4572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sr-Latn-BA" altLang="sr-Latn-RS" sz="2800" dirty="0">
                <a:latin typeface="+mj-lt"/>
                <a:cs typeface="Times New Roman" panose="02020603050405020304" pitchFamily="18" charset="0"/>
              </a:rPr>
              <a:t>Poređenje odabranih EE mjera </a:t>
            </a:r>
            <a:r>
              <a:rPr lang="sr-Latn-ME" altLang="sr-Latn-RS" sz="2800" dirty="0">
                <a:latin typeface="+mj-lt"/>
                <a:cs typeface="Times New Roman" panose="02020603050405020304" pitchFamily="18" charset="0"/>
              </a:rPr>
              <a:t>u odnosu na uticaj na primarnu potrošnju energije i troškove njihovog sprovođenja (NPV - neto sadanja vrijednost)</a:t>
            </a:r>
          </a:p>
        </p:txBody>
      </p:sp>
    </p:spTree>
    <p:extLst>
      <p:ext uri="{BB962C8B-B14F-4D97-AF65-F5344CB8AC3E}">
        <p14:creationId xmlns:p14="http://schemas.microsoft.com/office/powerpoint/2010/main" val="22446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751085" y="126921"/>
            <a:ext cx="9808760" cy="1498600"/>
          </a:xfrm>
        </p:spPr>
        <p:txBody>
          <a:bodyPr/>
          <a:lstStyle/>
          <a:p>
            <a:r>
              <a:rPr lang="sr-Latn-BA" altLang="sr-Latn-RS" sz="5400" dirty="0"/>
              <a:t>INOVIRANI minimalni zahtjevi energetske efikasnosti zgrada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E4D462-44F1-49D1-8257-4DEDB49E50ED}"/>
              </a:ext>
            </a:extLst>
          </p:cNvPr>
          <p:cNvSpPr txBox="1"/>
          <p:nvPr/>
        </p:nvSpPr>
        <p:spPr>
          <a:xfrm>
            <a:off x="442954" y="1608493"/>
            <a:ext cx="3984021" cy="537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BA" altLang="sr-Latn-RS" sz="3200" b="1" dirty="0">
                <a:latin typeface="+mj-lt"/>
                <a:cs typeface="Times New Roman" panose="02020603050405020304" pitchFamily="18" charset="0"/>
              </a:rPr>
              <a:t>Definisanje referentnih zgrada </a:t>
            </a: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je rezultat posebnog projekta izrade tipologije zgrada u CG koji je realizovan uz podršku </a:t>
            </a:r>
            <a:r>
              <a:rPr lang="sr-Latn-BA" altLang="sr-Latn-RS" sz="3200" dirty="0" err="1">
                <a:latin typeface="+mj-lt"/>
                <a:cs typeface="Times New Roman" panose="02020603050405020304" pitchFamily="18" charset="0"/>
              </a:rPr>
              <a:t>KfW</a:t>
            </a: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 banke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r-Latn-BA" altLang="sr-Latn-RS" sz="3200" dirty="0">
                <a:latin typeface="+mj-lt"/>
                <a:cs typeface="Times New Roman" panose="02020603050405020304" pitchFamily="18" charset="0"/>
              </a:rPr>
              <a:t>Analiza identifikovala 9  karakterističnih zgrada kao referentne zgrade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C90DD-86EE-53FD-C3BA-32360727A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518" y="1549760"/>
            <a:ext cx="7143676" cy="5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1AFEDE-5CAF-4D05-AC35-0F55C5366E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1838</Words>
  <Application>Microsoft Office PowerPoint</Application>
  <PresentationFormat>Widescreen</PresentationFormat>
  <Paragraphs>217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</vt:lpstr>
      <vt:lpstr>Courier New</vt:lpstr>
      <vt:lpstr>Frutiger LT Com 45 Light</vt:lpstr>
      <vt:lpstr>Tw Cen MT</vt:lpstr>
      <vt:lpstr>Tw Cen MT Condensed</vt:lpstr>
      <vt:lpstr>Wingdings 3</vt:lpstr>
      <vt:lpstr>Integral</vt:lpstr>
      <vt:lpstr>  INOVIRANI PROPISI U OBLASTI ENERGETSKE EFIKASNOSTI Zgrada   </vt:lpstr>
      <vt:lpstr>Sadržaj prezentacije</vt:lpstr>
      <vt:lpstr>Zahtjevi EU direktiva</vt:lpstr>
      <vt:lpstr>Zakon o efikasnom korišćenju energije</vt:lpstr>
      <vt:lpstr>Pravilnici o energetskoj efikasnosti zgrada</vt:lpstr>
      <vt:lpstr>Pravilnik  o minimalnim zahtjevima energetske efikasnosti zgrada </vt:lpstr>
      <vt:lpstr>Pravilnik  o minimalnim zahtjevima energetske efikasnosti zgrada </vt:lpstr>
      <vt:lpstr>INOVIRANI minimalni zahtjevi energetske efikasnosti zgrada </vt:lpstr>
      <vt:lpstr>INOVIRANI minimalni zahtjevi energetske efikasnosti zgrada </vt:lpstr>
      <vt:lpstr>INOVIRANI minimalni zahtjevi energetske efikasnosti zgrada </vt:lpstr>
      <vt:lpstr>INOVIRANI minimalni zahtjevi energetske efikasnosti zgrada </vt:lpstr>
      <vt:lpstr>INOVIRANI minimalni zahtjevi energetske efikasnosti zgrada </vt:lpstr>
      <vt:lpstr>INOVIRANI minimalni zahtjevi energetske efikasnosti zgrada </vt:lpstr>
      <vt:lpstr>INOVIRANI minimalni zahtjevi energetske efikasnosti zgrada </vt:lpstr>
      <vt:lpstr>INOVIRANI minimalni zahtjevi energetske efikasnosti zgrada </vt:lpstr>
      <vt:lpstr>IspunjAvanje Minimalnih Zahtjeva energetske efikasnosti</vt:lpstr>
      <vt:lpstr>PRORAČUN ENERGETSKIH KARAKTERISTIKA ZGRADA</vt:lpstr>
      <vt:lpstr>Pravilnik  o SERTIFIKOVANJU ENERGETSKIH  Karakteristika zgrada </vt:lpstr>
      <vt:lpstr>Pravilnik  o SERTIFIKOVANJU ENERGETSKIH  Karakteristika zgrada </vt:lpstr>
      <vt:lpstr>Energetsko Sertifikovanje zgrada</vt:lpstr>
      <vt:lpstr>Izazovi i naredni koraci</vt:lpstr>
      <vt:lpstr>  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2014-03-28T21:03:21Z</dcterms:created>
  <dcterms:modified xsi:type="dcterms:W3CDTF">2024-07-09T05:32:47Z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TC034605089991</vt:lpwstr>
  </property>
</Properties>
</file>