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9" r:id="rId9"/>
    <p:sldId id="262" r:id="rId10"/>
    <p:sldId id="263" r:id="rId11"/>
    <p:sldId id="270" r:id="rId12"/>
    <p:sldId id="264" r:id="rId13"/>
    <p:sldId id="271" r:id="rId14"/>
    <p:sldId id="265" r:id="rId15"/>
    <p:sldId id="273" r:id="rId16"/>
    <p:sldId id="266" r:id="rId17"/>
    <p:sldId id="272" r:id="rId18"/>
    <p:sldId id="274" r:id="rId19"/>
    <p:sldId id="26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0D683-89DE-4FF5-8F16-3B147840A3E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9D50B-71D2-4EF9-A26E-4166EAAAB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1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9D50B-71D2-4EF9-A26E-4166EAAAB1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2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9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372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24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0432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21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28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9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1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1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2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2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8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5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8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0F912-BE80-4DF4-B95D-0928EB0D4CA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9DBE2F-77EC-4E02-99DD-8FA43B88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9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68D12-136D-4F79-BC4B-549BE9DE4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1459"/>
            <a:ext cx="8229600" cy="1148503"/>
          </a:xfrm>
        </p:spPr>
        <p:txBody>
          <a:bodyPr>
            <a:normAutofit fontScale="90000"/>
          </a:bodyPr>
          <a:lstStyle/>
          <a:p>
            <a:r>
              <a:rPr lang="sr-Latn-ME" sz="2200" dirty="0">
                <a:latin typeface="Arial" panose="020B0604020202020204" pitchFamily="34" charset="0"/>
                <a:cs typeface="Arial" panose="020B0604020202020204" pitchFamily="34" charset="0"/>
              </a:rPr>
              <a:t>Stručno predavanje na temu:</a:t>
            </a:r>
            <a:br>
              <a:rPr lang="sr-Latn-M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r-Latn-M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ME" sz="4900" dirty="0">
                <a:latin typeface="Arial" panose="020B0604020202020204" pitchFamily="34" charset="0"/>
                <a:cs typeface="Arial" panose="020B0604020202020204" pitchFamily="34" charset="0"/>
              </a:rPr>
              <a:t>INSPEKCIJSKI NADZOR</a:t>
            </a:r>
            <a:endParaRPr lang="en-US" sz="4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DC4BD-797E-4143-8F78-A73D81227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7438" y="4030406"/>
            <a:ext cx="6590190" cy="2387600"/>
          </a:xfrm>
        </p:spPr>
        <p:txBody>
          <a:bodyPr>
            <a:normAutofit fontScale="62500" lnSpcReduction="20000"/>
          </a:bodyPr>
          <a:lstStyle/>
          <a:p>
            <a:pPr algn="l"/>
            <a:endParaRPr lang="sr-Cyrl-ME" dirty="0"/>
          </a:p>
          <a:p>
            <a:pPr algn="l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Predavač</a:t>
            </a:r>
            <a:r>
              <a:rPr lang="sr-Cyrl-M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l">
              <a:lnSpc>
                <a:spcPct val="120000"/>
              </a:lnSpc>
            </a:pPr>
            <a:r>
              <a:rPr lang="sr-Latn-ME" sz="2600" b="1" dirty="0">
                <a:latin typeface="Arial" panose="020B0604020202020204" pitchFamily="34" charset="0"/>
                <a:cs typeface="Arial" panose="020B0604020202020204" pitchFamily="34" charset="0"/>
              </a:rPr>
              <a:t>Luka Mugoša</a:t>
            </a:r>
            <a:endParaRPr lang="sr-Cyrl-ME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sr-Latn-ME" sz="2600" dirty="0">
                <a:latin typeface="Arial" panose="020B0604020202020204" pitchFamily="34" charset="0"/>
                <a:cs typeface="Arial" panose="020B0604020202020204" pitchFamily="34" charset="0"/>
              </a:rPr>
              <a:t>Inspektor - koordinator</a:t>
            </a:r>
          </a:p>
          <a:p>
            <a:pPr algn="l">
              <a:lnSpc>
                <a:spcPct val="120000"/>
              </a:lnSpc>
            </a:pPr>
            <a:r>
              <a:rPr lang="sr-Latn-ME" sz="2600" dirty="0">
                <a:latin typeface="Arial" panose="020B0604020202020204" pitchFamily="34" charset="0"/>
                <a:cs typeface="Arial" panose="020B0604020202020204" pitchFamily="34" charset="0"/>
              </a:rPr>
              <a:t>Direkcija za urbanistički nadzor</a:t>
            </a:r>
            <a:endParaRPr lang="sr-Cyrl-ME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sr-Latn-ME" sz="2600" dirty="0">
                <a:latin typeface="Arial" panose="020B0604020202020204" pitchFamily="34" charset="0"/>
                <a:cs typeface="Arial" panose="020B0604020202020204" pitchFamily="34" charset="0"/>
              </a:rPr>
              <a:t>Direktorat za inspekcijski nadzor, licenciranje i drugostepeni postupak</a:t>
            </a:r>
            <a:endParaRPr lang="sr-Cyrl-ME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sr-Latn-ME" sz="2600" dirty="0">
                <a:latin typeface="Arial" panose="020B0604020202020204" pitchFamily="34" charset="0"/>
                <a:cs typeface="Arial" panose="020B0604020202020204" pitchFamily="34" charset="0"/>
              </a:rPr>
              <a:t>Ministarstvo prostornog planiranja, urbanizma i državne imovine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04B20D-907C-4C56-A0E5-DA688534D4D5}"/>
              </a:ext>
            </a:extLst>
          </p:cNvPr>
          <p:cNvPicPr/>
          <p:nvPr/>
        </p:nvPicPr>
        <p:blipFill rotWithShape="1">
          <a:blip r:embed="rId2"/>
          <a:srcRect l="46154" t="25070" r="43590" b="56695"/>
          <a:stretch/>
        </p:blipFill>
        <p:spPr bwMode="auto">
          <a:xfrm>
            <a:off x="5791200" y="161924"/>
            <a:ext cx="609600" cy="6096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8C5433-25C0-412A-97D4-421EDA16CF48}"/>
              </a:ext>
            </a:extLst>
          </p:cNvPr>
          <p:cNvSpPr txBox="1"/>
          <p:nvPr/>
        </p:nvSpPr>
        <p:spPr>
          <a:xfrm>
            <a:off x="3048740" y="1012494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ženjerska komora Crne Gore</a:t>
            </a:r>
            <a:endParaRPr lang="sr-Cyrl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STRUČNO USAVRŠAVANJE ČLANOVA/ICA IKCG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48371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06738-22F1-47EA-BE34-527FB502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INSPEKCIJSKI NADZOR U OBLASTI IZGRADNJE OBJEKATA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07144-E5C8-40CA-94EB-F9A770028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35777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sr-Latn-ME" sz="1800" dirty="0"/>
              <a:t>Materijalne odredbe sadržane u Zakonu o planiranju prostora i izgradnji objekata i podzakonskim aktima.  </a:t>
            </a:r>
          </a:p>
          <a:p>
            <a:pPr algn="just">
              <a:lnSpc>
                <a:spcPct val="120000"/>
              </a:lnSpc>
            </a:pPr>
            <a:r>
              <a:rPr lang="sr-Latn-ME" sz="1800" dirty="0"/>
              <a:t>Inspekcijski nadzor se obavlja preko urbanističko – građevinskih inspektora, odnosno urbanističko – građevinske inspekcije koja je u sklopu Ministarstva prostornog planiranja, urbanizma i državne imovine. </a:t>
            </a:r>
          </a:p>
          <a:p>
            <a:pPr algn="just">
              <a:lnSpc>
                <a:spcPct val="120000"/>
              </a:lnSpc>
            </a:pPr>
            <a:r>
              <a:rPr lang="sr-Latn-ME" sz="1800" dirty="0"/>
              <a:t>Inspekcijski nadzor nad izgradnjom objekata, što uključuje prijavom građenja, građenje objekata na terenu kao i sprečavanje nelegalne gradnje. </a:t>
            </a:r>
          </a:p>
          <a:p>
            <a:pPr algn="just">
              <a:lnSpc>
                <a:spcPct val="120000"/>
              </a:lnSpc>
            </a:pPr>
            <a:r>
              <a:rPr lang="sr-Latn-ME" sz="1800" dirty="0"/>
              <a:t>Poslednjom sistematizacijom Ministarstva uvedena funkcionalna podjela na Direkciju za urbanistički nadzor, koja se bavi prijavama građenja/rekonstrukcije/uklanjanja objekata i kontrolom urbanističko – tehničkih uslova, i Direkciju za građevinski nadzor koja se bavi izgradnjom objekata na terenu i nelegalnom gradnjom, i koja je podijeljena na više regija koje pokrivaju teritoriju Crne Gore.  </a:t>
            </a:r>
          </a:p>
          <a:p>
            <a:pPr algn="just">
              <a:lnSpc>
                <a:spcPct val="12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8749598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06738-22F1-47EA-BE34-527FB502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INSPEKCIJSKI NADZOR U OBLASTI IZGRADNJE OBJEKATA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07144-E5C8-40CA-94EB-F9A770028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35777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sr-Latn-ME" sz="1800" dirty="0"/>
              <a:t>Izmjenama Zakona iz 2020. godine, nadležnost nad privremenim i pomoćnim objektima povjerena komunalnim inspekcijama u okviru lokalnih samouprava, uz izuzetak ukoliko se radi o pomoćnim objektima koji se nalaze u sklopu projekta koji se podnosi uz prijavu građenja objekata iz nadležnosti urbanističko – građevinske inspekcije. </a:t>
            </a:r>
          </a:p>
          <a:p>
            <a:pPr algn="just">
              <a:lnSpc>
                <a:spcPct val="120000"/>
              </a:lnSpc>
            </a:pPr>
            <a:r>
              <a:rPr lang="sr-Latn-ME" sz="1800" dirty="0"/>
              <a:t>Lokalni objekti od opšteg interesa – nadležnost lokalne samouprave u pogledu donošenja odluke sa elementima urbanističko – tehničkih uslova; građenje objekata u nadležnosti urbanističko – građevinske inspekcije (ukoliko se ne radi o pomoćnim objektima). </a:t>
            </a:r>
          </a:p>
          <a:p>
            <a:pPr algn="just">
              <a:lnSpc>
                <a:spcPct val="120000"/>
              </a:lnSpc>
            </a:pPr>
            <a:r>
              <a:rPr lang="sr-Latn-ME" sz="1800" dirty="0"/>
              <a:t>Složeni inženjerski objekti u nadležnosti Direktorata za građevinarstvo MPPUDI u pogledu izdavanja građevinske dozvole, kontrola nad građenjem u nadležnosti inspekcije.  </a:t>
            </a:r>
          </a:p>
          <a:p>
            <a:pPr algn="just">
              <a:lnSpc>
                <a:spcPct val="12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623520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512C-4B37-445F-80C2-CF316782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PRIJAVA GRAĐENJA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7A9CA-B80C-4487-BD37-F2ECFB5E4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r-Latn-ME" sz="1800" dirty="0"/>
              <a:t>Sistem uveden Zakonom iz 2017. godine, ukinut sistem građevinskih dozvola.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Inspekcijski nadzor u nadležnosti urbanističko – građevinske inspekcije.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Investitor dužan da podnese prijavu 15 dana prije početka građenja objekta.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Rekonstrukcija se tretira kao građenje novog objekta, u smislu ispunjavanja uslova.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Rok od 15 dana nije prekluzivan, inspektor može vršiti kontrolu u svakom trenutku, bez obzira na protok vremena.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Urbanističko – građevinska inspekcija ne odobrava građenje, već pravno lice koje posjeduje revidentsku licencu, kojom mu država daje ovlašćenje da vrši reviziju tehničke dokumentacije i u konačnom dozvoli građenje objekta na osnovu revidovanog glavnog projekta.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Pribavljanje tehničkih uslova i saglasnosti u nadležnosti revidenta. </a:t>
            </a:r>
          </a:p>
        </p:txBody>
      </p:sp>
    </p:spTree>
    <p:extLst>
      <p:ext uri="{BB962C8B-B14F-4D97-AF65-F5344CB8AC3E}">
        <p14:creationId xmlns:p14="http://schemas.microsoft.com/office/powerpoint/2010/main" val="12940435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512C-4B37-445F-80C2-CF316782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PRIJAVA GRAĐENJA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7A9CA-B80C-4487-BD37-F2ECFB5E4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r-Latn-ME" sz="1800" dirty="0"/>
              <a:t>Urbanističko – građevinski inspektor vrši kontrolu prijave građenja, primarno u pogledu ispunjenja uslova iz člana 91 Zakona o planiranju prostora i izgradnji objekata, u pogledu dokumentacije, i u smislu usklađenosti revidovanog glavnog projekta sa urbanističko – tehničkim uslovima, sa akcentom na osnovne urbanističke parametre. </a:t>
            </a:r>
          </a:p>
          <a:p>
            <a:pPr>
              <a:lnSpc>
                <a:spcPct val="100000"/>
              </a:lnSpc>
            </a:pPr>
            <a:r>
              <a:rPr lang="sr-Latn-ME" sz="1800" dirty="0"/>
              <a:t>Vrši se provjera usklađenosti urbanističko – tehničkih uslova sa planskom dokumentacijom, nezavisno ili u sklopu prijave građenja. </a:t>
            </a:r>
          </a:p>
          <a:p>
            <a:pPr>
              <a:lnSpc>
                <a:spcPct val="100000"/>
              </a:lnSpc>
            </a:pPr>
            <a:r>
              <a:rPr lang="sr-Latn-ME" sz="1800" dirty="0"/>
              <a:t>Preklapanje nadležnosti – izmjenama Zakona uvedena nadležnost državnog/gradskih arhitekata da kontrolišu idejno rješenje u pogledu usklađenosti sa osnovnim urbanističkim parametrima. </a:t>
            </a:r>
          </a:p>
          <a:p>
            <a:pPr>
              <a:lnSpc>
                <a:spcPct val="100000"/>
              </a:lnSpc>
            </a:pPr>
            <a:r>
              <a:rPr lang="sr-Latn-ME" sz="1800" dirty="0"/>
              <a:t>Taksativno navedena ovlašćenja u članu 200 Zakona o planiranju prostora i izgradnji objekata.</a:t>
            </a:r>
          </a:p>
          <a:p>
            <a:pPr>
              <a:lnSpc>
                <a:spcPct val="100000"/>
              </a:lnSpc>
            </a:pPr>
            <a:r>
              <a:rPr lang="sr-Latn-ME" sz="1800" dirty="0"/>
              <a:t>Prethodne odluke državnih i lokalnih organa iz oblasti nadležnosti urbanističko – građevinskog inspektora ne obavezuju inspektora. </a:t>
            </a:r>
          </a:p>
        </p:txBody>
      </p:sp>
    </p:spTree>
    <p:extLst>
      <p:ext uri="{BB962C8B-B14F-4D97-AF65-F5344CB8AC3E}">
        <p14:creationId xmlns:p14="http://schemas.microsoft.com/office/powerpoint/2010/main" val="178507556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B9B9-B41C-4C9C-B707-C6934117D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POSTUPAK PO PRIJAVI GRAĐENJA I UPRAVNE MJERE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3D0DE-B8B3-43FC-A994-CFA005FFD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9920" cy="3880773"/>
          </a:xfrm>
        </p:spPr>
        <p:txBody>
          <a:bodyPr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sr-Latn-ME" sz="1800" dirty="0"/>
              <a:t>Po prijavi građenja, inspektor sačinjava zapisnik o inspekcijskom pregledu, kojim se konstatuje činjenično stanje. </a:t>
            </a:r>
          </a:p>
          <a:p>
            <a:pPr lvl="1" algn="just">
              <a:lnSpc>
                <a:spcPct val="100000"/>
              </a:lnSpc>
            </a:pPr>
            <a:r>
              <a:rPr lang="sr-Latn-ME" sz="1800" dirty="0"/>
              <a:t>Kontrola dostavljene dokumentacije, revidovanog glavnog projekta</a:t>
            </a:r>
          </a:p>
          <a:p>
            <a:pPr lvl="1" algn="just">
              <a:lnSpc>
                <a:spcPct val="100000"/>
              </a:lnSpc>
            </a:pPr>
            <a:r>
              <a:rPr lang="sr-Latn-ME" sz="1800" dirty="0"/>
              <a:t>Investitoru odnosno subjektu nadzora se daje rok za izjašnjenje u odnosu na utvrđeno činjenično stanje, odnosno rok za otklanjanje nepravilnosti ukoliko su iste utvrđene. </a:t>
            </a:r>
          </a:p>
          <a:p>
            <a:pPr lvl="1" algn="just">
              <a:lnSpc>
                <a:spcPct val="100000"/>
              </a:lnSpc>
            </a:pPr>
            <a:r>
              <a:rPr lang="sr-Latn-ME" sz="1800" dirty="0"/>
              <a:t>Ukoliko investitor ili drugi subjekat nadzora ne otkloni utvrđene nedostatke u ostavljenom roku, inspektor izriče upravnu mjeru rješenjem. </a:t>
            </a:r>
          </a:p>
          <a:p>
            <a:pPr lvl="1" algn="just">
              <a:lnSpc>
                <a:spcPct val="100000"/>
              </a:lnSpc>
            </a:pPr>
            <a:r>
              <a:rPr lang="sr-Latn-ME" sz="1800" dirty="0"/>
              <a:t>Upravna mjera na snazi danom dostavljanja ili uručenja rješenja subjektu nadzora. </a:t>
            </a:r>
          </a:p>
          <a:p>
            <a:pPr>
              <a:lnSpc>
                <a:spcPct val="100000"/>
              </a:lnSpc>
            </a:pPr>
            <a:endParaRPr lang="sr-Latn-ME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8182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B9B9-B41C-4C9C-B707-C6934117D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POSTUPAK PO PRIJAVI GRAĐENJA I UPRAVNE MJERE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3D0DE-B8B3-43FC-A994-CFA005FFD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9920" cy="3880773"/>
          </a:xfrm>
        </p:spPr>
        <p:txBody>
          <a:bodyPr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sr-Latn-ME" sz="1800" dirty="0"/>
              <a:t>Najčešća upravna mjera u ovom slučaju zabrana građenja, moguća zabrana upotrebe urbanističko – tehničkih uslova. </a:t>
            </a:r>
          </a:p>
          <a:p>
            <a:pPr lvl="1" algn="just">
              <a:lnSpc>
                <a:spcPct val="100000"/>
              </a:lnSpc>
            </a:pPr>
            <a:r>
              <a:rPr lang="sr-Latn-ME" sz="1800" dirty="0"/>
              <a:t>Mogućnost pokretanja postupka oduzimanja licence projektantu ili revidentu, kao i pokretanja prekršajnog postupka, u zavisnosti od stepena povrede materijalnih propisa. </a:t>
            </a:r>
          </a:p>
          <a:p>
            <a:pPr lvl="1" algn="just">
              <a:lnSpc>
                <a:spcPct val="100000"/>
              </a:lnSpc>
            </a:pPr>
            <a:r>
              <a:rPr lang="sr-Latn-ME" sz="1800" dirty="0"/>
              <a:t>Mogućnost žalbe na rješenje drugostepenom organu. </a:t>
            </a:r>
          </a:p>
          <a:p>
            <a:pPr lvl="1" algn="just">
              <a:lnSpc>
                <a:spcPct val="100000"/>
              </a:lnSpc>
            </a:pPr>
            <a:r>
              <a:rPr lang="sr-Latn-ME" sz="1800" dirty="0"/>
              <a:t>Po završetku građenja, stručni nadzor podnosi konačan izvještaj inspekcijskom organu. </a:t>
            </a:r>
          </a:p>
          <a:p>
            <a:pPr>
              <a:lnSpc>
                <a:spcPct val="100000"/>
              </a:lnSpc>
            </a:pPr>
            <a:endParaRPr lang="sr-Latn-ME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1763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0494E-0C67-4753-9EBA-0AD875B21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KONTROLA GRAĐENJA NA TERENU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364E4-43FD-433A-9E4C-A041E6FFB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5446"/>
            <a:ext cx="10515600" cy="516731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r-Latn-ME" sz="1800" dirty="0"/>
              <a:t>Kontrola građenja objekta, u smislu izvođenja radova u skladu sa revidovanim glavnim projektom koji je dostavljen uz prijavu građenja, postojanja dokumentacije u smislu člana 96 Zakona, organizovanja gradilišta, kvaliteta izvedenih radova.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Kontrola po prijavi građenja, po inicijativi, nasumična kontrola.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Po pravilu se obavlja uz prisustvo stručnog nadzora i investitora, nakon ostavljenog poziva sa naznačenim datumom kontrole.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Inspektor obično na licu mjesta sačinjava zapisnik, u kojem navodi lokaciju, investitora, pravna lica koja učestvuju u procesu izgradnje objekta, opisuje izvedene radove, stanje gradilišta, popisuje dokumentaciju prisutnu na gradilištu, i navodi nedostatke ukoliko su isti </a:t>
            </a:r>
            <a:r>
              <a:rPr lang="en-US" sz="1800" dirty="0" err="1"/>
              <a:t>uo</a:t>
            </a:r>
            <a:r>
              <a:rPr lang="sr-Latn-ME" sz="1800" dirty="0"/>
              <a:t>čeni.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Mogućnost izricanja upravnih mjera zapisnički u hitnim slučajevima, rješenje se donosi u roku od tri dana. </a:t>
            </a:r>
          </a:p>
        </p:txBody>
      </p:sp>
    </p:spTree>
    <p:extLst>
      <p:ext uri="{BB962C8B-B14F-4D97-AF65-F5344CB8AC3E}">
        <p14:creationId xmlns:p14="http://schemas.microsoft.com/office/powerpoint/2010/main" val="2398282568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0494E-0C67-4753-9EBA-0AD875B21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KONTROLA GRAĐENJA NA TERENU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364E4-43FD-433A-9E4C-A041E6FFB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683"/>
            <a:ext cx="10515600" cy="425703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r-Latn-ME" sz="1800" dirty="0"/>
              <a:t>Subjekat nadzora se na licu mjesta izjašnjava na utvrđeno činjenično stanje i potpisuje zapisnik.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Mogućnost pokretanja prekršajnog postupka ili pisanja prekršajnog naloga.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Subjektu nadzora se ostavlja rok za otklanjanje nedostataka ukoliko se radi o lakšim povredama, ili se po okončanju nadzora donosi rješenje kojim se zabranjuje građenje, vraćanje u pređašnje stanje, nalaže sanacija itd.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U slučaju zabrane građenja, po uručenju rješenja inspektor zapečaćuje objekat u izgradnji.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U slučaju da se nedostaci ne otklone, a investitor nastavi građenje pored zabrane građenja, sankcija rušenje objekta.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98881877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6A69-C25E-4E2E-85C5-620AE820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E302-C63D-4638-8BC2-635280293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Adaptacija</a:t>
            </a:r>
            <a:r>
              <a:rPr lang="en-US" dirty="0"/>
              <a:t> je </a:t>
            </a:r>
            <a:r>
              <a:rPr lang="en-US" dirty="0" err="1"/>
              <a:t>izvođenje</a:t>
            </a:r>
            <a:r>
              <a:rPr lang="en-US" dirty="0"/>
              <a:t> </a:t>
            </a:r>
            <a:r>
              <a:rPr lang="en-US" dirty="0" err="1"/>
              <a:t>radova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postojećem</a:t>
            </a:r>
            <a:r>
              <a:rPr lang="en-US" dirty="0"/>
              <a:t> </a:t>
            </a:r>
            <a:r>
              <a:rPr lang="en-US" dirty="0" err="1"/>
              <a:t>objektu</a:t>
            </a:r>
            <a:r>
              <a:rPr lang="en-US" dirty="0"/>
              <a:t>, </a:t>
            </a:r>
            <a:r>
              <a:rPr lang="en-US" dirty="0" err="1"/>
              <a:t>kojima</a:t>
            </a:r>
            <a:r>
              <a:rPr lang="en-US" dirty="0"/>
              <a:t> se: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u </a:t>
            </a:r>
            <a:r>
              <a:rPr lang="en-US" dirty="0" err="1"/>
              <a:t>objektu</a:t>
            </a:r>
            <a:r>
              <a:rPr lang="en-US" dirty="0"/>
              <a:t>,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, </a:t>
            </a:r>
            <a:r>
              <a:rPr lang="en-US" dirty="0" err="1"/>
              <a:t>postrojenja</a:t>
            </a:r>
            <a:r>
              <a:rPr lang="en-US" dirty="0"/>
              <a:t>,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instalacija</a:t>
            </a:r>
            <a:r>
              <a:rPr lang="en-US" dirty="0"/>
              <a:t>, a </a:t>
            </a:r>
            <a:r>
              <a:rPr lang="en-US" dirty="0" err="1"/>
              <a:t>kojima</a:t>
            </a:r>
            <a:r>
              <a:rPr lang="en-US" dirty="0"/>
              <a:t> se ne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objekta</a:t>
            </a:r>
            <a:r>
              <a:rPr lang="en-US" dirty="0"/>
              <a:t>, ne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/>
              <a:t>konstruktivni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, ne </a:t>
            </a:r>
            <a:r>
              <a:rPr lang="en-US" dirty="0" err="1"/>
              <a:t>mijenja</a:t>
            </a:r>
            <a:r>
              <a:rPr lang="en-US" dirty="0"/>
              <a:t> </a:t>
            </a:r>
            <a:r>
              <a:rPr lang="en-US" dirty="0" err="1"/>
              <a:t>spoljni</a:t>
            </a:r>
            <a:r>
              <a:rPr lang="en-US" dirty="0"/>
              <a:t> </a:t>
            </a:r>
            <a:r>
              <a:rPr lang="en-US" dirty="0" err="1"/>
              <a:t>izgled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bezbjednost</a:t>
            </a:r>
            <a:r>
              <a:rPr lang="en-US" dirty="0"/>
              <a:t> </a:t>
            </a:r>
            <a:r>
              <a:rPr lang="en-US" dirty="0" err="1"/>
              <a:t>susjednih</a:t>
            </a:r>
            <a:r>
              <a:rPr lang="en-US" dirty="0"/>
              <a:t> </a:t>
            </a:r>
            <a:r>
              <a:rPr lang="en-US" dirty="0" err="1"/>
              <a:t>objekata</a:t>
            </a:r>
            <a:r>
              <a:rPr lang="en-US" dirty="0"/>
              <a:t>, </a:t>
            </a:r>
            <a:r>
              <a:rPr lang="en-US" dirty="0" err="1"/>
              <a:t>saobraćaja</a:t>
            </a:r>
            <a:r>
              <a:rPr lang="en-US" dirty="0"/>
              <a:t>,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požara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. </a:t>
            </a:r>
          </a:p>
          <a:p>
            <a:r>
              <a:rPr lang="en-US" dirty="0" err="1"/>
              <a:t>Adaptacija</a:t>
            </a:r>
            <a:r>
              <a:rPr lang="en-US" dirty="0"/>
              <a:t> se </a:t>
            </a:r>
            <a:r>
              <a:rPr lang="en-US" dirty="0" err="1"/>
              <a:t>prijavljuje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obrascu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opi</a:t>
            </a:r>
            <a:r>
              <a:rPr lang="sr-Latn-ME" dirty="0"/>
              <a:t>šu planirani radovi, 8 dana prije početka izvođenja istih. </a:t>
            </a:r>
          </a:p>
          <a:p>
            <a:r>
              <a:rPr lang="sr-Latn-ME" dirty="0"/>
              <a:t>Ukoliko inspektor utvrdi iz opisa radova ili kontrolom na terenu da se ne radi o adaptaciji, subjektu nadzora se naređuje zabrana izvođenja iste, i nalaže da preda prijavu rekonstrukcije objekta. </a:t>
            </a:r>
          </a:p>
          <a:p>
            <a:r>
              <a:rPr lang="sr-Latn-ME" dirty="0"/>
              <a:t>Moguće pokretanje prekršajnog postupka.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279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9BE53-5A1A-4B8C-84EC-2020EB7B7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POSTUPAK U SLUČAJU NELEGALNE GRADNJE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8AC56-05F1-460D-8E21-E9C86E445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sr-Latn-ME" sz="1800" dirty="0"/>
              <a:t>Postupanje najčešće po inicijativi.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Inspektor sačinjava zapisnik, po pravilu se inicijalno ostavlja poziv, često vođenje postupka protiv nepoznatog lica.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Najčešća mjera zabrana građenja, moguća mjera rušenje objekta ukoliko isti nije u skladu sa planskom dokumentacijom.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Definisano KZCG kao krivično djelo, po pravilu se podnosi krivična prijava.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Subjekat nadzora dužan da obustavi radove, uvođenje u legalne tokove putem zahtjeva za legalizaciju lokalnoj samoupravi.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Postupak legalizacije objekta odvojen od inspekcijskog postupka.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Inspektor nakon zabrane izvođenja radova zapečaćuje objekat. </a:t>
            </a:r>
          </a:p>
          <a:p>
            <a:pPr algn="just">
              <a:lnSpc>
                <a:spcPct val="100000"/>
              </a:lnSpc>
            </a:pPr>
            <a:r>
              <a:rPr lang="sr-Latn-ME" sz="1800" dirty="0"/>
              <a:t>Nastavak radova – naređuje se rušenje objekta kao sankcija.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946587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608D5-E62D-478B-9399-807B5C5C3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POJAM INSPEKCIJSKOG NADZORA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5119-7A8F-423A-9016-9C06B4C12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1800" dirty="0" err="1"/>
              <a:t>Inspekcijskim</a:t>
            </a:r>
            <a:r>
              <a:rPr lang="en-US" sz="1800" dirty="0"/>
              <a:t> </a:t>
            </a:r>
            <a:r>
              <a:rPr lang="en-US" sz="1800" dirty="0" err="1"/>
              <a:t>nadzorom</a:t>
            </a:r>
            <a:r>
              <a:rPr lang="en-US" sz="1800" dirty="0"/>
              <a:t> </a:t>
            </a:r>
            <a:r>
              <a:rPr lang="en-US" sz="1800" dirty="0" err="1"/>
              <a:t>obezbjeđuje</a:t>
            </a:r>
            <a:r>
              <a:rPr lang="en-US" sz="1800" dirty="0"/>
              <a:t> se da se </a:t>
            </a:r>
            <a:r>
              <a:rPr lang="en-US" sz="1800" dirty="0" err="1"/>
              <a:t>subjekti</a:t>
            </a:r>
            <a:r>
              <a:rPr lang="en-US" sz="1800" dirty="0"/>
              <a:t> </a:t>
            </a:r>
            <a:r>
              <a:rPr lang="en-US" sz="1800" dirty="0" err="1"/>
              <a:t>nadzora</a:t>
            </a:r>
            <a:r>
              <a:rPr lang="en-US" sz="1800" dirty="0"/>
              <a:t> </a:t>
            </a:r>
            <a:r>
              <a:rPr lang="en-US" sz="1800" dirty="0" err="1"/>
              <a:t>pridržavaju</a:t>
            </a:r>
            <a:r>
              <a:rPr lang="en-US" sz="1800" dirty="0"/>
              <a:t> </a:t>
            </a:r>
            <a:r>
              <a:rPr lang="en-US" sz="1800" dirty="0" err="1"/>
              <a:t>zakona</a:t>
            </a:r>
            <a:r>
              <a:rPr lang="en-US" sz="1800" dirty="0"/>
              <a:t>,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propisa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opštih</a:t>
            </a:r>
            <a:r>
              <a:rPr lang="en-US" sz="1800" dirty="0"/>
              <a:t> </a:t>
            </a:r>
            <a:r>
              <a:rPr lang="en-US" sz="1800" dirty="0" err="1"/>
              <a:t>akata</a:t>
            </a:r>
            <a:r>
              <a:rPr lang="en-US" sz="1800" dirty="0"/>
              <a:t>, </a:t>
            </a:r>
            <a:r>
              <a:rPr lang="en-US" sz="1800" dirty="0" err="1"/>
              <a:t>kao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otklanjanje</a:t>
            </a:r>
            <a:r>
              <a:rPr lang="en-US" sz="1800" dirty="0"/>
              <a:t> </a:t>
            </a:r>
            <a:r>
              <a:rPr lang="en-US" sz="1800" dirty="0" err="1"/>
              <a:t>utvrđenih</a:t>
            </a:r>
            <a:r>
              <a:rPr lang="en-US" sz="1800" dirty="0"/>
              <a:t> </a:t>
            </a:r>
            <a:r>
              <a:rPr lang="en-US" sz="1800" dirty="0" err="1"/>
              <a:t>nepravilnosti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obezbjeđivanje</a:t>
            </a:r>
            <a:r>
              <a:rPr lang="en-US" sz="1800" dirty="0"/>
              <a:t> </a:t>
            </a:r>
            <a:r>
              <a:rPr lang="en-US" sz="1800" dirty="0" err="1"/>
              <a:t>pravilne</a:t>
            </a:r>
            <a:r>
              <a:rPr lang="en-US" sz="1800" dirty="0"/>
              <a:t> </a:t>
            </a:r>
            <a:r>
              <a:rPr lang="en-US" sz="1800" dirty="0" err="1"/>
              <a:t>primjene</a:t>
            </a:r>
            <a:r>
              <a:rPr lang="en-US" sz="1800" dirty="0"/>
              <a:t> </a:t>
            </a:r>
            <a:r>
              <a:rPr lang="en-US" sz="1800" dirty="0" err="1"/>
              <a:t>zakona</a:t>
            </a:r>
            <a:r>
              <a:rPr lang="en-US" sz="1800" dirty="0"/>
              <a:t>,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propisa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opštih</a:t>
            </a:r>
            <a:r>
              <a:rPr lang="en-US" sz="1800" dirty="0"/>
              <a:t> </a:t>
            </a:r>
            <a:r>
              <a:rPr lang="en-US" sz="1800" dirty="0" err="1"/>
              <a:t>akata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otklanjanje</a:t>
            </a:r>
            <a:r>
              <a:rPr lang="en-US" sz="1800" dirty="0"/>
              <a:t> </a:t>
            </a:r>
            <a:r>
              <a:rPr lang="en-US" sz="1800" dirty="0" err="1"/>
              <a:t>štetnih</a:t>
            </a:r>
            <a:r>
              <a:rPr lang="en-US" sz="1800" dirty="0"/>
              <a:t> </a:t>
            </a:r>
            <a:r>
              <a:rPr lang="en-US" sz="1800" dirty="0" err="1"/>
              <a:t>posljedica</a:t>
            </a:r>
            <a:r>
              <a:rPr lang="en-US" sz="1800" dirty="0"/>
              <a:t> po </a:t>
            </a:r>
            <a:r>
              <a:rPr lang="en-US" sz="1800" dirty="0" err="1"/>
              <a:t>zakonom</a:t>
            </a:r>
            <a:r>
              <a:rPr lang="en-US" sz="1800" dirty="0"/>
              <a:t>, </a:t>
            </a:r>
            <a:r>
              <a:rPr lang="en-US" sz="1800" dirty="0" err="1"/>
              <a:t>drugim</a:t>
            </a:r>
            <a:r>
              <a:rPr lang="en-US" sz="1800" dirty="0"/>
              <a:t> </a:t>
            </a:r>
            <a:r>
              <a:rPr lang="en-US" sz="1800" dirty="0" err="1"/>
              <a:t>propisom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opštim</a:t>
            </a:r>
            <a:r>
              <a:rPr lang="en-US" sz="1800" dirty="0"/>
              <a:t> </a:t>
            </a:r>
            <a:r>
              <a:rPr lang="en-US" sz="1800" dirty="0" err="1"/>
              <a:t>aktom</a:t>
            </a:r>
            <a:r>
              <a:rPr lang="en-US" sz="1800" dirty="0"/>
              <a:t> </a:t>
            </a:r>
            <a:r>
              <a:rPr lang="en-US" sz="1800" dirty="0" err="1"/>
              <a:t>zaštićena</a:t>
            </a:r>
            <a:r>
              <a:rPr lang="en-US" sz="1800" dirty="0"/>
              <a:t> dobra, </a:t>
            </a:r>
            <a:r>
              <a:rPr lang="en-US" sz="1800" dirty="0" err="1"/>
              <a:t>prava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interese</a:t>
            </a:r>
            <a:r>
              <a:rPr lang="sr-Latn-ME" sz="1800" dirty="0"/>
              <a:t> (član 3 Zakona o inspekcijskom nadzoru);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sr-Latn-ME" sz="1800" dirty="0"/>
              <a:t>Inspekcijskim nadzorom se utvrđuje činjenično stanje, a zatim u slučaju potrebe preduzimaju upravne i druge mjere; 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sr-Latn-ME" sz="1800" dirty="0"/>
              <a:t>Inspekcijski nadzor sam po sebi nije upravni postupak, mada u postupku vršenja istog može doći do izricanja upravnih mjera i pretvaranja istog u upravni postupak; 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sr-Latn-ME" sz="1800" dirty="0"/>
              <a:t>Inspekcijski nadzor obavljaju inspektori kao ovlašćena lica, po službenoj dužnosti ili po nalogu pretpostavljenog, ili u slučaju potreba službe lica koje starješina organa ovlasti da privremeno obavljaju inspekcijski nadzor. 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sr-Latn-ME" sz="1800" dirty="0"/>
              <a:t>Zakon o inspekcijskom nadzoru predstavlja primarni zakon, dok se supsidjarno primjenjuju Zakon o upravnom postupku, odnosno zakoni koji uređuju određenu oblast. </a:t>
            </a:r>
          </a:p>
        </p:txBody>
      </p:sp>
    </p:spTree>
    <p:extLst>
      <p:ext uri="{BB962C8B-B14F-4D97-AF65-F5344CB8AC3E}">
        <p14:creationId xmlns:p14="http://schemas.microsoft.com/office/powerpoint/2010/main" val="304985539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4CE5-73CA-424D-974B-5BC46D30E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NAČELA INSPEKCIJSKOG NADZORA (čl. 6-12g ZIN-a)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97A01-FC56-4EAA-AE02-B11A424F6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en-US" sz="1800" dirty="0" err="1"/>
              <a:t>Načelo</a:t>
            </a:r>
            <a:r>
              <a:rPr lang="en-US" sz="1800" dirty="0"/>
              <a:t> </a:t>
            </a:r>
            <a:r>
              <a:rPr lang="en-US" sz="1800" dirty="0" err="1"/>
              <a:t>preventivnosti</a:t>
            </a:r>
            <a:r>
              <a:rPr lang="sr-Latn-ME" sz="1800" dirty="0"/>
              <a:t>;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US" sz="1800" dirty="0" err="1"/>
              <a:t>Načelo</a:t>
            </a:r>
            <a:r>
              <a:rPr lang="en-US" sz="1800" dirty="0"/>
              <a:t> </a:t>
            </a:r>
            <a:r>
              <a:rPr lang="en-US" sz="1800" dirty="0" err="1"/>
              <a:t>srazmjernosti</a:t>
            </a:r>
            <a:r>
              <a:rPr lang="sr-Latn-ME" sz="1800" dirty="0"/>
              <a:t>;</a:t>
            </a:r>
            <a:endParaRPr lang="en-US" sz="1800" dirty="0"/>
          </a:p>
          <a:p>
            <a:pPr marL="514350" indent="-514350">
              <a:buAutoNum type="arabicParenR"/>
            </a:pPr>
            <a:r>
              <a:rPr lang="en-US" sz="1800" dirty="0" err="1"/>
              <a:t>Načelo</a:t>
            </a:r>
            <a:r>
              <a:rPr lang="en-US" sz="1800" dirty="0"/>
              <a:t> </a:t>
            </a:r>
            <a:r>
              <a:rPr lang="en-US" sz="1800" dirty="0" err="1"/>
              <a:t>javnosti</a:t>
            </a:r>
            <a:r>
              <a:rPr lang="sr-Latn-ME" sz="1800" dirty="0"/>
              <a:t>;</a:t>
            </a:r>
          </a:p>
          <a:p>
            <a:pPr marL="514350" indent="-514350">
              <a:buAutoNum type="arabicParenR"/>
            </a:pPr>
            <a:r>
              <a:rPr lang="en-US" sz="1800" dirty="0" err="1"/>
              <a:t>Načelo</a:t>
            </a:r>
            <a:r>
              <a:rPr lang="en-US" sz="1800" dirty="0"/>
              <a:t> </a:t>
            </a:r>
            <a:r>
              <a:rPr lang="en-US" sz="1800" dirty="0" err="1"/>
              <a:t>samostalnosti</a:t>
            </a:r>
            <a:r>
              <a:rPr lang="sr-Latn-ME" sz="1800" dirty="0"/>
              <a:t>;</a:t>
            </a:r>
          </a:p>
          <a:p>
            <a:pPr marL="514350" indent="-514350">
              <a:buAutoNum type="arabicParenR"/>
            </a:pPr>
            <a:r>
              <a:rPr lang="en-US" sz="1800" dirty="0" err="1"/>
              <a:t>Načelo</a:t>
            </a:r>
            <a:r>
              <a:rPr lang="en-US" sz="1800" dirty="0"/>
              <a:t> </a:t>
            </a:r>
            <a:r>
              <a:rPr lang="en-US" sz="1800" dirty="0" err="1"/>
              <a:t>zaštite</a:t>
            </a:r>
            <a:r>
              <a:rPr lang="en-US" sz="1800" dirty="0"/>
              <a:t> </a:t>
            </a:r>
            <a:r>
              <a:rPr lang="en-US" sz="1800" dirty="0" err="1"/>
              <a:t>javnog</a:t>
            </a:r>
            <a:r>
              <a:rPr lang="en-US" sz="1800" dirty="0"/>
              <a:t> </a:t>
            </a:r>
            <a:r>
              <a:rPr lang="en-US" sz="1800" dirty="0" err="1"/>
              <a:t>interesa</a:t>
            </a:r>
            <a:r>
              <a:rPr lang="sr-Latn-ME" sz="1800" dirty="0"/>
              <a:t>;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en-US" sz="1800" dirty="0" err="1"/>
              <a:t>Načelo</a:t>
            </a:r>
            <a:r>
              <a:rPr lang="en-US" sz="1800" dirty="0"/>
              <a:t> </a:t>
            </a:r>
            <a:r>
              <a:rPr lang="en-US" sz="1800" dirty="0" err="1"/>
              <a:t>istine</a:t>
            </a:r>
            <a:r>
              <a:rPr lang="sr-Latn-ME" sz="1800" dirty="0"/>
              <a:t>;</a:t>
            </a:r>
          </a:p>
          <a:p>
            <a:pPr marL="514350" indent="-514350">
              <a:buAutoNum type="arabicParenR"/>
            </a:pPr>
            <a:r>
              <a:rPr lang="pl-PL" sz="1800" dirty="0"/>
              <a:t>Načelo saradnje u inspekcijskom nadzoru; </a:t>
            </a:r>
          </a:p>
          <a:p>
            <a:pPr marL="514350" indent="-514350">
              <a:buAutoNum type="arabicParenR"/>
            </a:pPr>
            <a:r>
              <a:rPr lang="en-US" sz="1800" i="1" dirty="0" err="1"/>
              <a:t>Preventivno</a:t>
            </a:r>
            <a:r>
              <a:rPr lang="en-US" sz="1800" i="1" dirty="0"/>
              <a:t> </a:t>
            </a:r>
            <a:r>
              <a:rPr lang="en-US" sz="1800" i="1" dirty="0" err="1"/>
              <a:t>djelovanje</a:t>
            </a:r>
            <a:r>
              <a:rPr lang="pl-PL" sz="1800" i="1" dirty="0"/>
              <a:t>;</a:t>
            </a:r>
          </a:p>
          <a:p>
            <a:pPr marL="514350" indent="-514350">
              <a:buAutoNum type="arabicParenR"/>
            </a:pPr>
            <a:r>
              <a:rPr lang="en-US" sz="1800" i="1" dirty="0" err="1"/>
              <a:t>Praćenje</a:t>
            </a:r>
            <a:r>
              <a:rPr lang="en-US" sz="1800" i="1" dirty="0"/>
              <a:t> </a:t>
            </a:r>
            <a:r>
              <a:rPr lang="en-US" sz="1800" i="1" dirty="0" err="1"/>
              <a:t>stanja</a:t>
            </a:r>
            <a:r>
              <a:rPr lang="sr-Latn-ME" sz="1800" i="1" dirty="0"/>
              <a:t>;</a:t>
            </a:r>
          </a:p>
          <a:p>
            <a:pPr marL="514350" indent="-514350">
              <a:buAutoNum type="arabicParenR"/>
            </a:pPr>
            <a:r>
              <a:rPr lang="en-US" sz="1800" i="1" dirty="0" err="1"/>
              <a:t>Procjena</a:t>
            </a:r>
            <a:r>
              <a:rPr lang="en-US" sz="1800" i="1" dirty="0"/>
              <a:t> </a:t>
            </a:r>
            <a:r>
              <a:rPr lang="en-US" sz="1800" i="1" dirty="0" err="1"/>
              <a:t>rizika</a:t>
            </a:r>
            <a:r>
              <a:rPr lang="sr-Latn-ME" sz="1800" i="1" dirty="0"/>
              <a:t>;</a:t>
            </a:r>
          </a:p>
          <a:p>
            <a:pPr marL="514350" indent="-514350">
              <a:buAutoNum type="arabicParenR"/>
            </a:pPr>
            <a:r>
              <a:rPr lang="en-US" sz="1800" i="1" dirty="0" err="1"/>
              <a:t>Planiranje</a:t>
            </a:r>
            <a:r>
              <a:rPr lang="en-US" sz="1800" i="1" dirty="0"/>
              <a:t> </a:t>
            </a:r>
            <a:r>
              <a:rPr lang="en-US" sz="1800" i="1" dirty="0" err="1"/>
              <a:t>rada</a:t>
            </a:r>
            <a:r>
              <a:rPr lang="sr-Latn-ME" sz="1800" i="1" dirty="0"/>
              <a:t>;</a:t>
            </a:r>
          </a:p>
          <a:p>
            <a:pPr marL="514350" indent="-514350">
              <a:buAutoNum type="arabicParenR"/>
            </a:pPr>
            <a:r>
              <a:rPr lang="en-US" sz="1800" i="1" dirty="0" err="1"/>
              <a:t>Kontrolna</a:t>
            </a:r>
            <a:r>
              <a:rPr lang="en-US" sz="1800" i="1" dirty="0"/>
              <a:t> </a:t>
            </a:r>
            <a:r>
              <a:rPr lang="en-US" sz="1800" i="1" dirty="0" err="1"/>
              <a:t>lista</a:t>
            </a:r>
            <a:r>
              <a:rPr lang="sr-Latn-ME" sz="1800" i="1" dirty="0"/>
              <a:t>. 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92753965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8D60B-9D8D-4F88-9341-CE502CB5D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76" y="262623"/>
            <a:ext cx="8936251" cy="691978"/>
          </a:xfrm>
        </p:spPr>
        <p:txBody>
          <a:bodyPr>
            <a:normAutofit fontScale="90000"/>
          </a:bodyPr>
          <a:lstStyle/>
          <a:p>
            <a:pPr algn="ctr"/>
            <a:r>
              <a:rPr lang="sr-Latn-ME" sz="3600" dirty="0"/>
              <a:t>OPŠTA OVLAŠĆENJA INSPEKTORA (član 14 ZIN-a)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ABB11-FB1B-4DCA-8CFC-89F0BE609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84" y="1031661"/>
            <a:ext cx="10515600" cy="51353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Latn-ME" sz="1800" dirty="0"/>
              <a:t>Inspektor:</a:t>
            </a:r>
          </a:p>
          <a:p>
            <a:pPr algn="just">
              <a:lnSpc>
                <a:spcPct val="120000"/>
              </a:lnSpc>
            </a:pPr>
            <a:r>
              <a:rPr lang="en-US" sz="1800" dirty="0"/>
              <a:t>1) </a:t>
            </a:r>
            <a:r>
              <a:rPr lang="en-US" sz="1800" dirty="0" err="1"/>
              <a:t>pregleda</a:t>
            </a:r>
            <a:r>
              <a:rPr lang="en-US" sz="1800" dirty="0"/>
              <a:t>, a po </a:t>
            </a:r>
            <a:r>
              <a:rPr lang="en-US" sz="1800" dirty="0" err="1"/>
              <a:t>potrebi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fotografiše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snima</a:t>
            </a:r>
            <a:r>
              <a:rPr lang="en-US" sz="1800" dirty="0"/>
              <a:t>: </a:t>
            </a:r>
            <a:r>
              <a:rPr lang="en-US" sz="1800" dirty="0" err="1"/>
              <a:t>objekte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prostorije</a:t>
            </a:r>
            <a:r>
              <a:rPr lang="en-US" sz="1800" dirty="0"/>
              <a:t>, </a:t>
            </a:r>
            <a:r>
              <a:rPr lang="en-US" sz="1800" dirty="0" err="1"/>
              <a:t>zemljište</a:t>
            </a:r>
            <a:r>
              <a:rPr lang="en-US" sz="1800" dirty="0"/>
              <a:t>, </a:t>
            </a:r>
            <a:r>
              <a:rPr lang="en-US" sz="1800" dirty="0" err="1"/>
              <a:t>opremu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uređaje</a:t>
            </a:r>
            <a:r>
              <a:rPr lang="en-US" sz="1800" dirty="0"/>
              <a:t>, </a:t>
            </a:r>
            <a:r>
              <a:rPr lang="en-US" sz="1800" dirty="0" err="1"/>
              <a:t>sredstva</a:t>
            </a:r>
            <a:r>
              <a:rPr lang="en-US" sz="1800" dirty="0"/>
              <a:t> </a:t>
            </a:r>
            <a:r>
              <a:rPr lang="en-US" sz="1800" dirty="0" err="1"/>
              <a:t>rada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druge</a:t>
            </a:r>
            <a:r>
              <a:rPr lang="en-US" sz="1800" dirty="0"/>
              <a:t> </a:t>
            </a:r>
            <a:r>
              <a:rPr lang="en-US" sz="1800" dirty="0" err="1"/>
              <a:t>predmete</a:t>
            </a:r>
            <a:r>
              <a:rPr lang="en-US" sz="1800" dirty="0"/>
              <a:t>, </a:t>
            </a:r>
            <a:r>
              <a:rPr lang="en-US" sz="1800" dirty="0" err="1"/>
              <a:t>proizvode</a:t>
            </a:r>
            <a:r>
              <a:rPr lang="en-US" sz="1800" dirty="0"/>
              <a:t> koji se </a:t>
            </a:r>
            <a:r>
              <a:rPr lang="en-US" sz="1800" dirty="0" err="1"/>
              <a:t>stavljaju</a:t>
            </a:r>
            <a:r>
              <a:rPr lang="en-US" sz="1800" dirty="0"/>
              <a:t> u </a:t>
            </a:r>
            <a:r>
              <a:rPr lang="en-US" sz="1800" dirty="0" err="1"/>
              <a:t>promet</a:t>
            </a:r>
            <a:r>
              <a:rPr lang="en-US" sz="1800" dirty="0"/>
              <a:t>, </a:t>
            </a:r>
            <a:r>
              <a:rPr lang="en-US" sz="1800" dirty="0" err="1"/>
              <a:t>robu</a:t>
            </a:r>
            <a:r>
              <a:rPr lang="en-US" sz="1800" dirty="0"/>
              <a:t> u </a:t>
            </a:r>
            <a:r>
              <a:rPr lang="en-US" sz="1800" dirty="0" err="1"/>
              <a:t>prometu</a:t>
            </a:r>
            <a:r>
              <a:rPr lang="en-US" sz="1800" dirty="0"/>
              <a:t>, </a:t>
            </a:r>
            <a:r>
              <a:rPr lang="en-US" sz="1800" dirty="0" err="1"/>
              <a:t>vršenje</a:t>
            </a:r>
            <a:r>
              <a:rPr lang="en-US" sz="1800" dirty="0"/>
              <a:t> </a:t>
            </a:r>
            <a:r>
              <a:rPr lang="en-US" sz="1800" dirty="0" err="1"/>
              <a:t>prometa</a:t>
            </a:r>
            <a:r>
              <a:rPr lang="en-US" sz="1800" dirty="0"/>
              <a:t> robe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pružanje</a:t>
            </a:r>
            <a:r>
              <a:rPr lang="en-US" sz="1800" dirty="0"/>
              <a:t> </a:t>
            </a:r>
            <a:r>
              <a:rPr lang="en-US" sz="1800" dirty="0" err="1"/>
              <a:t>usluga</a:t>
            </a:r>
            <a:r>
              <a:rPr lang="en-US" sz="1800" dirty="0"/>
              <a:t>, </a:t>
            </a:r>
            <a:r>
              <a:rPr lang="en-US" sz="1800" dirty="0" err="1"/>
              <a:t>poslovne</a:t>
            </a:r>
            <a:r>
              <a:rPr lang="en-US" sz="1800" dirty="0"/>
              <a:t> </a:t>
            </a:r>
            <a:r>
              <a:rPr lang="en-US" sz="1800" dirty="0" err="1"/>
              <a:t>knjige</a:t>
            </a:r>
            <a:r>
              <a:rPr lang="en-US" sz="1800" dirty="0"/>
              <a:t>, </a:t>
            </a:r>
            <a:r>
              <a:rPr lang="en-US" sz="1800" dirty="0" err="1"/>
              <a:t>evidencije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registre</a:t>
            </a:r>
            <a:r>
              <a:rPr lang="en-US" sz="1800" dirty="0"/>
              <a:t>, </a:t>
            </a:r>
            <a:r>
              <a:rPr lang="en-US" sz="1800" dirty="0" err="1"/>
              <a:t>ugovore</a:t>
            </a:r>
            <a:r>
              <a:rPr lang="en-US" sz="1800" dirty="0"/>
              <a:t>, </a:t>
            </a:r>
            <a:r>
              <a:rPr lang="en-US" sz="1800" dirty="0" err="1"/>
              <a:t>javne</a:t>
            </a:r>
            <a:r>
              <a:rPr lang="en-US" sz="1800" dirty="0"/>
              <a:t> </a:t>
            </a:r>
            <a:r>
              <a:rPr lang="en-US" sz="1800" dirty="0" err="1"/>
              <a:t>isprave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drugu</a:t>
            </a:r>
            <a:r>
              <a:rPr lang="en-US" sz="1800" dirty="0"/>
              <a:t> </a:t>
            </a:r>
            <a:r>
              <a:rPr lang="en-US" sz="1800" dirty="0" err="1"/>
              <a:t>poslovnu</a:t>
            </a:r>
            <a:r>
              <a:rPr lang="en-US" sz="1800" dirty="0"/>
              <a:t> </a:t>
            </a:r>
            <a:r>
              <a:rPr lang="en-US" sz="1800" dirty="0" err="1"/>
              <a:t>dokumentaciju</a:t>
            </a:r>
            <a:r>
              <a:rPr lang="en-US" sz="1800" dirty="0"/>
              <a:t>, u </a:t>
            </a:r>
            <a:r>
              <a:rPr lang="en-US" sz="1800" dirty="0" err="1"/>
              <a:t>skladu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zakonom</a:t>
            </a:r>
            <a:r>
              <a:rPr lang="en-US" sz="1800" dirty="0"/>
              <a:t>;</a:t>
            </a:r>
          </a:p>
          <a:p>
            <a:pPr algn="just">
              <a:lnSpc>
                <a:spcPct val="120000"/>
              </a:lnSpc>
            </a:pPr>
            <a:r>
              <a:rPr lang="en-US" sz="1800" dirty="0"/>
              <a:t>2) </a:t>
            </a:r>
            <a:r>
              <a:rPr lang="en-US" sz="1800" dirty="0" err="1"/>
              <a:t>utvrđuje</a:t>
            </a:r>
            <a:r>
              <a:rPr lang="en-US" sz="1800" dirty="0"/>
              <a:t> </a:t>
            </a:r>
            <a:r>
              <a:rPr lang="en-US" sz="1800" dirty="0" err="1"/>
              <a:t>identitet</a:t>
            </a:r>
            <a:r>
              <a:rPr lang="en-US" sz="1800" dirty="0"/>
              <a:t> </a:t>
            </a:r>
            <a:r>
              <a:rPr lang="en-US" sz="1800" dirty="0" err="1"/>
              <a:t>subjekta</a:t>
            </a:r>
            <a:r>
              <a:rPr lang="en-US" sz="1800" dirty="0"/>
              <a:t> </a:t>
            </a:r>
            <a:r>
              <a:rPr lang="en-US" sz="1800" dirty="0" err="1"/>
              <a:t>nadzora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lica</a:t>
            </a:r>
            <a:r>
              <a:rPr lang="en-US" sz="1800" dirty="0"/>
              <a:t>;</a:t>
            </a:r>
          </a:p>
          <a:p>
            <a:pPr algn="just"/>
            <a:r>
              <a:rPr lang="en-US" sz="1800" dirty="0"/>
              <a:t>3) </a:t>
            </a:r>
            <a:r>
              <a:rPr lang="en-US" sz="1800" dirty="0" err="1"/>
              <a:t>uzima</a:t>
            </a:r>
            <a:r>
              <a:rPr lang="en-US" sz="1800" dirty="0"/>
              <a:t> </a:t>
            </a:r>
            <a:r>
              <a:rPr lang="en-US" sz="1800" dirty="0" err="1"/>
              <a:t>izjave</a:t>
            </a:r>
            <a:r>
              <a:rPr lang="en-US" sz="1800" dirty="0"/>
              <a:t> od </a:t>
            </a:r>
            <a:r>
              <a:rPr lang="en-US" sz="1800" dirty="0" err="1"/>
              <a:t>subjekta</a:t>
            </a:r>
            <a:r>
              <a:rPr lang="en-US" sz="1800" dirty="0"/>
              <a:t> </a:t>
            </a:r>
            <a:r>
              <a:rPr lang="en-US" sz="1800" dirty="0" err="1"/>
              <a:t>nadzora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lica</a:t>
            </a:r>
            <a:r>
              <a:rPr lang="en-US" sz="1800" dirty="0"/>
              <a:t>;</a:t>
            </a:r>
          </a:p>
          <a:p>
            <a:pPr algn="just"/>
            <a:r>
              <a:rPr lang="en-US" sz="1800" dirty="0"/>
              <a:t>4) </a:t>
            </a:r>
            <a:r>
              <a:rPr lang="en-US" sz="1800" dirty="0" err="1"/>
              <a:t>uzima</a:t>
            </a:r>
            <a:r>
              <a:rPr lang="en-US" sz="1800" dirty="0"/>
              <a:t> </a:t>
            </a:r>
            <a:r>
              <a:rPr lang="en-US" sz="1800" dirty="0" err="1"/>
              <a:t>uzorke</a:t>
            </a:r>
            <a:r>
              <a:rPr lang="en-US" sz="1800" dirty="0"/>
              <a:t> koji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potrebni</a:t>
            </a:r>
            <a:r>
              <a:rPr lang="en-US" sz="1800" dirty="0"/>
              <a:t> za </a:t>
            </a:r>
            <a:r>
              <a:rPr lang="en-US" sz="1800" dirty="0" err="1"/>
              <a:t>utvrđivanje</a:t>
            </a:r>
            <a:r>
              <a:rPr lang="en-US" sz="1800" dirty="0"/>
              <a:t> </a:t>
            </a:r>
            <a:r>
              <a:rPr lang="en-US" sz="1800" dirty="0" err="1"/>
              <a:t>činjeničnog</a:t>
            </a:r>
            <a:r>
              <a:rPr lang="en-US" sz="1800" dirty="0"/>
              <a:t> </a:t>
            </a:r>
            <a:r>
              <a:rPr lang="en-US" sz="1800" dirty="0" err="1"/>
              <a:t>stanja</a:t>
            </a:r>
            <a:r>
              <a:rPr lang="en-US" sz="1800" dirty="0"/>
              <a:t>;</a:t>
            </a:r>
          </a:p>
          <a:p>
            <a:pPr algn="just"/>
            <a:r>
              <a:rPr lang="en-US" sz="1800" dirty="0"/>
              <a:t>5) </a:t>
            </a:r>
            <a:r>
              <a:rPr lang="en-US" sz="1800" dirty="0" err="1"/>
              <a:t>naredi</a:t>
            </a:r>
            <a:r>
              <a:rPr lang="en-US" sz="1800" dirty="0"/>
              <a:t> </a:t>
            </a:r>
            <a:r>
              <a:rPr lang="en-US" sz="1800" dirty="0" err="1"/>
              <a:t>preduzimanje</a:t>
            </a:r>
            <a:r>
              <a:rPr lang="en-US" sz="1800" dirty="0"/>
              <a:t> </a:t>
            </a:r>
            <a:r>
              <a:rPr lang="en-US" sz="1800" dirty="0" err="1"/>
              <a:t>odgovarajućih</a:t>
            </a:r>
            <a:r>
              <a:rPr lang="en-US" sz="1800" dirty="0"/>
              <a:t> </a:t>
            </a:r>
            <a:r>
              <a:rPr lang="en-US" sz="1800" dirty="0" err="1"/>
              <a:t>mjera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radnji</a:t>
            </a:r>
            <a:r>
              <a:rPr lang="en-US" sz="1800" dirty="0"/>
              <a:t> </a:t>
            </a:r>
            <a:r>
              <a:rPr lang="en-US" sz="1800" dirty="0" err="1"/>
              <a:t>radi</a:t>
            </a:r>
            <a:r>
              <a:rPr lang="en-US" sz="1800" dirty="0"/>
              <a:t> </a:t>
            </a:r>
            <a:r>
              <a:rPr lang="en-US" sz="1800" dirty="0" err="1"/>
              <a:t>obezbjeđenja</a:t>
            </a:r>
            <a:r>
              <a:rPr lang="en-US" sz="1800" dirty="0"/>
              <a:t> </a:t>
            </a:r>
            <a:r>
              <a:rPr lang="en-US" sz="1800" dirty="0" err="1"/>
              <a:t>vršenja</a:t>
            </a:r>
            <a:r>
              <a:rPr lang="en-US" sz="1800" dirty="0"/>
              <a:t> </a:t>
            </a:r>
            <a:r>
              <a:rPr lang="en-US" sz="1800" dirty="0" err="1"/>
              <a:t>nadzora</a:t>
            </a:r>
            <a:r>
              <a:rPr lang="en-US" sz="1800" dirty="0"/>
              <a:t>;</a:t>
            </a:r>
          </a:p>
          <a:p>
            <a:pPr algn="just"/>
            <a:r>
              <a:rPr lang="en-US" sz="1800" dirty="0"/>
              <a:t>6) </a:t>
            </a:r>
            <a:r>
              <a:rPr lang="en-US" sz="1800" dirty="0" err="1"/>
              <a:t>privremeno</a:t>
            </a:r>
            <a:r>
              <a:rPr lang="en-US" sz="1800" dirty="0"/>
              <a:t> </a:t>
            </a:r>
            <a:r>
              <a:rPr lang="en-US" sz="1800" dirty="0" err="1"/>
              <a:t>oduzme</a:t>
            </a:r>
            <a:r>
              <a:rPr lang="en-US" sz="1800" dirty="0"/>
              <a:t> </a:t>
            </a:r>
            <a:r>
              <a:rPr lang="en-US" sz="1800" dirty="0" err="1"/>
              <a:t>dokumentaciju</a:t>
            </a:r>
            <a:r>
              <a:rPr lang="en-US" sz="1800" dirty="0"/>
              <a:t>, </a:t>
            </a:r>
            <a:r>
              <a:rPr lang="en-US" sz="1800" dirty="0" err="1"/>
              <a:t>predmete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druge</a:t>
            </a:r>
            <a:r>
              <a:rPr lang="en-US" sz="1800" dirty="0"/>
              <a:t> </a:t>
            </a:r>
            <a:r>
              <a:rPr lang="en-US" sz="1800" dirty="0" err="1"/>
              <a:t>stvari</a:t>
            </a:r>
            <a:r>
              <a:rPr lang="en-US" sz="1800" dirty="0"/>
              <a:t> </a:t>
            </a:r>
            <a:r>
              <a:rPr lang="en-US" sz="1800" dirty="0" err="1"/>
              <a:t>koje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neophodne</a:t>
            </a:r>
            <a:r>
              <a:rPr lang="en-US" sz="1800" dirty="0"/>
              <a:t> </a:t>
            </a:r>
            <a:r>
              <a:rPr lang="en-US" sz="1800" dirty="0" err="1"/>
              <a:t>radi</a:t>
            </a:r>
            <a:r>
              <a:rPr lang="en-US" sz="1800" dirty="0"/>
              <a:t> </a:t>
            </a:r>
            <a:r>
              <a:rPr lang="en-US" sz="1800" dirty="0" err="1"/>
              <a:t>utvrđivanja</a:t>
            </a:r>
            <a:r>
              <a:rPr lang="en-US" sz="1800" dirty="0"/>
              <a:t> </a:t>
            </a:r>
            <a:r>
              <a:rPr lang="en-US" sz="1800" dirty="0" err="1"/>
              <a:t>činjeničnog</a:t>
            </a:r>
            <a:r>
              <a:rPr lang="en-US" sz="1800" dirty="0"/>
              <a:t> </a:t>
            </a:r>
            <a:r>
              <a:rPr lang="en-US" sz="1800" dirty="0" err="1"/>
              <a:t>stanja</a:t>
            </a:r>
            <a:r>
              <a:rPr lang="en-US" sz="1800" dirty="0"/>
              <a:t>;</a:t>
            </a:r>
          </a:p>
          <a:p>
            <a:pPr algn="just"/>
            <a:r>
              <a:rPr lang="en-US" sz="1800" dirty="0"/>
              <a:t>7) </a:t>
            </a:r>
            <a:r>
              <a:rPr lang="en-US" sz="1800" dirty="0" err="1"/>
              <a:t>zabrani</a:t>
            </a:r>
            <a:r>
              <a:rPr lang="en-US" sz="1800" dirty="0"/>
              <a:t> </a:t>
            </a:r>
            <a:r>
              <a:rPr lang="en-US" sz="1800" dirty="0" err="1"/>
              <a:t>vršenje</a:t>
            </a:r>
            <a:r>
              <a:rPr lang="en-US" sz="1800" dirty="0"/>
              <a:t> </a:t>
            </a:r>
            <a:r>
              <a:rPr lang="en-US" sz="1800" dirty="0" err="1"/>
              <a:t>određenih</a:t>
            </a:r>
            <a:r>
              <a:rPr lang="en-US" sz="1800" dirty="0"/>
              <a:t> </a:t>
            </a:r>
            <a:r>
              <a:rPr lang="en-US" sz="1800" dirty="0" err="1"/>
              <a:t>radnji</a:t>
            </a:r>
            <a:r>
              <a:rPr lang="en-US" sz="1800" dirty="0"/>
              <a:t>;</a:t>
            </a:r>
          </a:p>
          <a:p>
            <a:pPr algn="just"/>
            <a:r>
              <a:rPr lang="en-US" sz="1800" dirty="0"/>
              <a:t>8) </a:t>
            </a:r>
            <a:r>
              <a:rPr lang="en-US" sz="1800" dirty="0" err="1"/>
              <a:t>obezbijedi</a:t>
            </a:r>
            <a:r>
              <a:rPr lang="en-US" sz="1800" dirty="0"/>
              <a:t> </a:t>
            </a:r>
            <a:r>
              <a:rPr lang="en-US" sz="1800" dirty="0" err="1"/>
              <a:t>izvršenje</a:t>
            </a:r>
            <a:r>
              <a:rPr lang="en-US" sz="1800" dirty="0"/>
              <a:t> </a:t>
            </a:r>
            <a:r>
              <a:rPr lang="en-US" sz="1800" dirty="0" err="1"/>
              <a:t>naloženih</a:t>
            </a:r>
            <a:r>
              <a:rPr lang="en-US" sz="1800" dirty="0"/>
              <a:t> </a:t>
            </a:r>
            <a:r>
              <a:rPr lang="en-US" sz="1800" dirty="0" err="1"/>
              <a:t>mjera</a:t>
            </a:r>
            <a:r>
              <a:rPr lang="en-US" sz="1800" dirty="0"/>
              <a:t>;</a:t>
            </a:r>
          </a:p>
          <a:p>
            <a:pPr algn="just"/>
            <a:r>
              <a:rPr lang="en-US" sz="1800" dirty="0"/>
              <a:t>9) </a:t>
            </a:r>
            <a:r>
              <a:rPr lang="en-US" sz="1800" dirty="0" err="1"/>
              <a:t>preduzima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druge</a:t>
            </a:r>
            <a:r>
              <a:rPr lang="en-US" sz="1800" dirty="0"/>
              <a:t> </a:t>
            </a:r>
            <a:r>
              <a:rPr lang="en-US" sz="1800" dirty="0" err="1"/>
              <a:t>propisane</a:t>
            </a:r>
            <a:r>
              <a:rPr lang="en-US" sz="1800" dirty="0"/>
              <a:t> </a:t>
            </a:r>
            <a:r>
              <a:rPr lang="en-US" sz="1800" dirty="0" err="1"/>
              <a:t>mjere</a:t>
            </a:r>
            <a:r>
              <a:rPr lang="en-US" sz="1800" dirty="0"/>
              <a:t> </a:t>
            </a:r>
            <a:r>
              <a:rPr lang="en-US" sz="1800" dirty="0" err="1"/>
              <a:t>kojima</a:t>
            </a:r>
            <a:r>
              <a:rPr lang="en-US" sz="1800" dirty="0"/>
              <a:t> se </a:t>
            </a:r>
            <a:r>
              <a:rPr lang="en-US" sz="1800" dirty="0" err="1"/>
              <a:t>obezbjeđuje</a:t>
            </a:r>
            <a:r>
              <a:rPr lang="en-US" sz="1800" dirty="0"/>
              <a:t> </a:t>
            </a:r>
            <a:r>
              <a:rPr lang="en-US" sz="1800" dirty="0" err="1"/>
              <a:t>vršenje</a:t>
            </a:r>
            <a:r>
              <a:rPr lang="en-US" sz="1800" dirty="0"/>
              <a:t> </a:t>
            </a:r>
            <a:r>
              <a:rPr lang="en-US" sz="1800" dirty="0" err="1"/>
              <a:t>inspekcijskog</a:t>
            </a:r>
            <a:r>
              <a:rPr lang="en-US" sz="1800" dirty="0"/>
              <a:t> </a:t>
            </a:r>
            <a:r>
              <a:rPr lang="en-US" sz="1800" dirty="0" err="1"/>
              <a:t>nadzora</a:t>
            </a:r>
            <a:r>
              <a:rPr lang="en-US" sz="1800" dirty="0"/>
              <a:t>.</a:t>
            </a:r>
          </a:p>
          <a:p>
            <a:pPr marL="0" indent="0" algn="just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5785133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590E-2A4C-469B-AFE8-E9C58A31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OPŠTE UPRAVNE MJERE I RADNJE (član 16 ZIN-a)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2DEE8-34CD-4BFE-826D-45FBAF0E7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8047"/>
            <a:ext cx="10515600" cy="435133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r-Latn-ME" sz="1800" dirty="0"/>
              <a:t>Ukoliko utvrdi </a:t>
            </a:r>
            <a:r>
              <a:rPr lang="pl-PL" sz="1800" dirty="0"/>
              <a:t>da je povrijeđen zakon ili drugi propis, inspektor može da:</a:t>
            </a:r>
            <a:endParaRPr lang="sr-Latn-ME" sz="1800" dirty="0"/>
          </a:p>
          <a:p>
            <a:pPr algn="just">
              <a:lnSpc>
                <a:spcPct val="100000"/>
              </a:lnSpc>
            </a:pPr>
            <a:r>
              <a:rPr lang="en-US" sz="1800" dirty="0"/>
              <a:t>1) </a:t>
            </a:r>
            <a:r>
              <a:rPr lang="en-US" sz="1800" dirty="0" err="1"/>
              <a:t>naredi</a:t>
            </a:r>
            <a:r>
              <a:rPr lang="en-US" sz="1800" dirty="0"/>
              <a:t> </a:t>
            </a:r>
            <a:r>
              <a:rPr lang="en-US" sz="1800" dirty="0" err="1"/>
              <a:t>otvaranje</a:t>
            </a:r>
            <a:r>
              <a:rPr lang="en-US" sz="1800" dirty="0"/>
              <a:t>, </a:t>
            </a:r>
            <a:r>
              <a:rPr lang="en-US" sz="1800" dirty="0" err="1"/>
              <a:t>odnosno</a:t>
            </a:r>
            <a:r>
              <a:rPr lang="en-US" sz="1800" dirty="0"/>
              <a:t> </a:t>
            </a:r>
            <a:r>
              <a:rPr lang="en-US" sz="1800" dirty="0" err="1"/>
              <a:t>zatvaranje</a:t>
            </a:r>
            <a:r>
              <a:rPr lang="en-US" sz="1800" dirty="0"/>
              <a:t> </a:t>
            </a:r>
            <a:r>
              <a:rPr lang="en-US" sz="1800" dirty="0" err="1"/>
              <a:t>objekta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prostorije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2) </a:t>
            </a:r>
            <a:r>
              <a:rPr lang="en-US" sz="1800" dirty="0" err="1"/>
              <a:t>naredi</a:t>
            </a:r>
            <a:r>
              <a:rPr lang="en-US" sz="1800" dirty="0"/>
              <a:t> </a:t>
            </a:r>
            <a:r>
              <a:rPr lang="en-US" sz="1800" dirty="0" err="1"/>
              <a:t>obustavu</a:t>
            </a:r>
            <a:r>
              <a:rPr lang="en-US" sz="1800" dirty="0"/>
              <a:t> </a:t>
            </a:r>
            <a:r>
              <a:rPr lang="en-US" sz="1800" dirty="0" err="1"/>
              <a:t>gradnje</a:t>
            </a:r>
            <a:r>
              <a:rPr lang="en-US" sz="1800" dirty="0"/>
              <a:t>, </a:t>
            </a:r>
            <a:r>
              <a:rPr lang="en-US" sz="1800" dirty="0" err="1"/>
              <a:t>odnosno</a:t>
            </a:r>
            <a:r>
              <a:rPr lang="en-US" sz="1800" dirty="0"/>
              <a:t> </a:t>
            </a:r>
            <a:r>
              <a:rPr lang="en-US" sz="1800" dirty="0" err="1"/>
              <a:t>izvođenje</a:t>
            </a:r>
            <a:r>
              <a:rPr lang="en-US" sz="1800" dirty="0"/>
              <a:t> </a:t>
            </a:r>
            <a:r>
              <a:rPr lang="en-US" sz="1800" dirty="0" err="1"/>
              <a:t>radova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3) </a:t>
            </a:r>
            <a:r>
              <a:rPr lang="en-US" sz="1800" dirty="0" err="1"/>
              <a:t>naredi</a:t>
            </a:r>
            <a:r>
              <a:rPr lang="en-US" sz="1800" dirty="0"/>
              <a:t> </a:t>
            </a:r>
            <a:r>
              <a:rPr lang="en-US" sz="1800" dirty="0" err="1"/>
              <a:t>rušenje</a:t>
            </a:r>
            <a:r>
              <a:rPr lang="en-US" sz="1800" dirty="0"/>
              <a:t>, </a:t>
            </a:r>
            <a:r>
              <a:rPr lang="en-US" sz="1800" dirty="0" err="1"/>
              <a:t>uklanjanje</a:t>
            </a:r>
            <a:r>
              <a:rPr lang="en-US" sz="1800" dirty="0"/>
              <a:t> </a:t>
            </a:r>
            <a:r>
              <a:rPr lang="en-US" sz="1800" dirty="0" err="1"/>
              <a:t>bespravno</a:t>
            </a:r>
            <a:r>
              <a:rPr lang="en-US" sz="1800" dirty="0"/>
              <a:t> </a:t>
            </a:r>
            <a:r>
              <a:rPr lang="en-US" sz="1800" dirty="0" err="1"/>
              <a:t>započetog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podignutog</a:t>
            </a:r>
            <a:r>
              <a:rPr lang="en-US" sz="1800" dirty="0"/>
              <a:t> </a:t>
            </a:r>
            <a:r>
              <a:rPr lang="en-US" sz="1800" dirty="0" err="1"/>
              <a:t>objekta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uklanjanje</a:t>
            </a:r>
            <a:r>
              <a:rPr lang="en-US" sz="1800" dirty="0"/>
              <a:t> </a:t>
            </a:r>
            <a:r>
              <a:rPr lang="en-US" sz="1800" dirty="0" err="1"/>
              <a:t>stvari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određenog</a:t>
            </a:r>
            <a:r>
              <a:rPr lang="en-US" sz="1800" dirty="0"/>
              <a:t> </a:t>
            </a:r>
            <a:r>
              <a:rPr lang="en-US" sz="1800" dirty="0" err="1"/>
              <a:t>prostora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4) </a:t>
            </a:r>
            <a:r>
              <a:rPr lang="en-US" sz="1800" dirty="0" err="1"/>
              <a:t>naredi</a:t>
            </a:r>
            <a:r>
              <a:rPr lang="en-US" sz="1800" dirty="0"/>
              <a:t> </a:t>
            </a:r>
            <a:r>
              <a:rPr lang="en-US" sz="1800" dirty="0" err="1"/>
              <a:t>povlačenje</a:t>
            </a:r>
            <a:r>
              <a:rPr lang="en-US" sz="1800" dirty="0"/>
              <a:t> robe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predmeta</a:t>
            </a:r>
            <a:r>
              <a:rPr lang="en-US" sz="1800" dirty="0"/>
              <a:t>, </a:t>
            </a:r>
            <a:r>
              <a:rPr lang="en-US" sz="1800" dirty="0" err="1"/>
              <a:t>odnosno</a:t>
            </a:r>
            <a:r>
              <a:rPr lang="en-US" sz="1800" dirty="0"/>
              <a:t> </a:t>
            </a:r>
            <a:r>
              <a:rPr lang="en-US" sz="1800" dirty="0" err="1"/>
              <a:t>stavljanje</a:t>
            </a:r>
            <a:r>
              <a:rPr lang="en-US" sz="1800" dirty="0"/>
              <a:t> robe u </a:t>
            </a:r>
            <a:r>
              <a:rPr lang="en-US" sz="1800" dirty="0" err="1"/>
              <a:t>promet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5) </a:t>
            </a:r>
            <a:r>
              <a:rPr lang="en-US" sz="1800" dirty="0" err="1"/>
              <a:t>naredi</a:t>
            </a:r>
            <a:r>
              <a:rPr lang="en-US" sz="1800" dirty="0"/>
              <a:t> </a:t>
            </a:r>
            <a:r>
              <a:rPr lang="en-US" sz="1800" dirty="0" err="1"/>
              <a:t>oduzimanje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uništenje</a:t>
            </a:r>
            <a:r>
              <a:rPr lang="en-US" sz="1800" dirty="0"/>
              <a:t> </a:t>
            </a:r>
            <a:r>
              <a:rPr lang="en-US" sz="1800" dirty="0" err="1"/>
              <a:t>stvari</a:t>
            </a:r>
            <a:r>
              <a:rPr lang="en-US" sz="1800" dirty="0"/>
              <a:t>, </a:t>
            </a:r>
            <a:r>
              <a:rPr lang="en-US" sz="1800" dirty="0" err="1"/>
              <a:t>roba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proizvoda</a:t>
            </a:r>
            <a:r>
              <a:rPr lang="en-US" sz="1800" dirty="0"/>
              <a:t>, </a:t>
            </a:r>
            <a:r>
              <a:rPr lang="en-US" sz="1800" dirty="0" err="1"/>
              <a:t>kao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životinja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6) </a:t>
            </a:r>
            <a:r>
              <a:rPr lang="en-US" sz="1800" dirty="0" err="1"/>
              <a:t>zabrani</a:t>
            </a:r>
            <a:r>
              <a:rPr lang="en-US" sz="1800" dirty="0"/>
              <a:t> </a:t>
            </a:r>
            <a:r>
              <a:rPr lang="en-US" sz="1800" dirty="0" err="1"/>
              <a:t>korišćenje</a:t>
            </a:r>
            <a:r>
              <a:rPr lang="en-US" sz="1800" dirty="0"/>
              <a:t> </a:t>
            </a:r>
            <a:r>
              <a:rPr lang="en-US" sz="1800" dirty="0" err="1"/>
              <a:t>prostora</a:t>
            </a:r>
            <a:r>
              <a:rPr lang="en-US" sz="1800" dirty="0"/>
              <a:t>, </a:t>
            </a:r>
            <a:r>
              <a:rPr lang="en-US" sz="1800" dirty="0" err="1"/>
              <a:t>sredstava</a:t>
            </a:r>
            <a:r>
              <a:rPr lang="en-US" sz="1800" dirty="0"/>
              <a:t> </a:t>
            </a:r>
            <a:r>
              <a:rPr lang="en-US" sz="1800" dirty="0" err="1"/>
              <a:t>rada</a:t>
            </a:r>
            <a:r>
              <a:rPr lang="en-US" sz="1800" dirty="0"/>
              <a:t>, </a:t>
            </a:r>
            <a:r>
              <a:rPr lang="en-US" sz="1800" dirty="0" err="1"/>
              <a:t>opreme</a:t>
            </a:r>
            <a:r>
              <a:rPr lang="en-US" sz="1800" dirty="0"/>
              <a:t>, pogona, </a:t>
            </a:r>
            <a:r>
              <a:rPr lang="en-US" sz="1800" dirty="0" err="1"/>
              <a:t>uređaja</a:t>
            </a:r>
            <a:r>
              <a:rPr lang="en-US" sz="1800" dirty="0"/>
              <a:t>, </a:t>
            </a:r>
            <a:r>
              <a:rPr lang="en-US" sz="1800" dirty="0" err="1"/>
              <a:t>poslovnih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objekata</a:t>
            </a:r>
            <a:r>
              <a:rPr lang="en-US" sz="1800" dirty="0"/>
              <a:t>, </a:t>
            </a:r>
            <a:r>
              <a:rPr lang="en-US" sz="1800" dirty="0" err="1"/>
              <a:t>prevoznih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sredstava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7) </a:t>
            </a:r>
            <a:r>
              <a:rPr lang="en-US" sz="1800" dirty="0" err="1"/>
              <a:t>zabrani</a:t>
            </a:r>
            <a:r>
              <a:rPr lang="en-US" sz="1800" dirty="0"/>
              <a:t> </a:t>
            </a:r>
            <a:r>
              <a:rPr lang="en-US" sz="1800" dirty="0" err="1"/>
              <a:t>raspolaganje</a:t>
            </a:r>
            <a:r>
              <a:rPr lang="en-US" sz="1800" dirty="0"/>
              <a:t> </a:t>
            </a:r>
            <a:r>
              <a:rPr lang="en-US" sz="1800" dirty="0" err="1"/>
              <a:t>novčanim</a:t>
            </a:r>
            <a:r>
              <a:rPr lang="en-US" sz="1800" dirty="0"/>
              <a:t> </a:t>
            </a:r>
            <a:r>
              <a:rPr lang="en-US" sz="1800" dirty="0" err="1"/>
              <a:t>sredstvima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poslovnog</a:t>
            </a:r>
            <a:r>
              <a:rPr lang="en-US" sz="1800" dirty="0"/>
              <a:t> </a:t>
            </a:r>
            <a:r>
              <a:rPr lang="en-US" sz="1800" dirty="0" err="1"/>
              <a:t>računa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5718862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590E-2A4C-469B-AFE8-E9C58A31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OPŠTE UPRAVNE MJERE I RADNJE (član 16 ZIN-a)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2DEE8-34CD-4BFE-826D-45FBAF0E7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863"/>
            <a:ext cx="10515600" cy="435133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1800" dirty="0"/>
              <a:t>8) </a:t>
            </a:r>
            <a:r>
              <a:rPr lang="en-US" sz="1800" dirty="0" err="1"/>
              <a:t>zabrani</a:t>
            </a:r>
            <a:r>
              <a:rPr lang="en-US" sz="1800" dirty="0"/>
              <a:t> </a:t>
            </a:r>
            <a:r>
              <a:rPr lang="en-US" sz="1800" dirty="0" err="1"/>
              <a:t>proizvodnju</a:t>
            </a:r>
            <a:r>
              <a:rPr lang="en-US" sz="1800" dirty="0"/>
              <a:t>, </a:t>
            </a:r>
            <a:r>
              <a:rPr lang="en-US" sz="1800" dirty="0" err="1"/>
              <a:t>upotrebu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promet</a:t>
            </a:r>
            <a:r>
              <a:rPr lang="en-US" sz="1800" dirty="0"/>
              <a:t> robe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pružanje</a:t>
            </a:r>
            <a:r>
              <a:rPr lang="en-US" sz="1800" dirty="0"/>
              <a:t> </a:t>
            </a:r>
            <a:r>
              <a:rPr lang="en-US" sz="1800" dirty="0" err="1"/>
              <a:t>usluga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9) </a:t>
            </a:r>
            <a:r>
              <a:rPr lang="en-US" sz="1800" dirty="0" err="1"/>
              <a:t>zabrani</a:t>
            </a:r>
            <a:r>
              <a:rPr lang="en-US" sz="1800" dirty="0"/>
              <a:t> </a:t>
            </a:r>
            <a:r>
              <a:rPr lang="en-US" sz="1800" dirty="0" err="1"/>
              <a:t>kretanje</a:t>
            </a:r>
            <a:r>
              <a:rPr lang="en-US" sz="1800" dirty="0"/>
              <a:t> </a:t>
            </a:r>
            <a:r>
              <a:rPr lang="en-US" sz="1800" dirty="0" err="1"/>
              <a:t>lica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određenom</a:t>
            </a:r>
            <a:r>
              <a:rPr lang="en-US" sz="1800" dirty="0"/>
              <a:t> </a:t>
            </a:r>
            <a:r>
              <a:rPr lang="en-US" sz="1800" dirty="0" err="1"/>
              <a:t>prostoru</a:t>
            </a:r>
            <a:r>
              <a:rPr lang="en-US" sz="1800" dirty="0"/>
              <a:t>, </a:t>
            </a:r>
            <a:r>
              <a:rPr lang="en-US" sz="1800" dirty="0" err="1"/>
              <a:t>kada</a:t>
            </a:r>
            <a:r>
              <a:rPr lang="en-US" sz="1800" dirty="0"/>
              <a:t> </a:t>
            </a:r>
            <a:r>
              <a:rPr lang="en-US" sz="1800" dirty="0" err="1"/>
              <a:t>postoji</a:t>
            </a:r>
            <a:r>
              <a:rPr lang="en-US" sz="1800" dirty="0"/>
              <a:t> </a:t>
            </a:r>
            <a:r>
              <a:rPr lang="en-US" sz="1800" dirty="0" err="1"/>
              <a:t>opasnost</a:t>
            </a:r>
            <a:r>
              <a:rPr lang="en-US" sz="1800" dirty="0"/>
              <a:t> </a:t>
            </a:r>
            <a:r>
              <a:rPr lang="en-US" sz="1800" dirty="0" err="1"/>
              <a:t>ugrožavanja</a:t>
            </a:r>
            <a:r>
              <a:rPr lang="en-US" sz="1800" dirty="0"/>
              <a:t> </a:t>
            </a:r>
            <a:r>
              <a:rPr lang="en-US" sz="1800" dirty="0" err="1"/>
              <a:t>života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zdravlja</a:t>
            </a:r>
            <a:r>
              <a:rPr lang="en-US" sz="1800" dirty="0"/>
              <a:t> </a:t>
            </a:r>
            <a:r>
              <a:rPr lang="en-US" sz="1800" dirty="0" err="1"/>
              <a:t>fizičkih</a:t>
            </a:r>
            <a:r>
              <a:rPr lang="en-US" sz="1800" dirty="0"/>
              <a:t> </a:t>
            </a:r>
            <a:r>
              <a:rPr lang="en-US" sz="1800" dirty="0" err="1"/>
              <a:t>lica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10) </a:t>
            </a:r>
            <a:r>
              <a:rPr lang="en-US" sz="1800" dirty="0" err="1"/>
              <a:t>zabrani</a:t>
            </a:r>
            <a:r>
              <a:rPr lang="en-US" sz="1800" dirty="0"/>
              <a:t> </a:t>
            </a:r>
            <a:r>
              <a:rPr lang="en-US" sz="1800" dirty="0" err="1"/>
              <a:t>vršenje</a:t>
            </a:r>
            <a:r>
              <a:rPr lang="en-US" sz="1800" dirty="0"/>
              <a:t> </a:t>
            </a:r>
            <a:r>
              <a:rPr lang="en-US" sz="1800" dirty="0" err="1"/>
              <a:t>bilo</a:t>
            </a:r>
            <a:r>
              <a:rPr lang="en-US" sz="1800" dirty="0"/>
              <a:t> </a:t>
            </a:r>
            <a:r>
              <a:rPr lang="en-US" sz="1800" dirty="0" err="1"/>
              <a:t>koje</a:t>
            </a:r>
            <a:r>
              <a:rPr lang="en-US" sz="1800" dirty="0"/>
              <a:t> </a:t>
            </a:r>
            <a:r>
              <a:rPr lang="en-US" sz="1800" dirty="0" err="1"/>
              <a:t>radnje</a:t>
            </a:r>
            <a:r>
              <a:rPr lang="en-US" sz="1800" dirty="0"/>
              <a:t> </a:t>
            </a:r>
            <a:r>
              <a:rPr lang="en-US" sz="1800" dirty="0" err="1"/>
              <a:t>kojom</a:t>
            </a:r>
            <a:r>
              <a:rPr lang="en-US" sz="1800" dirty="0"/>
              <a:t> se </a:t>
            </a:r>
            <a:r>
              <a:rPr lang="en-US" sz="1800" dirty="0" err="1"/>
              <a:t>ugrožava</a:t>
            </a:r>
            <a:r>
              <a:rPr lang="en-US" sz="1800" dirty="0"/>
              <a:t> </a:t>
            </a:r>
            <a:r>
              <a:rPr lang="en-US" sz="1800" dirty="0" err="1"/>
              <a:t>životna</a:t>
            </a:r>
            <a:r>
              <a:rPr lang="en-US" sz="1800" dirty="0"/>
              <a:t> </a:t>
            </a:r>
            <a:r>
              <a:rPr lang="en-US" sz="1800" dirty="0" err="1"/>
              <a:t>sredina</a:t>
            </a:r>
            <a:r>
              <a:rPr lang="en-US" sz="1800" dirty="0"/>
              <a:t>, </a:t>
            </a:r>
            <a:r>
              <a:rPr lang="en-US" sz="1800" dirty="0" err="1"/>
              <a:t>imovina</a:t>
            </a:r>
            <a:r>
              <a:rPr lang="en-US" sz="1800" dirty="0"/>
              <a:t>, </a:t>
            </a:r>
            <a:r>
              <a:rPr lang="en-US" sz="1800" dirty="0" err="1"/>
              <a:t>ili</a:t>
            </a:r>
            <a:r>
              <a:rPr lang="en-US" sz="1800" dirty="0"/>
              <a:t> se </a:t>
            </a:r>
            <a:r>
              <a:rPr lang="en-US" sz="1800" dirty="0" err="1"/>
              <a:t>dovodi</a:t>
            </a:r>
            <a:r>
              <a:rPr lang="en-US" sz="1800" dirty="0"/>
              <a:t> u </a:t>
            </a:r>
            <a:r>
              <a:rPr lang="en-US" sz="1800" dirty="0" err="1"/>
              <a:t>opasnost</a:t>
            </a:r>
            <a:r>
              <a:rPr lang="en-US" sz="1800" dirty="0"/>
              <a:t> </a:t>
            </a:r>
            <a:r>
              <a:rPr lang="en-US" sz="1800" dirty="0" err="1"/>
              <a:t>život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zdravlje</a:t>
            </a:r>
            <a:r>
              <a:rPr lang="en-US" sz="1800" dirty="0"/>
              <a:t> </a:t>
            </a:r>
            <a:r>
              <a:rPr lang="en-US" sz="1800" dirty="0" err="1"/>
              <a:t>fizičkih</a:t>
            </a:r>
            <a:r>
              <a:rPr lang="en-US" sz="1800" dirty="0"/>
              <a:t> </a:t>
            </a:r>
            <a:r>
              <a:rPr lang="en-US" sz="1800" dirty="0" err="1"/>
              <a:t>lica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11) do </a:t>
            </a:r>
            <a:r>
              <a:rPr lang="en-US" sz="1800" dirty="0" err="1"/>
              <a:t>odluke</a:t>
            </a:r>
            <a:r>
              <a:rPr lang="en-US" sz="1800" dirty="0"/>
              <a:t> </a:t>
            </a:r>
            <a:r>
              <a:rPr lang="en-US" sz="1800" dirty="0" err="1"/>
              <a:t>nadležnog</a:t>
            </a:r>
            <a:r>
              <a:rPr lang="en-US" sz="1800" dirty="0"/>
              <a:t> organa, </a:t>
            </a:r>
            <a:r>
              <a:rPr lang="en-US" sz="1800" dirty="0" err="1"/>
              <a:t>oduzme</a:t>
            </a:r>
            <a:r>
              <a:rPr lang="en-US" sz="1800" dirty="0"/>
              <a:t> </a:t>
            </a:r>
            <a:r>
              <a:rPr lang="en-US" sz="1800" dirty="0" err="1"/>
              <a:t>predmete</a:t>
            </a:r>
            <a:r>
              <a:rPr lang="en-US" sz="1800" dirty="0"/>
              <a:t>, </a:t>
            </a:r>
            <a:r>
              <a:rPr lang="en-US" sz="1800" dirty="0" err="1"/>
              <a:t>opremu</a:t>
            </a:r>
            <a:r>
              <a:rPr lang="en-US" sz="1800" dirty="0"/>
              <a:t>, </a:t>
            </a:r>
            <a:r>
              <a:rPr lang="en-US" sz="1800" dirty="0" err="1"/>
              <a:t>sredstva</a:t>
            </a:r>
            <a:r>
              <a:rPr lang="en-US" sz="1800" dirty="0"/>
              <a:t> </a:t>
            </a:r>
            <a:r>
              <a:rPr lang="en-US" sz="1800" dirty="0" err="1"/>
              <a:t>rada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druga</a:t>
            </a:r>
            <a:r>
              <a:rPr lang="en-US" sz="1800" dirty="0"/>
              <a:t> </a:t>
            </a:r>
            <a:r>
              <a:rPr lang="en-US" sz="1800" dirty="0" err="1"/>
              <a:t>sredstva</a:t>
            </a:r>
            <a:r>
              <a:rPr lang="en-US" sz="1800" dirty="0"/>
              <a:t> </a:t>
            </a:r>
            <a:r>
              <a:rPr lang="en-US" sz="1800" dirty="0" err="1"/>
              <a:t>kojima</a:t>
            </a:r>
            <a:r>
              <a:rPr lang="en-US" sz="1800" dirty="0"/>
              <a:t> je </a:t>
            </a:r>
            <a:r>
              <a:rPr lang="en-US" sz="1800" dirty="0" err="1"/>
              <a:t>učinjeno</a:t>
            </a:r>
            <a:r>
              <a:rPr lang="en-US" sz="1800" dirty="0"/>
              <a:t> </a:t>
            </a:r>
            <a:r>
              <a:rPr lang="en-US" sz="1800" dirty="0" err="1"/>
              <a:t>neko</a:t>
            </a:r>
            <a:r>
              <a:rPr lang="en-US" sz="1800" dirty="0"/>
              <a:t> </a:t>
            </a:r>
            <a:r>
              <a:rPr lang="en-US" sz="1800" dirty="0" err="1"/>
              <a:t>kažnjivo</a:t>
            </a:r>
            <a:r>
              <a:rPr lang="en-US" sz="1800" dirty="0"/>
              <a:t> </a:t>
            </a:r>
            <a:r>
              <a:rPr lang="en-US" sz="1800" dirty="0" err="1"/>
              <a:t>djelo</a:t>
            </a:r>
            <a:r>
              <a:rPr lang="en-US" sz="1800" dirty="0"/>
              <a:t>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12) </a:t>
            </a:r>
            <a:r>
              <a:rPr lang="en-US" sz="1800" dirty="0" err="1"/>
              <a:t>oduzme</a:t>
            </a:r>
            <a:r>
              <a:rPr lang="en-US" sz="1800" dirty="0"/>
              <a:t> </a:t>
            </a:r>
            <a:r>
              <a:rPr lang="en-US" sz="1800" dirty="0" err="1"/>
              <a:t>imovinsku</a:t>
            </a:r>
            <a:r>
              <a:rPr lang="en-US" sz="1800" dirty="0"/>
              <a:t> </a:t>
            </a:r>
            <a:r>
              <a:rPr lang="en-US" sz="1800" dirty="0" err="1"/>
              <a:t>korist</a:t>
            </a:r>
            <a:r>
              <a:rPr lang="en-US" sz="1800" dirty="0"/>
              <a:t> </a:t>
            </a:r>
            <a:r>
              <a:rPr lang="en-US" sz="1800" dirty="0" err="1"/>
              <a:t>ostvarenu</a:t>
            </a:r>
            <a:r>
              <a:rPr lang="en-US" sz="1800" dirty="0"/>
              <a:t> </a:t>
            </a:r>
            <a:r>
              <a:rPr lang="en-US" sz="1800" dirty="0" err="1"/>
              <a:t>kažnjivim</a:t>
            </a:r>
            <a:r>
              <a:rPr lang="en-US" sz="1800" dirty="0"/>
              <a:t> </a:t>
            </a:r>
            <a:r>
              <a:rPr lang="en-US" sz="1800" dirty="0" err="1"/>
              <a:t>djelom</a:t>
            </a:r>
            <a:r>
              <a:rPr lang="en-US" sz="1800" dirty="0"/>
              <a:t>, do </a:t>
            </a:r>
            <a:r>
              <a:rPr lang="en-US" sz="1800" dirty="0" err="1"/>
              <a:t>odluke</a:t>
            </a:r>
            <a:r>
              <a:rPr lang="en-US" sz="1800" dirty="0"/>
              <a:t> </a:t>
            </a:r>
            <a:r>
              <a:rPr lang="en-US" sz="1800" dirty="0" err="1"/>
              <a:t>nadležnog</a:t>
            </a:r>
            <a:r>
              <a:rPr lang="en-US" sz="1800" dirty="0"/>
              <a:t> organa;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13) </a:t>
            </a:r>
            <a:r>
              <a:rPr lang="en-US" sz="1800" dirty="0" err="1"/>
              <a:t>naredi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preduzimanje</a:t>
            </a:r>
            <a:r>
              <a:rPr lang="en-US" sz="1800" dirty="0"/>
              <a:t>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mjera</a:t>
            </a:r>
            <a:r>
              <a:rPr lang="en-US" sz="1800" dirty="0"/>
              <a:t> </a:t>
            </a:r>
            <a:r>
              <a:rPr lang="en-US" sz="1800" dirty="0" err="1"/>
              <a:t>kojima</a:t>
            </a:r>
            <a:r>
              <a:rPr lang="en-US" sz="1800" dirty="0"/>
              <a:t> se </a:t>
            </a:r>
            <a:r>
              <a:rPr lang="en-US" sz="1800" dirty="0" err="1"/>
              <a:t>obezbjeđuje</a:t>
            </a:r>
            <a:r>
              <a:rPr lang="en-US" sz="1800" dirty="0"/>
              <a:t> </a:t>
            </a:r>
            <a:r>
              <a:rPr lang="en-US" sz="1800" dirty="0" err="1"/>
              <a:t>otklanjanje</a:t>
            </a:r>
            <a:r>
              <a:rPr lang="en-US" sz="1800" dirty="0"/>
              <a:t> </a:t>
            </a:r>
            <a:r>
              <a:rPr lang="en-US" sz="1800" dirty="0" err="1"/>
              <a:t>utvrđenih</a:t>
            </a:r>
            <a:r>
              <a:rPr lang="en-US" sz="1800" dirty="0"/>
              <a:t> </a:t>
            </a:r>
            <a:r>
              <a:rPr lang="en-US" sz="1800" dirty="0" err="1"/>
              <a:t>nepravilnosti</a:t>
            </a:r>
            <a:r>
              <a:rPr lang="en-US" sz="1800" dirty="0"/>
              <a:t>, u </a:t>
            </a:r>
            <a:r>
              <a:rPr lang="en-US" sz="1800" dirty="0" err="1"/>
              <a:t>skladu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posebnim</a:t>
            </a:r>
            <a:r>
              <a:rPr lang="en-US" sz="1800" dirty="0"/>
              <a:t> </a:t>
            </a:r>
            <a:r>
              <a:rPr lang="en-US" sz="1800" dirty="0" err="1"/>
              <a:t>propisima</a:t>
            </a:r>
            <a:r>
              <a:rPr lang="en-US" sz="1800" dirty="0"/>
              <a:t>.</a:t>
            </a:r>
            <a:endParaRPr lang="sr-Latn-ME" sz="1800" dirty="0"/>
          </a:p>
          <a:p>
            <a:pPr marL="0" indent="0" algn="just">
              <a:lnSpc>
                <a:spcPct val="100000"/>
              </a:lnSpc>
              <a:buNone/>
            </a:pPr>
            <a:endParaRPr lang="sr-Latn-ME" sz="1800" b="1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sr-Latn-ME" sz="1800" b="1" dirty="0"/>
              <a:t>Zakoni koji detaljnije uređuju određenu oblast detaljnije propisuju upravne mjere i radnje koje preduzimaju inspekori u toj oblasti. </a:t>
            </a:r>
            <a:endParaRPr lang="en-US" sz="1800" b="1" dirty="0"/>
          </a:p>
          <a:p>
            <a:pPr algn="just">
              <a:lnSpc>
                <a:spcPct val="10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5648939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8679E-AD64-4B36-B4F3-2A97B12C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POSTUPAK INSPEKCIJSKOG NADZORA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1961E-1A2F-4EBB-81E2-30B2B3FEC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825625"/>
            <a:ext cx="11051959" cy="562961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800" dirty="0"/>
              <a:t>O </a:t>
            </a:r>
            <a:r>
              <a:rPr lang="en-US" sz="1800" dirty="0" err="1"/>
              <a:t>vršenju</a:t>
            </a:r>
            <a:r>
              <a:rPr lang="en-US" sz="1800" dirty="0"/>
              <a:t> </a:t>
            </a:r>
            <a:r>
              <a:rPr lang="en-US" sz="1800" dirty="0" err="1"/>
              <a:t>inspekcijskog</a:t>
            </a:r>
            <a:r>
              <a:rPr lang="en-US" sz="1800" dirty="0"/>
              <a:t> </a:t>
            </a:r>
            <a:r>
              <a:rPr lang="en-US" sz="1800" dirty="0" err="1"/>
              <a:t>pregleda</a:t>
            </a:r>
            <a:r>
              <a:rPr lang="en-US" sz="1800" dirty="0"/>
              <a:t> </a:t>
            </a:r>
            <a:r>
              <a:rPr lang="en-US" sz="1800" dirty="0" err="1"/>
              <a:t>inspektor</a:t>
            </a:r>
            <a:r>
              <a:rPr lang="en-US" sz="1800" dirty="0"/>
              <a:t> </a:t>
            </a:r>
            <a:r>
              <a:rPr lang="en-US" sz="1800" dirty="0" err="1"/>
              <a:t>sačinjava</a:t>
            </a:r>
            <a:r>
              <a:rPr lang="en-US" sz="1800" dirty="0"/>
              <a:t> </a:t>
            </a:r>
            <a:r>
              <a:rPr lang="en-US" sz="1800" dirty="0" err="1"/>
              <a:t>zapisnik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licu</a:t>
            </a:r>
            <a:r>
              <a:rPr lang="en-US" sz="1800" dirty="0"/>
              <a:t> </a:t>
            </a:r>
            <a:r>
              <a:rPr lang="en-US" sz="1800" dirty="0" err="1"/>
              <a:t>mjesta</a:t>
            </a:r>
            <a:r>
              <a:rPr lang="en-US" sz="1800" dirty="0"/>
              <a:t>,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izuzetno</a:t>
            </a:r>
            <a:r>
              <a:rPr lang="en-US" sz="1800" dirty="0"/>
              <a:t>,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zbog</a:t>
            </a:r>
            <a:r>
              <a:rPr lang="en-US" sz="1800" dirty="0"/>
              <a:t> </a:t>
            </a:r>
            <a:r>
              <a:rPr lang="en-US" sz="1800" dirty="0" err="1"/>
              <a:t>obima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složenosti</a:t>
            </a:r>
            <a:r>
              <a:rPr lang="en-US" sz="1800" dirty="0"/>
              <a:t> </a:t>
            </a:r>
            <a:r>
              <a:rPr lang="en-US" sz="1800" dirty="0" err="1"/>
              <a:t>inspekcijskog</a:t>
            </a:r>
            <a:r>
              <a:rPr lang="en-US" sz="1800" dirty="0"/>
              <a:t> </a:t>
            </a:r>
            <a:r>
              <a:rPr lang="en-US" sz="1800" dirty="0" err="1"/>
              <a:t>nadzora</a:t>
            </a:r>
            <a:r>
              <a:rPr lang="en-US" sz="1800" dirty="0"/>
              <a:t>, </a:t>
            </a:r>
            <a:r>
              <a:rPr lang="en-US" sz="1800" dirty="0" err="1"/>
              <a:t>njegove</a:t>
            </a:r>
            <a:r>
              <a:rPr lang="en-US" sz="1800" dirty="0"/>
              <a:t> </a:t>
            </a:r>
            <a:r>
              <a:rPr lang="en-US" sz="1800" dirty="0" err="1"/>
              <a:t>prirode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okolnosti</a:t>
            </a:r>
            <a:r>
              <a:rPr lang="en-US" sz="1800" dirty="0"/>
              <a:t>, </a:t>
            </a:r>
            <a:r>
              <a:rPr lang="en-US" sz="1800" dirty="0" err="1"/>
              <a:t>nije</a:t>
            </a:r>
            <a:r>
              <a:rPr lang="en-US" sz="1800" dirty="0"/>
              <a:t> </a:t>
            </a:r>
            <a:r>
              <a:rPr lang="en-US" sz="1800" dirty="0" err="1"/>
              <a:t>moguće</a:t>
            </a:r>
            <a:r>
              <a:rPr lang="en-US" sz="1800" dirty="0"/>
              <a:t> </a:t>
            </a:r>
            <a:r>
              <a:rPr lang="en-US" sz="1800" dirty="0" err="1"/>
              <a:t>sačiniti</a:t>
            </a:r>
            <a:r>
              <a:rPr lang="en-US" sz="1800" dirty="0"/>
              <a:t> </a:t>
            </a:r>
            <a:r>
              <a:rPr lang="en-US" sz="1800" dirty="0" err="1"/>
              <a:t>zapisnik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licu</a:t>
            </a:r>
            <a:r>
              <a:rPr lang="en-US" sz="1800" dirty="0"/>
              <a:t> </a:t>
            </a:r>
            <a:r>
              <a:rPr lang="en-US" sz="1800" dirty="0" err="1"/>
              <a:t>mjesta</a:t>
            </a:r>
            <a:r>
              <a:rPr lang="en-US" sz="1800" dirty="0"/>
              <a:t>, </a:t>
            </a:r>
            <a:r>
              <a:rPr lang="en-US" sz="1800" dirty="0" err="1"/>
              <a:t>zapisnik</a:t>
            </a:r>
            <a:r>
              <a:rPr lang="en-US" sz="1800" dirty="0"/>
              <a:t> se </a:t>
            </a:r>
            <a:r>
              <a:rPr lang="en-US" sz="1800" dirty="0" err="1"/>
              <a:t>sačinjava</a:t>
            </a:r>
            <a:r>
              <a:rPr lang="en-US" sz="1800" dirty="0"/>
              <a:t> u </a:t>
            </a:r>
            <a:r>
              <a:rPr lang="en-US" sz="1800" dirty="0" err="1"/>
              <a:t>službenim</a:t>
            </a:r>
            <a:r>
              <a:rPr lang="en-US" sz="1800" dirty="0"/>
              <a:t> </a:t>
            </a:r>
            <a:r>
              <a:rPr lang="en-US" sz="1800" dirty="0" err="1"/>
              <a:t>prostorijama</a:t>
            </a:r>
            <a:r>
              <a:rPr lang="en-US" sz="1800" dirty="0"/>
              <a:t> </a:t>
            </a:r>
            <a:r>
              <a:rPr lang="en-US" sz="1800" dirty="0" err="1"/>
              <a:t>inspekcijskog</a:t>
            </a:r>
            <a:r>
              <a:rPr lang="en-US" sz="1800" dirty="0"/>
              <a:t> organa, u </a:t>
            </a:r>
            <a:r>
              <a:rPr lang="en-US" sz="1800" dirty="0" err="1"/>
              <a:t>roku</a:t>
            </a:r>
            <a:r>
              <a:rPr lang="en-US" sz="1800" dirty="0"/>
              <a:t> od tri dana. </a:t>
            </a:r>
            <a:endParaRPr lang="sr-Latn-ME" sz="1800" dirty="0"/>
          </a:p>
          <a:p>
            <a:pPr algn="just">
              <a:lnSpc>
                <a:spcPct val="120000"/>
              </a:lnSpc>
            </a:pPr>
            <a:r>
              <a:rPr lang="sr-Latn-ME" sz="1800" dirty="0"/>
              <a:t>U postupku utvrđivanja činjeničnog stanja, inspektor ima pravo da fotografiše objekte i stvari, kao i da uzme uzorke radi analize. </a:t>
            </a:r>
            <a:endParaRPr lang="en-US" sz="1800" dirty="0"/>
          </a:p>
          <a:p>
            <a:pPr algn="just">
              <a:lnSpc>
                <a:spcPct val="120000"/>
              </a:lnSpc>
            </a:pPr>
            <a:r>
              <a:rPr lang="en-US" sz="1800" dirty="0" err="1"/>
              <a:t>Ukoliko</a:t>
            </a:r>
            <a:r>
              <a:rPr lang="en-US" sz="1800" dirty="0"/>
              <a:t> se </a:t>
            </a:r>
            <a:r>
              <a:rPr lang="en-US" sz="1800" dirty="0" err="1"/>
              <a:t>radi</a:t>
            </a:r>
            <a:r>
              <a:rPr lang="en-US" sz="1800" dirty="0"/>
              <a:t> o </a:t>
            </a:r>
            <a:r>
              <a:rPr lang="en-US" sz="1800" dirty="0" err="1"/>
              <a:t>nepravilnostima</a:t>
            </a:r>
            <a:r>
              <a:rPr lang="en-US" sz="1800" dirty="0"/>
              <a:t> </a:t>
            </a:r>
            <a:r>
              <a:rPr lang="en-US" sz="1800" dirty="0" err="1"/>
              <a:t>koje</a:t>
            </a:r>
            <a:r>
              <a:rPr lang="en-US" sz="1800" dirty="0"/>
              <a:t> se </a:t>
            </a:r>
            <a:r>
              <a:rPr lang="en-US" sz="1800" dirty="0" err="1"/>
              <a:t>otklone</a:t>
            </a:r>
            <a:r>
              <a:rPr lang="en-US" sz="1800" dirty="0"/>
              <a:t> bez </a:t>
            </a:r>
            <a:r>
              <a:rPr lang="en-US" sz="1800" dirty="0" err="1"/>
              <a:t>odlaganja</a:t>
            </a:r>
            <a:r>
              <a:rPr lang="en-US" sz="1800" dirty="0"/>
              <a:t>,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ukoliko</a:t>
            </a:r>
            <a:r>
              <a:rPr lang="en-US" sz="1800" dirty="0"/>
              <a:t> </a:t>
            </a:r>
            <a:r>
              <a:rPr lang="en-US" sz="1800" dirty="0" err="1"/>
              <a:t>nije</a:t>
            </a:r>
            <a:r>
              <a:rPr lang="en-US" sz="1800" dirty="0"/>
              <a:t> </a:t>
            </a:r>
            <a:r>
              <a:rPr lang="en-US" sz="1800" dirty="0" err="1"/>
              <a:t>mogu</a:t>
            </a:r>
            <a:r>
              <a:rPr lang="sr-Latn-ME" sz="1800" dirty="0"/>
              <a:t>će izvršiti inspekcijski nadzor, sačinjava se službena zabilješka. </a:t>
            </a:r>
          </a:p>
          <a:p>
            <a:pPr algn="just">
              <a:lnSpc>
                <a:spcPct val="120000"/>
              </a:lnSpc>
            </a:pPr>
            <a:r>
              <a:rPr lang="sr-Latn-ME" sz="1800" dirty="0"/>
              <a:t>Subjekat nadzora ima pravo da prisustvuje inspekcijskom nadzoru i da se izjasni u odnosu na utvrđeno činjenično stanje, odnosno da bude pozvan da prisustvuje inspekcijskom nadzoru. </a:t>
            </a:r>
          </a:p>
          <a:p>
            <a:pPr algn="just">
              <a:lnSpc>
                <a:spcPct val="120000"/>
              </a:lnSpc>
            </a:pPr>
            <a:endParaRPr lang="en-US" sz="1800" dirty="0"/>
          </a:p>
          <a:p>
            <a:pPr algn="just">
              <a:lnSpc>
                <a:spcPct val="12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109225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8679E-AD64-4B36-B4F3-2A97B12C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POSTUPAK INSPEKCIJSKOG NADZORA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1961E-1A2F-4EBB-81E2-30B2B3FEC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825625"/>
            <a:ext cx="11051959" cy="562961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sr-Latn-ME" sz="1800" dirty="0"/>
              <a:t>Ukoliko se subjekat nadzora ne odazove na poziv inspektora, ili inspektor smatra da je efikasnije vršiti nadzor bez prisustva subjekta nadzora, isti se obavlja u prisustvu službenih lica. </a:t>
            </a:r>
          </a:p>
          <a:p>
            <a:pPr algn="just">
              <a:lnSpc>
                <a:spcPct val="120000"/>
              </a:lnSpc>
            </a:pPr>
            <a:r>
              <a:rPr lang="sr-Latn-ME" sz="1800" dirty="0"/>
              <a:t>Ukoliko se inspektor sprečava u vršenju službenih radnji, inspekcijski nadzor se može obaviti uz prisustvo policijskih službenika. </a:t>
            </a:r>
          </a:p>
          <a:p>
            <a:pPr algn="just">
              <a:lnSpc>
                <a:spcPct val="120000"/>
              </a:lnSpc>
            </a:pPr>
            <a:r>
              <a:rPr lang="sr-Latn-ME" sz="1800" dirty="0"/>
              <a:t>U praksi, subjektu nadzora se najčešće ostavlja rok u trajanju od 3-8 dana da se izjasni ili otkloni nedostatke, ukoliko su isti utvrđeni, i ukoliko je iste moguće ukloniti. </a:t>
            </a:r>
          </a:p>
          <a:p>
            <a:pPr algn="just">
              <a:lnSpc>
                <a:spcPct val="120000"/>
              </a:lnSpc>
            </a:pPr>
            <a:r>
              <a:rPr lang="sr-Latn-ME" sz="1800" dirty="0"/>
              <a:t>Ukoliko u ostavljenom roku subjekat nadzora ne otkloni utvrđene nedostatke, inspektor donosi upravne mjere, izdaje prekršajni nalog ili podnosi predlog za pokretanje prekršajnog postupka, ili podnosi krivičnu prijavu ukoliko se radi o krivičnom djelu. </a:t>
            </a:r>
          </a:p>
          <a:p>
            <a:pPr algn="just">
              <a:lnSpc>
                <a:spcPct val="120000"/>
              </a:lnSpc>
            </a:pPr>
            <a:endParaRPr lang="en-US" sz="1800" dirty="0"/>
          </a:p>
          <a:p>
            <a:pPr algn="just">
              <a:lnSpc>
                <a:spcPct val="12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235497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50037-94B4-4C11-A2B3-FA305728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600" dirty="0"/>
              <a:t>IZVRŠENJE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A9BBB-31C7-4973-B295-C553F4081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subjekat</a:t>
            </a:r>
            <a:r>
              <a:rPr lang="en-US" sz="1800" dirty="0"/>
              <a:t> </a:t>
            </a:r>
            <a:r>
              <a:rPr lang="en-US" sz="1800" dirty="0" err="1"/>
              <a:t>nadzora</a:t>
            </a:r>
            <a:r>
              <a:rPr lang="en-US" sz="1800" dirty="0"/>
              <a:t> ne </a:t>
            </a:r>
            <a:r>
              <a:rPr lang="en-US" sz="1800" dirty="0" err="1"/>
              <a:t>izvrši</a:t>
            </a:r>
            <a:r>
              <a:rPr lang="en-US" sz="1800" dirty="0"/>
              <a:t> </a:t>
            </a:r>
            <a:r>
              <a:rPr lang="en-US" sz="1800" dirty="0" err="1"/>
              <a:t>rješenje</a:t>
            </a:r>
            <a:r>
              <a:rPr lang="en-US" sz="1800" dirty="0"/>
              <a:t> u </a:t>
            </a:r>
            <a:r>
              <a:rPr lang="en-US" sz="1800" dirty="0" err="1"/>
              <a:t>roku</a:t>
            </a:r>
            <a:r>
              <a:rPr lang="en-US" sz="1800" dirty="0"/>
              <a:t> </a:t>
            </a:r>
            <a:r>
              <a:rPr lang="en-US" sz="1800" dirty="0" err="1"/>
              <a:t>određenom</a:t>
            </a:r>
            <a:r>
              <a:rPr lang="en-US" sz="1800" dirty="0"/>
              <a:t> za </a:t>
            </a:r>
            <a:r>
              <a:rPr lang="en-US" sz="1800" dirty="0" err="1"/>
              <a:t>dobrovoljno</a:t>
            </a:r>
            <a:r>
              <a:rPr lang="en-US" sz="1800" dirty="0"/>
              <a:t> </a:t>
            </a:r>
            <a:r>
              <a:rPr lang="en-US" sz="1800" dirty="0" err="1"/>
              <a:t>izvršenje</a:t>
            </a:r>
            <a:r>
              <a:rPr lang="en-US" sz="1800" dirty="0"/>
              <a:t>, </a:t>
            </a:r>
            <a:r>
              <a:rPr lang="en-US" sz="1800" dirty="0" err="1"/>
              <a:t>pristupa</a:t>
            </a:r>
            <a:r>
              <a:rPr lang="en-US" sz="1800" dirty="0"/>
              <a:t> se </a:t>
            </a:r>
            <a:r>
              <a:rPr lang="en-US" sz="1800" dirty="0" err="1"/>
              <a:t>administrativnom</a:t>
            </a:r>
            <a:r>
              <a:rPr lang="en-US" sz="1800" dirty="0"/>
              <a:t> </a:t>
            </a:r>
            <a:r>
              <a:rPr lang="en-US" sz="1800" dirty="0" err="1"/>
              <a:t>izvršenju</a:t>
            </a:r>
            <a:r>
              <a:rPr lang="en-US" sz="1800" dirty="0"/>
              <a:t> </a:t>
            </a:r>
            <a:r>
              <a:rPr lang="en-US" sz="1800" dirty="0" err="1"/>
              <a:t>rješenja</a:t>
            </a:r>
            <a:r>
              <a:rPr lang="sr-Latn-ME" sz="1800" dirty="0"/>
              <a:t>, a inspektor obavještava subjekta nadzora o vremenu i načinu administrativnog izvršenja.</a:t>
            </a:r>
          </a:p>
          <a:p>
            <a:pPr algn="just">
              <a:lnSpc>
                <a:spcPct val="100000"/>
              </a:lnSpc>
            </a:pPr>
            <a:r>
              <a:rPr lang="en-US" sz="1800" dirty="0" err="1"/>
              <a:t>Ako</a:t>
            </a:r>
            <a:r>
              <a:rPr lang="en-US" sz="1800" dirty="0"/>
              <a:t> se </a:t>
            </a:r>
            <a:r>
              <a:rPr lang="en-US" sz="1800" dirty="0" err="1"/>
              <a:t>naređena</a:t>
            </a:r>
            <a:r>
              <a:rPr lang="en-US" sz="1800" dirty="0"/>
              <a:t> </a:t>
            </a:r>
            <a:r>
              <a:rPr lang="en-US" sz="1800" dirty="0" err="1"/>
              <a:t>mjera</a:t>
            </a:r>
            <a:r>
              <a:rPr lang="en-US" sz="1800" dirty="0"/>
              <a:t> </a:t>
            </a:r>
            <a:r>
              <a:rPr lang="en-US" sz="1800" dirty="0" err="1"/>
              <a:t>sastoji</a:t>
            </a:r>
            <a:r>
              <a:rPr lang="en-US" sz="1800" dirty="0"/>
              <a:t> u </a:t>
            </a:r>
            <a:r>
              <a:rPr lang="en-US" sz="1800" dirty="0" err="1"/>
              <a:t>izvršenju</a:t>
            </a:r>
            <a:r>
              <a:rPr lang="en-US" sz="1800" dirty="0"/>
              <a:t> </a:t>
            </a:r>
            <a:r>
              <a:rPr lang="en-US" sz="1800" dirty="0" err="1"/>
              <a:t>određene</a:t>
            </a:r>
            <a:r>
              <a:rPr lang="en-US" sz="1800" dirty="0"/>
              <a:t> </a:t>
            </a:r>
            <a:r>
              <a:rPr lang="en-US" sz="1800" dirty="0" err="1"/>
              <a:t>radnje</a:t>
            </a:r>
            <a:r>
              <a:rPr lang="en-US" sz="1800" dirty="0"/>
              <a:t> </a:t>
            </a:r>
            <a:r>
              <a:rPr lang="en-US" sz="1800" dirty="0" err="1"/>
              <a:t>koju</a:t>
            </a:r>
            <a:r>
              <a:rPr lang="en-US" sz="1800" dirty="0"/>
              <a:t> </a:t>
            </a:r>
            <a:r>
              <a:rPr lang="en-US" sz="1800" dirty="0" err="1"/>
              <a:t>može</a:t>
            </a:r>
            <a:r>
              <a:rPr lang="en-US" sz="1800" dirty="0"/>
              <a:t> </a:t>
            </a:r>
            <a:r>
              <a:rPr lang="en-US" sz="1800" dirty="0" err="1"/>
              <a:t>izvršiti</a:t>
            </a:r>
            <a:r>
              <a:rPr lang="en-US" sz="1800" dirty="0"/>
              <a:t> </a:t>
            </a:r>
            <a:r>
              <a:rPr lang="en-US" sz="1800" dirty="0" err="1"/>
              <a:t>drugo</a:t>
            </a:r>
            <a:r>
              <a:rPr lang="en-US" sz="1800" dirty="0"/>
              <a:t> lice, a </a:t>
            </a:r>
            <a:r>
              <a:rPr lang="en-US" sz="1800" dirty="0" err="1"/>
              <a:t>subjekat</a:t>
            </a:r>
            <a:r>
              <a:rPr lang="en-US" sz="1800" dirty="0"/>
              <a:t> </a:t>
            </a:r>
            <a:r>
              <a:rPr lang="en-US" sz="1800" dirty="0" err="1"/>
              <a:t>nadzora</a:t>
            </a:r>
            <a:r>
              <a:rPr lang="en-US" sz="1800" dirty="0"/>
              <a:t> je ne </a:t>
            </a:r>
            <a:r>
              <a:rPr lang="en-US" sz="1800" dirty="0" err="1"/>
              <a:t>izvrši</a:t>
            </a:r>
            <a:r>
              <a:rPr lang="en-US" sz="1800" dirty="0"/>
              <a:t> u </a:t>
            </a:r>
            <a:r>
              <a:rPr lang="en-US" sz="1800" dirty="0" err="1"/>
              <a:t>određenom</a:t>
            </a:r>
            <a:r>
              <a:rPr lang="en-US" sz="1800" dirty="0"/>
              <a:t> </a:t>
            </a:r>
            <a:r>
              <a:rPr lang="en-US" sz="1800" dirty="0" err="1"/>
              <a:t>roku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određeni</a:t>
            </a:r>
            <a:r>
              <a:rPr lang="en-US" sz="1800" dirty="0"/>
              <a:t> </a:t>
            </a:r>
            <a:r>
              <a:rPr lang="en-US" sz="1800" dirty="0" err="1"/>
              <a:t>način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je </a:t>
            </a:r>
            <a:r>
              <a:rPr lang="en-US" sz="1800" dirty="0" err="1"/>
              <a:t>izvrši</a:t>
            </a:r>
            <a:r>
              <a:rPr lang="en-US" sz="1800" dirty="0"/>
              <a:t> </a:t>
            </a:r>
            <a:r>
              <a:rPr lang="en-US" sz="1800" dirty="0" err="1"/>
              <a:t>samo</a:t>
            </a:r>
            <a:r>
              <a:rPr lang="en-US" sz="1800" dirty="0"/>
              <a:t> </a:t>
            </a:r>
            <a:r>
              <a:rPr lang="en-US" sz="1800" dirty="0" err="1"/>
              <a:t>djelimično</a:t>
            </a:r>
            <a:r>
              <a:rPr lang="en-US" sz="1800" dirty="0"/>
              <a:t>, </a:t>
            </a:r>
            <a:r>
              <a:rPr lang="en-US" sz="1800" dirty="0" err="1"/>
              <a:t>sprovodi</a:t>
            </a:r>
            <a:r>
              <a:rPr lang="en-US" sz="1800" dirty="0"/>
              <a:t> se </a:t>
            </a:r>
            <a:r>
              <a:rPr lang="en-US" sz="1800" dirty="0" err="1"/>
              <a:t>izvršenje</a:t>
            </a:r>
            <a:r>
              <a:rPr lang="en-US" sz="1800" dirty="0"/>
              <a:t> </a:t>
            </a:r>
            <a:r>
              <a:rPr lang="en-US" sz="1800" dirty="0" err="1"/>
              <a:t>preko</a:t>
            </a:r>
            <a:r>
              <a:rPr lang="en-US" sz="1800" dirty="0"/>
              <a:t>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lica</a:t>
            </a:r>
            <a:r>
              <a:rPr lang="en-US" sz="1800" dirty="0"/>
              <a:t> o </a:t>
            </a:r>
            <a:r>
              <a:rPr lang="en-US" sz="1800" dirty="0" err="1"/>
              <a:t>trošku</a:t>
            </a:r>
            <a:r>
              <a:rPr lang="en-US" sz="1800" dirty="0"/>
              <a:t> </a:t>
            </a:r>
            <a:r>
              <a:rPr lang="en-US" sz="1800" dirty="0" err="1"/>
              <a:t>subjekta</a:t>
            </a:r>
            <a:r>
              <a:rPr lang="en-US" sz="1800" dirty="0"/>
              <a:t> </a:t>
            </a:r>
            <a:r>
              <a:rPr lang="en-US" sz="1800" dirty="0" err="1"/>
              <a:t>nadzora</a:t>
            </a:r>
            <a:r>
              <a:rPr lang="en-US" sz="1800" dirty="0"/>
              <a:t>.</a:t>
            </a:r>
            <a:endParaRPr lang="sr-Latn-ME" sz="1800" dirty="0"/>
          </a:p>
          <a:p>
            <a:pPr algn="just">
              <a:lnSpc>
                <a:spcPct val="100000"/>
              </a:lnSpc>
            </a:pPr>
            <a:r>
              <a:rPr lang="en-US" sz="1800" i="1" dirty="0" err="1"/>
              <a:t>Ako</a:t>
            </a:r>
            <a:r>
              <a:rPr lang="en-US" sz="1800" i="1" dirty="0"/>
              <a:t> je </a:t>
            </a:r>
            <a:r>
              <a:rPr lang="en-US" sz="1800" i="1" dirty="0" err="1"/>
              <a:t>naređenom</a:t>
            </a:r>
            <a:r>
              <a:rPr lang="en-US" sz="1800" i="1" dirty="0"/>
              <a:t> </a:t>
            </a:r>
            <a:r>
              <a:rPr lang="en-US" sz="1800" i="1" dirty="0" err="1"/>
              <a:t>mjerom</a:t>
            </a:r>
            <a:r>
              <a:rPr lang="en-US" sz="1800" i="1" dirty="0"/>
              <a:t> </a:t>
            </a:r>
            <a:r>
              <a:rPr lang="en-US" sz="1800" i="1" dirty="0" err="1"/>
              <a:t>subjekat</a:t>
            </a:r>
            <a:r>
              <a:rPr lang="en-US" sz="1800" i="1" dirty="0"/>
              <a:t> </a:t>
            </a:r>
            <a:r>
              <a:rPr lang="en-US" sz="1800" i="1" dirty="0" err="1"/>
              <a:t>nadzora</a:t>
            </a:r>
            <a:r>
              <a:rPr lang="en-US" sz="1800" i="1" dirty="0"/>
              <a:t> </a:t>
            </a:r>
            <a:r>
              <a:rPr lang="en-US" sz="1800" i="1" dirty="0" err="1"/>
              <a:t>obavezan</a:t>
            </a:r>
            <a:r>
              <a:rPr lang="en-US" sz="1800" i="1" dirty="0"/>
              <a:t> da </a:t>
            </a:r>
            <a:r>
              <a:rPr lang="en-US" sz="1800" i="1" dirty="0" err="1"/>
              <a:t>nešto</a:t>
            </a:r>
            <a:r>
              <a:rPr lang="en-US" sz="1800" i="1" dirty="0"/>
              <a:t> </a:t>
            </a:r>
            <a:r>
              <a:rPr lang="en-US" sz="1800" i="1" dirty="0" err="1"/>
              <a:t>čini</a:t>
            </a:r>
            <a:r>
              <a:rPr lang="en-US" sz="1800" i="1" dirty="0"/>
              <a:t> </a:t>
            </a:r>
            <a:r>
              <a:rPr lang="en-US" sz="1800" i="1" dirty="0" err="1"/>
              <a:t>ili</a:t>
            </a:r>
            <a:r>
              <a:rPr lang="en-US" sz="1800" i="1" dirty="0"/>
              <a:t> </a:t>
            </a:r>
            <a:r>
              <a:rPr lang="en-US" sz="1800" i="1" dirty="0" err="1"/>
              <a:t>trpi</a:t>
            </a:r>
            <a:r>
              <a:rPr lang="en-US" sz="1800" i="1" dirty="0"/>
              <a:t> </a:t>
            </a:r>
            <a:r>
              <a:rPr lang="en-US" sz="1800" i="1" dirty="0" err="1"/>
              <a:t>činjenje</a:t>
            </a:r>
            <a:r>
              <a:rPr lang="en-US" sz="1800" i="1" dirty="0"/>
              <a:t>, pa </a:t>
            </a:r>
            <a:r>
              <a:rPr lang="en-US" sz="1800" i="1" dirty="0" err="1"/>
              <a:t>postupa</a:t>
            </a:r>
            <a:r>
              <a:rPr lang="en-US" sz="1800" i="1" dirty="0"/>
              <a:t> </a:t>
            </a:r>
            <a:r>
              <a:rPr lang="en-US" sz="1800" i="1" dirty="0" err="1"/>
              <a:t>protivno</a:t>
            </a:r>
            <a:r>
              <a:rPr lang="en-US" sz="1800" i="1" dirty="0"/>
              <a:t> </a:t>
            </a:r>
            <a:r>
              <a:rPr lang="en-US" sz="1800" i="1" dirty="0" err="1"/>
              <a:t>toj</a:t>
            </a:r>
            <a:r>
              <a:rPr lang="en-US" sz="1800" i="1" dirty="0"/>
              <a:t> </a:t>
            </a:r>
            <a:r>
              <a:rPr lang="en-US" sz="1800" i="1" dirty="0" err="1"/>
              <a:t>obavezi</a:t>
            </a:r>
            <a:r>
              <a:rPr lang="en-US" sz="1800" i="1" dirty="0"/>
              <a:t>, a </a:t>
            </a:r>
            <a:r>
              <a:rPr lang="en-US" sz="1800" i="1" dirty="0" err="1"/>
              <a:t>naređena</a:t>
            </a:r>
            <a:r>
              <a:rPr lang="en-US" sz="1800" i="1" dirty="0"/>
              <a:t> </a:t>
            </a:r>
            <a:r>
              <a:rPr lang="en-US" sz="1800" i="1" dirty="0" err="1"/>
              <a:t>mjera</a:t>
            </a:r>
            <a:r>
              <a:rPr lang="en-US" sz="1800" i="1" dirty="0"/>
              <a:t> se ne </a:t>
            </a:r>
            <a:r>
              <a:rPr lang="en-US" sz="1800" i="1" dirty="0" err="1"/>
              <a:t>može</a:t>
            </a:r>
            <a:r>
              <a:rPr lang="en-US" sz="1800" i="1" dirty="0"/>
              <a:t> </a:t>
            </a:r>
            <a:r>
              <a:rPr lang="en-US" sz="1800" i="1" dirty="0" err="1"/>
              <a:t>izvršiti</a:t>
            </a:r>
            <a:r>
              <a:rPr lang="en-US" sz="1800" i="1" dirty="0"/>
              <a:t> </a:t>
            </a:r>
            <a:r>
              <a:rPr lang="en-US" sz="1800" i="1" dirty="0" err="1"/>
              <a:t>preko</a:t>
            </a:r>
            <a:r>
              <a:rPr lang="en-US" sz="1800" i="1" dirty="0"/>
              <a:t> </a:t>
            </a:r>
            <a:r>
              <a:rPr lang="en-US" sz="1800" i="1" dirty="0" err="1"/>
              <a:t>drugih</a:t>
            </a:r>
            <a:r>
              <a:rPr lang="en-US" sz="1800" i="1" dirty="0"/>
              <a:t> </a:t>
            </a:r>
            <a:r>
              <a:rPr lang="en-US" sz="1800" i="1" dirty="0" err="1"/>
              <a:t>lica</a:t>
            </a:r>
            <a:r>
              <a:rPr lang="en-US" sz="1800" i="1" dirty="0"/>
              <a:t> </a:t>
            </a:r>
            <a:r>
              <a:rPr lang="en-US" sz="1800" i="1" dirty="0" err="1"/>
              <a:t>ili</a:t>
            </a:r>
            <a:r>
              <a:rPr lang="en-US" sz="1800" i="1" dirty="0"/>
              <a:t> </a:t>
            </a:r>
            <a:r>
              <a:rPr lang="en-US" sz="1800" i="1" dirty="0" err="1"/>
              <a:t>neposrednom</a:t>
            </a:r>
            <a:r>
              <a:rPr lang="en-US" sz="1800" i="1" dirty="0"/>
              <a:t> </a:t>
            </a:r>
            <a:r>
              <a:rPr lang="en-US" sz="1800" i="1" dirty="0" err="1"/>
              <a:t>prinudom</a:t>
            </a:r>
            <a:r>
              <a:rPr lang="en-US" sz="1800" i="1" dirty="0"/>
              <a:t>, </a:t>
            </a:r>
            <a:r>
              <a:rPr lang="en-US" sz="1800" i="1" dirty="0" err="1"/>
              <a:t>inspektor</a:t>
            </a:r>
            <a:r>
              <a:rPr lang="en-US" sz="1800" i="1" dirty="0"/>
              <a:t> </a:t>
            </a:r>
            <a:r>
              <a:rPr lang="en-US" sz="1800" i="1" dirty="0" err="1"/>
              <a:t>će</a:t>
            </a:r>
            <a:r>
              <a:rPr lang="en-US" sz="1800" i="1" dirty="0"/>
              <a:t> </a:t>
            </a:r>
            <a:r>
              <a:rPr lang="en-US" sz="1800" i="1" dirty="0" err="1"/>
              <a:t>subjektu</a:t>
            </a:r>
            <a:r>
              <a:rPr lang="en-US" sz="1800" i="1" dirty="0"/>
              <a:t> </a:t>
            </a:r>
            <a:r>
              <a:rPr lang="en-US" sz="1800" i="1" dirty="0" err="1"/>
              <a:t>nadzora</a:t>
            </a:r>
            <a:r>
              <a:rPr lang="en-US" sz="1800" i="1" dirty="0"/>
              <a:t> </a:t>
            </a:r>
            <a:r>
              <a:rPr lang="en-US" sz="1800" i="1" dirty="0" err="1"/>
              <a:t>izreći</a:t>
            </a:r>
            <a:r>
              <a:rPr lang="en-US" sz="1800" i="1" dirty="0"/>
              <a:t> </a:t>
            </a:r>
            <a:r>
              <a:rPr lang="en-US" sz="1800" i="1" dirty="0" err="1"/>
              <a:t>novčanu</a:t>
            </a:r>
            <a:r>
              <a:rPr lang="en-US" sz="1800" i="1" dirty="0"/>
              <a:t> </a:t>
            </a:r>
            <a:r>
              <a:rPr lang="en-US" sz="1800" i="1" dirty="0" err="1"/>
              <a:t>kaznu</a:t>
            </a:r>
            <a:r>
              <a:rPr lang="en-US" sz="1800" i="1" dirty="0"/>
              <a:t>, </a:t>
            </a:r>
            <a:r>
              <a:rPr lang="en-US" sz="1800" i="1" dirty="0" err="1"/>
              <a:t>i</a:t>
            </a:r>
            <a:r>
              <a:rPr lang="en-US" sz="1800" i="1" dirty="0"/>
              <a:t> to: </a:t>
            </a:r>
            <a:r>
              <a:rPr lang="en-US" sz="1800" i="1" dirty="0" err="1"/>
              <a:t>pravnom</a:t>
            </a:r>
            <a:r>
              <a:rPr lang="en-US" sz="1800" i="1" dirty="0"/>
              <a:t> </a:t>
            </a:r>
            <a:r>
              <a:rPr lang="en-US" sz="1800" i="1" dirty="0" err="1"/>
              <a:t>licu</a:t>
            </a:r>
            <a:r>
              <a:rPr lang="en-US" sz="1800" i="1" dirty="0"/>
              <a:t>, </a:t>
            </a:r>
            <a:r>
              <a:rPr lang="en-US" sz="1800" i="1" dirty="0" err="1"/>
              <a:t>odnosno</a:t>
            </a:r>
            <a:r>
              <a:rPr lang="en-US" sz="1800" i="1" dirty="0"/>
              <a:t> </a:t>
            </a:r>
            <a:r>
              <a:rPr lang="en-US" sz="1800" i="1" dirty="0" err="1"/>
              <a:t>preduzetniku</a:t>
            </a:r>
            <a:r>
              <a:rPr lang="en-US" sz="1800" i="1" dirty="0"/>
              <a:t> od 500 do 5000 €, a </a:t>
            </a:r>
            <a:r>
              <a:rPr lang="en-US" sz="1800" i="1" dirty="0" err="1"/>
              <a:t>fizičkom</a:t>
            </a:r>
            <a:r>
              <a:rPr lang="en-US" sz="1800" i="1" dirty="0"/>
              <a:t> </a:t>
            </a:r>
            <a:r>
              <a:rPr lang="en-US" sz="1800" i="1" dirty="0" err="1"/>
              <a:t>licu</a:t>
            </a:r>
            <a:r>
              <a:rPr lang="en-US" sz="1800" i="1" dirty="0"/>
              <a:t> od 50 do 500 €, s </a:t>
            </a:r>
            <a:r>
              <a:rPr lang="en-US" sz="1800" i="1" dirty="0" err="1"/>
              <a:t>tim</a:t>
            </a:r>
            <a:r>
              <a:rPr lang="en-US" sz="1800" i="1" dirty="0"/>
              <a:t> </a:t>
            </a:r>
            <a:r>
              <a:rPr lang="en-US" sz="1800" i="1" dirty="0" err="1"/>
              <a:t>što</a:t>
            </a:r>
            <a:r>
              <a:rPr lang="en-US" sz="1800" i="1" dirty="0"/>
              <a:t> </a:t>
            </a:r>
            <a:r>
              <a:rPr lang="en-US" sz="1800" i="1" dirty="0" err="1"/>
              <a:t>će</a:t>
            </a:r>
            <a:r>
              <a:rPr lang="en-US" sz="1800" i="1" dirty="0"/>
              <a:t> </a:t>
            </a:r>
            <a:r>
              <a:rPr lang="en-US" sz="1800" i="1" dirty="0" err="1"/>
              <a:t>naznačiti</a:t>
            </a:r>
            <a:r>
              <a:rPr lang="en-US" sz="1800" i="1" dirty="0"/>
              <a:t> da se </a:t>
            </a:r>
            <a:r>
              <a:rPr lang="en-US" sz="1800" i="1" dirty="0" err="1"/>
              <a:t>novčana</a:t>
            </a:r>
            <a:r>
              <a:rPr lang="en-US" sz="1800" i="1" dirty="0"/>
              <a:t> </a:t>
            </a:r>
            <a:r>
              <a:rPr lang="en-US" sz="1800" i="1" dirty="0" err="1"/>
              <a:t>kazna</a:t>
            </a:r>
            <a:r>
              <a:rPr lang="en-US" sz="1800" i="1" dirty="0"/>
              <a:t> </a:t>
            </a:r>
            <a:r>
              <a:rPr lang="en-US" sz="1800" i="1" dirty="0" err="1"/>
              <a:t>neće</a:t>
            </a:r>
            <a:r>
              <a:rPr lang="en-US" sz="1800" i="1" dirty="0"/>
              <a:t> </a:t>
            </a:r>
            <a:r>
              <a:rPr lang="en-US" sz="1800" i="1" dirty="0" err="1"/>
              <a:t>naplatiti</a:t>
            </a:r>
            <a:r>
              <a:rPr lang="en-US" sz="1800" i="1" dirty="0"/>
              <a:t> </a:t>
            </a:r>
            <a:r>
              <a:rPr lang="en-US" sz="1800" i="1" dirty="0" err="1"/>
              <a:t>ako</a:t>
            </a:r>
            <a:r>
              <a:rPr lang="en-US" sz="1800" i="1" dirty="0"/>
              <a:t> </a:t>
            </a:r>
            <a:r>
              <a:rPr lang="en-US" sz="1800" i="1" dirty="0" err="1"/>
              <a:t>subjekat</a:t>
            </a:r>
            <a:r>
              <a:rPr lang="en-US" sz="1800" i="1" dirty="0"/>
              <a:t> </a:t>
            </a:r>
            <a:r>
              <a:rPr lang="en-US" sz="1800" i="1" dirty="0" err="1"/>
              <a:t>nadzora</a:t>
            </a:r>
            <a:r>
              <a:rPr lang="en-US" sz="1800" i="1" dirty="0"/>
              <a:t> </a:t>
            </a:r>
            <a:r>
              <a:rPr lang="en-US" sz="1800" i="1" dirty="0" err="1"/>
              <a:t>izvrši</a:t>
            </a:r>
            <a:r>
              <a:rPr lang="en-US" sz="1800" i="1" dirty="0"/>
              <a:t> </a:t>
            </a:r>
            <a:r>
              <a:rPr lang="en-US" sz="1800" i="1" dirty="0" err="1"/>
              <a:t>svoju</a:t>
            </a:r>
            <a:r>
              <a:rPr lang="en-US" sz="1800" i="1" dirty="0"/>
              <a:t> </a:t>
            </a:r>
            <a:r>
              <a:rPr lang="en-US" sz="1800" i="1" dirty="0" err="1"/>
              <a:t>obavezu</a:t>
            </a:r>
            <a:r>
              <a:rPr lang="en-US" sz="1800" i="1" dirty="0"/>
              <a:t> do </a:t>
            </a:r>
            <a:r>
              <a:rPr lang="en-US" sz="1800" i="1" dirty="0" err="1"/>
              <a:t>isteka</a:t>
            </a:r>
            <a:r>
              <a:rPr lang="en-US" sz="1800" i="1" dirty="0"/>
              <a:t> za to </a:t>
            </a:r>
            <a:r>
              <a:rPr lang="en-US" sz="1800" i="1" dirty="0" err="1"/>
              <a:t>određenog</a:t>
            </a:r>
            <a:r>
              <a:rPr lang="en-US" sz="1800" i="1" dirty="0"/>
              <a:t> </a:t>
            </a:r>
            <a:r>
              <a:rPr lang="en-US" sz="1800" i="1" dirty="0" err="1"/>
              <a:t>roka</a:t>
            </a:r>
            <a:r>
              <a:rPr lang="en-US" sz="1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246167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</TotalTime>
  <Words>2222</Words>
  <Application>Microsoft Office PowerPoint</Application>
  <PresentationFormat>Widescreen</PresentationFormat>
  <Paragraphs>133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Facet</vt:lpstr>
      <vt:lpstr>Stručno predavanje na temu:  INSPEKCIJSKI NADZOR</vt:lpstr>
      <vt:lpstr>POJAM INSPEKCIJSKOG NADZORA</vt:lpstr>
      <vt:lpstr>NAČELA INSPEKCIJSKOG NADZORA (čl. 6-12g ZIN-a) </vt:lpstr>
      <vt:lpstr>OPŠTA OVLAŠĆENJA INSPEKTORA (član 14 ZIN-a)</vt:lpstr>
      <vt:lpstr>OPŠTE UPRAVNE MJERE I RADNJE (član 16 ZIN-a)</vt:lpstr>
      <vt:lpstr>OPŠTE UPRAVNE MJERE I RADNJE (član 16 ZIN-a)</vt:lpstr>
      <vt:lpstr>POSTUPAK INSPEKCIJSKOG NADZORA</vt:lpstr>
      <vt:lpstr>POSTUPAK INSPEKCIJSKOG NADZORA</vt:lpstr>
      <vt:lpstr>IZVRŠENJE </vt:lpstr>
      <vt:lpstr>INSPEKCIJSKI NADZOR U OBLASTI IZGRADNJE OBJEKATA</vt:lpstr>
      <vt:lpstr>INSPEKCIJSKI NADZOR U OBLASTI IZGRADNJE OBJEKATA</vt:lpstr>
      <vt:lpstr>PRIJAVA GRAĐENJA</vt:lpstr>
      <vt:lpstr>PRIJAVA GRAĐENJA</vt:lpstr>
      <vt:lpstr>POSTUPAK PO PRIJAVI GRAĐENJA I UPRAVNE MJERE </vt:lpstr>
      <vt:lpstr>POSTUPAK PO PRIJAVI GRAĐENJA I UPRAVNE MJERE </vt:lpstr>
      <vt:lpstr>KONTROLA GRAĐENJA NA TERENU</vt:lpstr>
      <vt:lpstr>KONTROLA GRAĐENJA NA TERENU</vt:lpstr>
      <vt:lpstr>ADAPTACIJA</vt:lpstr>
      <vt:lpstr>POSTUPAK U SLUČAJU NELEGALNE GRADNJE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Стручно предавање на тему: ИНСПЕКЦИЈСКИ НАДЗОР</dc:title>
  <dc:creator>lukamugosa1992@outlook.com</dc:creator>
  <cp:lastModifiedBy>lukamugosa1992@outlook.com</cp:lastModifiedBy>
  <cp:revision>36</cp:revision>
  <dcterms:created xsi:type="dcterms:W3CDTF">2024-12-08T16:35:42Z</dcterms:created>
  <dcterms:modified xsi:type="dcterms:W3CDTF">2024-12-10T17:49:15Z</dcterms:modified>
</cp:coreProperties>
</file>