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2599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8B8E-C2A4-4C92-916E-4FC031646CE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BBDF-EA9C-4B68-914C-32CE4C00C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338" y="1138500"/>
            <a:ext cx="9144000" cy="5719500"/>
          </a:xfrm>
        </p:spPr>
        <p:txBody>
          <a:bodyPr>
            <a:normAutofit/>
          </a:bodyPr>
          <a:lstStyle/>
          <a:p>
            <a:endParaRPr lang="sr-Latn-ME" dirty="0">
              <a:solidFill>
                <a:schemeClr val="bg1"/>
              </a:solidFill>
            </a:endParaRPr>
          </a:p>
          <a:p>
            <a:endParaRPr lang="sr-Latn-ME" dirty="0">
              <a:solidFill>
                <a:schemeClr val="bg1"/>
              </a:solidFill>
            </a:endParaRPr>
          </a:p>
          <a:p>
            <a:endParaRPr lang="sr-Latn-ME" dirty="0">
              <a:solidFill>
                <a:srgbClr val="32599E"/>
              </a:solidFill>
            </a:endParaRPr>
          </a:p>
          <a:p>
            <a:endParaRPr lang="sr-Latn-ME" dirty="0">
              <a:solidFill>
                <a:schemeClr val="bg1"/>
              </a:solidFill>
            </a:endParaRPr>
          </a:p>
          <a:p>
            <a:r>
              <a:rPr lang="sr-Latn-ME" sz="3200" b="1" dirty="0">
                <a:solidFill>
                  <a:schemeClr val="bg1"/>
                </a:solidFill>
              </a:rPr>
              <a:t>LICENCE</a:t>
            </a:r>
          </a:p>
          <a:p>
            <a:r>
              <a:rPr lang="sr-Latn-ME" dirty="0">
                <a:solidFill>
                  <a:schemeClr val="bg1"/>
                </a:solidFill>
              </a:rPr>
              <a:t>(IZDAVANJE, MIROVANJE I ODUZIMANJE)</a:t>
            </a:r>
          </a:p>
          <a:p>
            <a:endParaRPr lang="sr-Latn-ME" dirty="0">
              <a:solidFill>
                <a:schemeClr val="bg1"/>
              </a:solidFill>
            </a:endParaRPr>
          </a:p>
          <a:p>
            <a:endParaRPr lang="sr-Latn-M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66" y="612466"/>
            <a:ext cx="10515600" cy="6074084"/>
          </a:xfrm>
        </p:spPr>
        <p:txBody>
          <a:bodyPr>
            <a:normAutofit/>
          </a:bodyPr>
          <a:lstStyle/>
          <a:p>
            <a:pPr marL="0" lvl="2" indent="0" algn="just">
              <a:tabLst>
                <a:tab pos="228600" algn="l"/>
              </a:tabLst>
            </a:pPr>
            <a:r>
              <a:rPr lang="sr-Latn-ME" sz="2800" b="1" dirty="0">
                <a:solidFill>
                  <a:schemeClr val="tx2"/>
                </a:solidFill>
              </a:rPr>
              <a:t> </a:t>
            </a:r>
            <a:r>
              <a:rPr lang="sr-Latn-ME" sz="2800" b="1" u="sng" dirty="0">
                <a:solidFill>
                  <a:schemeClr val="tx2"/>
                </a:solidFill>
              </a:rPr>
              <a:t>Član 6</a:t>
            </a:r>
            <a:endParaRPr lang="sr-Latn-ME" sz="2800" b="1" dirty="0">
              <a:solidFill>
                <a:schemeClr val="tx2"/>
              </a:solidFill>
            </a:endParaRPr>
          </a:p>
          <a:p>
            <a:pPr marL="0" lvl="2" indent="0" algn="just">
              <a:buNone/>
              <a:tabLst>
                <a:tab pos="228600" algn="l"/>
              </a:tabLst>
            </a:pPr>
            <a:r>
              <a:rPr lang="sr-Latn-ME" sz="2800" b="1" dirty="0">
                <a:solidFill>
                  <a:schemeClr val="tx2"/>
                </a:solidFill>
              </a:rPr>
              <a:t>		</a:t>
            </a:r>
            <a:r>
              <a:rPr lang="sr-Latn-ME" sz="2800" b="1" dirty="0">
                <a:solidFill>
                  <a:schemeClr val="bg1"/>
                </a:solidFill>
              </a:rPr>
              <a:t>-</a:t>
            </a:r>
            <a:r>
              <a:rPr lang="pt-BR" sz="2800" b="1" dirty="0">
                <a:solidFill>
                  <a:schemeClr val="bg1"/>
                </a:solidFill>
              </a:rPr>
              <a:t>U postupku izdavanja licence revizora provjerava se:</a:t>
            </a:r>
            <a:endParaRPr lang="sr-Latn-ME" sz="2800" b="1" dirty="0">
              <a:solidFill>
                <a:schemeClr val="bg1"/>
              </a:solidFill>
            </a:endParaRPr>
          </a:p>
          <a:p>
            <a:pPr marL="1428750" lvl="4" indent="-514350" algn="just">
              <a:buFont typeface="+mj-lt"/>
              <a:buAutoNum type="arabicPeriod"/>
              <a:tabLst>
                <a:tab pos="228600" algn="l"/>
              </a:tabLst>
            </a:pPr>
            <a:r>
              <a:rPr lang="sr-Latn-ME" sz="2200" dirty="0">
                <a:solidFill>
                  <a:schemeClr val="bg1"/>
                </a:solidFill>
              </a:rPr>
              <a:t>da li podnosilac zahtjeva ima crnogorsko državljanstvo;</a:t>
            </a:r>
          </a:p>
          <a:p>
            <a:pPr marL="1428750" lvl="4" indent="-514350" algn="just">
              <a:buFont typeface="+mj-lt"/>
              <a:buAutoNum type="arabicPeriod"/>
              <a:tabLst>
                <a:tab pos="228600" algn="l"/>
              </a:tabLst>
            </a:pPr>
            <a:r>
              <a:rPr lang="sr-Latn-ME" sz="2200" dirty="0">
                <a:solidFill>
                  <a:schemeClr val="bg1"/>
                </a:solidFill>
              </a:rPr>
              <a:t>da li podnosilac zahtjeva ima licencu ovlašćenog inženjera;</a:t>
            </a:r>
          </a:p>
          <a:p>
            <a:pPr marL="1428750" lvl="4" indent="-514350" algn="just">
              <a:buFont typeface="+mj-lt"/>
              <a:buAutoNum type="arabicPeriod"/>
              <a:tabLst>
                <a:tab pos="228600" algn="l"/>
              </a:tabLst>
            </a:pPr>
            <a:r>
              <a:rPr lang="sr-Latn-ME" sz="2200" dirty="0">
                <a:solidFill>
                  <a:schemeClr val="bg1"/>
                </a:solidFill>
              </a:rPr>
              <a:t>da li podnosilac zahtjeva ima najmanje sedam godina radnog iskustva na izradi tehničke dokumentacije i/ili građenju objekta u svojstvu ovlašćenog inženjera;</a:t>
            </a:r>
          </a:p>
          <a:p>
            <a:pPr marL="1428750" lvl="4" indent="-514350" algn="just">
              <a:buFont typeface="+mj-lt"/>
              <a:buAutoNum type="arabicPeriod"/>
              <a:tabLst>
                <a:tab pos="228600" algn="l"/>
              </a:tabLst>
            </a:pPr>
            <a:r>
              <a:rPr lang="sr-Latn-ME" sz="2200" dirty="0">
                <a:solidFill>
                  <a:schemeClr val="bg1"/>
                </a:solidFill>
              </a:rPr>
              <a:t>da li podnosilac zahtjeva ima položen stručni ispit i da li je član Inženjerske komore Crne Gore.</a:t>
            </a:r>
          </a:p>
          <a:p>
            <a:pPr marL="1428750" lvl="4" indent="-514350" algn="just">
              <a:buFont typeface="+mj-lt"/>
              <a:buAutoNum type="arabicPeriod"/>
              <a:tabLst>
                <a:tab pos="228600" algn="l"/>
              </a:tabLst>
            </a:pPr>
            <a:endParaRPr lang="sr-Latn-ME" sz="2200" dirty="0">
              <a:solidFill>
                <a:schemeClr val="bg1"/>
              </a:solidFill>
            </a:endParaRPr>
          </a:p>
          <a:p>
            <a:pPr marL="0" lvl="4" indent="0" algn="just">
              <a:tabLst>
                <a:tab pos="228600" algn="l"/>
              </a:tabLst>
            </a:pPr>
            <a:r>
              <a:rPr lang="sr-Latn-ME" sz="2800" b="1" dirty="0">
                <a:solidFill>
                  <a:schemeClr val="tx2"/>
                </a:solidFill>
              </a:rPr>
              <a:t> </a:t>
            </a:r>
            <a:r>
              <a:rPr lang="sr-Latn-ME" sz="2800" b="1" u="sng" dirty="0">
                <a:solidFill>
                  <a:schemeClr val="tx2"/>
                </a:solidFill>
              </a:rPr>
              <a:t>Član 7</a:t>
            </a:r>
          </a:p>
          <a:p>
            <a:pPr marL="0" lvl="4" indent="0" algn="just">
              <a:buNone/>
              <a:tabLst>
                <a:tab pos="228600" algn="l"/>
              </a:tabLst>
            </a:pPr>
            <a:r>
              <a:rPr lang="sr-Latn-ME" sz="2800" b="1" dirty="0">
                <a:solidFill>
                  <a:schemeClr val="tx2"/>
                </a:solidFill>
              </a:rPr>
              <a:t>		</a:t>
            </a:r>
            <a:r>
              <a:rPr lang="sr-Latn-ME" sz="2800" b="1" dirty="0">
                <a:solidFill>
                  <a:schemeClr val="bg1"/>
                </a:solidFill>
              </a:rPr>
              <a:t>-U postupku izdavanja licence revidenta i stručnog nadzora 			 provjerava se:</a:t>
            </a:r>
          </a:p>
          <a:p>
            <a:pPr marL="1371600" lvl="6" indent="-457200" algn="just">
              <a:buFont typeface="+mj-lt"/>
              <a:buAutoNum type="arabicPeriod"/>
              <a:tabLst>
                <a:tab pos="228600" algn="l"/>
              </a:tabLst>
            </a:pPr>
            <a:r>
              <a:rPr lang="pl-PL" sz="2200" dirty="0">
                <a:solidFill>
                  <a:schemeClr val="bg1"/>
                </a:solidFill>
              </a:rPr>
              <a:t>da li podnosilac zahtjeva u radnom odnosu ima najmanje po jednog zaposlenog revizora za svaki od projekata u skladu sa članom 124 st. 1 i 2 Zakona; </a:t>
            </a:r>
          </a:p>
          <a:p>
            <a:pPr marL="1371600" lvl="6" indent="-457200" algn="just">
              <a:buFont typeface="+mj-lt"/>
              <a:buAutoNum type="arabicPeriod"/>
              <a:tabLst>
                <a:tab pos="228600" algn="l"/>
              </a:tabLst>
            </a:pPr>
            <a:r>
              <a:rPr lang="sr-Latn-ME" sz="2200" dirty="0">
                <a:solidFill>
                  <a:schemeClr val="bg1"/>
                </a:solidFill>
              </a:rPr>
              <a:t>licenca zaposlenih revizora.</a:t>
            </a:r>
          </a:p>
        </p:txBody>
      </p:sp>
    </p:spTree>
    <p:extLst>
      <p:ext uri="{BB962C8B-B14F-4D97-AF65-F5344CB8AC3E}">
        <p14:creationId xmlns:p14="http://schemas.microsoft.com/office/powerpoint/2010/main" val="37146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Izdavanje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licenci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42" y="1690688"/>
            <a:ext cx="8101082" cy="4955772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chemeClr val="tx2"/>
                </a:solidFill>
              </a:rPr>
              <a:t>Na </a:t>
            </a:r>
            <a:r>
              <a:rPr lang="en-US" sz="2200" dirty="0" err="1">
                <a:solidFill>
                  <a:schemeClr val="tx2"/>
                </a:solidFill>
              </a:rPr>
              <a:t>osnovu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fizičkog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može</a:t>
            </a:r>
            <a:r>
              <a:rPr lang="en-US" sz="2200" dirty="0">
                <a:solidFill>
                  <a:schemeClr val="tx2"/>
                </a:solidFill>
              </a:rPr>
              <a:t> se </a:t>
            </a:r>
            <a:r>
              <a:rPr lang="en-US" sz="2200" dirty="0" err="1">
                <a:solidFill>
                  <a:schemeClr val="tx2"/>
                </a:solidFill>
              </a:rPr>
              <a:t>izdati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obavljanje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djelatnosti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samo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jednom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privrednom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društvu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Licenca</a:t>
            </a:r>
            <a:r>
              <a:rPr lang="en-US" sz="2200" dirty="0">
                <a:solidFill>
                  <a:schemeClr val="tx2"/>
                </a:solidFill>
              </a:rPr>
              <a:t> se ne </a:t>
            </a:r>
            <a:r>
              <a:rPr lang="en-US" sz="2200" dirty="0" err="1">
                <a:solidFill>
                  <a:schemeClr val="tx2"/>
                </a:solidFill>
              </a:rPr>
              <a:t>može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izdati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privrednom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društvu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osnovu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dopunskog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rada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fizičkog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lica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Imalac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je </a:t>
            </a:r>
            <a:r>
              <a:rPr lang="en-US" sz="2200" dirty="0" err="1">
                <a:solidFill>
                  <a:schemeClr val="tx2"/>
                </a:solidFill>
              </a:rPr>
              <a:t>dužan</a:t>
            </a:r>
            <a:r>
              <a:rPr lang="en-US" sz="2200" dirty="0">
                <a:solidFill>
                  <a:schemeClr val="tx2"/>
                </a:solidFill>
              </a:rPr>
              <a:t> da </a:t>
            </a:r>
            <a:r>
              <a:rPr lang="en-US" sz="2200" dirty="0" err="1">
                <a:solidFill>
                  <a:schemeClr val="tx2"/>
                </a:solidFill>
              </a:rPr>
              <a:t>obavijesti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Ministarstvo</a:t>
            </a:r>
            <a:r>
              <a:rPr lang="en-US" sz="2200" dirty="0">
                <a:solidFill>
                  <a:schemeClr val="tx2"/>
                </a:solidFill>
              </a:rPr>
              <a:t> o </a:t>
            </a:r>
            <a:r>
              <a:rPr lang="en-US" sz="2200" dirty="0" err="1">
                <a:solidFill>
                  <a:schemeClr val="tx2"/>
                </a:solidFill>
              </a:rPr>
              <a:t>svim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promjenama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uslova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osnovu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kojih</a:t>
            </a:r>
            <a:r>
              <a:rPr lang="en-US" sz="2200" dirty="0">
                <a:solidFill>
                  <a:schemeClr val="tx2"/>
                </a:solidFill>
              </a:rPr>
              <a:t> je </a:t>
            </a:r>
            <a:r>
              <a:rPr lang="en-US" sz="2200" dirty="0" err="1">
                <a:solidFill>
                  <a:schemeClr val="tx2"/>
                </a:solidFill>
              </a:rPr>
              <a:t>izdata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obavljanje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djelatnosti</a:t>
            </a:r>
            <a:r>
              <a:rPr lang="en-US" sz="2200" dirty="0">
                <a:solidFill>
                  <a:schemeClr val="tx2"/>
                </a:solidFill>
              </a:rPr>
              <a:t>, u </a:t>
            </a:r>
            <a:r>
              <a:rPr lang="en-US" sz="2200" dirty="0" err="1">
                <a:solidFill>
                  <a:schemeClr val="tx2"/>
                </a:solidFill>
              </a:rPr>
              <a:t>roku</a:t>
            </a:r>
            <a:r>
              <a:rPr lang="en-US" sz="2200" dirty="0">
                <a:solidFill>
                  <a:schemeClr val="tx2"/>
                </a:solidFill>
              </a:rPr>
              <a:t> od 15 </a:t>
            </a:r>
            <a:r>
              <a:rPr lang="en-US" sz="2200" dirty="0" err="1">
                <a:solidFill>
                  <a:schemeClr val="tx2"/>
                </a:solidFill>
              </a:rPr>
              <a:t>dana</a:t>
            </a:r>
            <a:r>
              <a:rPr lang="en-US" sz="2200" dirty="0">
                <a:solidFill>
                  <a:schemeClr val="tx2"/>
                </a:solidFill>
              </a:rPr>
              <a:t> od </a:t>
            </a:r>
            <a:r>
              <a:rPr lang="en-US" sz="2200" dirty="0" err="1">
                <a:solidFill>
                  <a:schemeClr val="tx2"/>
                </a:solidFill>
              </a:rPr>
              <a:t>dana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nastanka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promjene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  <a:endParaRPr lang="sr-Latn-ME" sz="2200" dirty="0">
              <a:solidFill>
                <a:schemeClr val="tx2"/>
              </a:solidFill>
            </a:endParaRP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Licenca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fizičko</a:t>
            </a:r>
            <a:r>
              <a:rPr lang="en-US" sz="2200" dirty="0">
                <a:solidFill>
                  <a:schemeClr val="tx2"/>
                </a:solidFill>
              </a:rPr>
              <a:t> lice </a:t>
            </a:r>
            <a:r>
              <a:rPr lang="en-US" sz="2200" dirty="0" err="1">
                <a:solidFill>
                  <a:schemeClr val="tx2"/>
                </a:solidFill>
              </a:rPr>
              <a:t>izdaje</a:t>
            </a:r>
            <a:r>
              <a:rPr lang="en-US" sz="2200" dirty="0">
                <a:solidFill>
                  <a:schemeClr val="tx2"/>
                </a:solidFill>
              </a:rPr>
              <a:t> se </a:t>
            </a:r>
            <a:r>
              <a:rPr lang="en-US" sz="2200" dirty="0" err="1">
                <a:solidFill>
                  <a:schemeClr val="tx2"/>
                </a:solidFill>
              </a:rPr>
              <a:t>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neodređeno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vrijeme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Licenca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privredno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društvo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izdaje</a:t>
            </a:r>
            <a:r>
              <a:rPr lang="en-US" sz="2200" dirty="0">
                <a:solidFill>
                  <a:schemeClr val="tx2"/>
                </a:solidFill>
              </a:rPr>
              <a:t> se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period od pet </a:t>
            </a:r>
            <a:r>
              <a:rPr lang="en-US" sz="2200" dirty="0" err="1">
                <a:solidFill>
                  <a:schemeClr val="tx2"/>
                </a:solidFill>
              </a:rPr>
              <a:t>godina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Lica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koja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položila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stručni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ispit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po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propisima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koji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bili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snazi</a:t>
            </a:r>
            <a:r>
              <a:rPr lang="en-US" sz="2200" dirty="0">
                <a:solidFill>
                  <a:schemeClr val="tx2"/>
                </a:solidFill>
              </a:rPr>
              <a:t> u </a:t>
            </a:r>
            <a:r>
              <a:rPr lang="en-US" sz="2200" dirty="0" err="1">
                <a:solidFill>
                  <a:schemeClr val="tx2"/>
                </a:solidFill>
              </a:rPr>
              <a:t>vrijeme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njihovog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polaganja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nijesu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obavezni</a:t>
            </a:r>
            <a:r>
              <a:rPr lang="en-US" sz="2200" dirty="0">
                <a:solidFill>
                  <a:schemeClr val="tx2"/>
                </a:solidFill>
              </a:rPr>
              <a:t> da </a:t>
            </a:r>
            <a:r>
              <a:rPr lang="en-US" sz="2200" dirty="0" err="1">
                <a:solidFill>
                  <a:schemeClr val="tx2"/>
                </a:solidFill>
              </a:rPr>
              <a:t>polažu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stručni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ispit</a:t>
            </a:r>
            <a:r>
              <a:rPr lang="en-US" sz="2200" dirty="0">
                <a:solidFill>
                  <a:schemeClr val="tx2"/>
                </a:solidFill>
              </a:rPr>
              <a:t> u </a:t>
            </a:r>
            <a:r>
              <a:rPr lang="en-US" sz="2200" dirty="0" err="1">
                <a:solidFill>
                  <a:schemeClr val="tx2"/>
                </a:solidFill>
              </a:rPr>
              <a:t>skladu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ovim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zakonom</a:t>
            </a:r>
            <a:r>
              <a:rPr lang="sr-Latn-ME" sz="2200" dirty="0">
                <a:solidFill>
                  <a:schemeClr val="tx2"/>
                </a:solidFill>
              </a:rPr>
              <a:t> (član 229b)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64" y="633767"/>
            <a:ext cx="2781300" cy="1861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164" y="4809982"/>
            <a:ext cx="27813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664" y="2795171"/>
            <a:ext cx="2400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</a:rPr>
              <a:t>Mirovanje licenci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chemeClr val="tx2"/>
                </a:solidFill>
              </a:rPr>
              <a:t>Ministarstvo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može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zahtjev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imaoca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odrediti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mirovanje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prava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obaveza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iz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ako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nastupile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okolnosti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zbog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kojih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fizičko</a:t>
            </a:r>
            <a:r>
              <a:rPr lang="en-US" sz="2200" dirty="0">
                <a:solidFill>
                  <a:schemeClr val="tx2"/>
                </a:solidFill>
              </a:rPr>
              <a:t> lice, </a:t>
            </a:r>
            <a:r>
              <a:rPr lang="en-US" sz="2200" dirty="0" err="1">
                <a:solidFill>
                  <a:schemeClr val="tx2"/>
                </a:solidFill>
              </a:rPr>
              <a:t>nije</a:t>
            </a:r>
            <a:r>
              <a:rPr lang="en-US" sz="2200" dirty="0">
                <a:solidFill>
                  <a:schemeClr val="tx2"/>
                </a:solidFill>
              </a:rPr>
              <a:t> u </a:t>
            </a:r>
            <a:r>
              <a:rPr lang="en-US" sz="2200" dirty="0" err="1">
                <a:solidFill>
                  <a:schemeClr val="tx2"/>
                </a:solidFill>
              </a:rPr>
              <a:t>mogućnosti</a:t>
            </a:r>
            <a:r>
              <a:rPr lang="en-US" sz="2200" dirty="0">
                <a:solidFill>
                  <a:schemeClr val="tx2"/>
                </a:solidFill>
              </a:rPr>
              <a:t> da </a:t>
            </a:r>
            <a:r>
              <a:rPr lang="en-US" sz="2200" dirty="0" err="1">
                <a:solidFill>
                  <a:schemeClr val="tx2"/>
                </a:solidFill>
              </a:rPr>
              <a:t>obavlja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djelatnost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određeni</a:t>
            </a:r>
            <a:r>
              <a:rPr lang="en-US" sz="2200" dirty="0">
                <a:solidFill>
                  <a:schemeClr val="tx2"/>
                </a:solidFill>
              </a:rPr>
              <a:t> period.</a:t>
            </a:r>
            <a:endParaRPr lang="sr-Latn-ME" sz="2200" dirty="0">
              <a:solidFill>
                <a:schemeClr val="tx2"/>
              </a:solidFill>
            </a:endParaRP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Uz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zahtjev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mirovanje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prava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obaveza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iz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fizičko</a:t>
            </a:r>
            <a:r>
              <a:rPr lang="en-US" sz="2200" dirty="0">
                <a:solidFill>
                  <a:schemeClr val="tx2"/>
                </a:solidFill>
              </a:rPr>
              <a:t> lice </a:t>
            </a:r>
            <a:r>
              <a:rPr lang="en-US" sz="2200" dirty="0" err="1">
                <a:solidFill>
                  <a:schemeClr val="tx2"/>
                </a:solidFill>
              </a:rPr>
              <a:t>navodi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naziv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izdavaoca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broj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datum </a:t>
            </a:r>
            <a:r>
              <a:rPr lang="en-US" sz="2200" dirty="0" err="1">
                <a:solidFill>
                  <a:schemeClr val="tx2"/>
                </a:solidFill>
              </a:rPr>
              <a:t>izdavanja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rješenja</a:t>
            </a:r>
            <a:r>
              <a:rPr lang="en-US" sz="2200" dirty="0">
                <a:solidFill>
                  <a:schemeClr val="tx2"/>
                </a:solidFill>
              </a:rPr>
              <a:t> o </a:t>
            </a:r>
            <a:r>
              <a:rPr lang="en-US" sz="2200" dirty="0" err="1">
                <a:solidFill>
                  <a:schemeClr val="tx2"/>
                </a:solidFill>
              </a:rPr>
              <a:t>licenci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razloge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mirovanje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4211787"/>
            <a:ext cx="3024188" cy="1965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5" y="3857625"/>
            <a:ext cx="200977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204494"/>
            <a:ext cx="1966912" cy="2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Ukidanje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licenci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ME" dirty="0">
                <a:solidFill>
                  <a:schemeClr val="bg1"/>
                </a:solidFill>
              </a:rPr>
              <a:t>(član 139)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3263" cy="4775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u="sng" dirty="0">
                <a:solidFill>
                  <a:schemeClr val="bg1"/>
                </a:solidFill>
              </a:rPr>
              <a:t>Ministarstvo će ukinuti licencu ako:</a:t>
            </a:r>
            <a:endParaRPr lang="sr-Latn-ME" sz="2400" b="1" u="sng" dirty="0">
              <a:solidFill>
                <a:schemeClr val="bg1"/>
              </a:solidFill>
            </a:endParaRP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imalac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djelatnost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vrši</a:t>
            </a:r>
            <a:r>
              <a:rPr lang="en-US" sz="2200" dirty="0">
                <a:solidFill>
                  <a:schemeClr val="tx2"/>
                </a:solidFill>
              </a:rPr>
              <a:t> suprotno </a:t>
            </a:r>
            <a:r>
              <a:rPr lang="en-US" sz="2200" dirty="0" err="1">
                <a:solidFill>
                  <a:schemeClr val="tx2"/>
                </a:solidFill>
              </a:rPr>
              <a:t>članu</a:t>
            </a:r>
            <a:r>
              <a:rPr lang="en-US" sz="2200" dirty="0">
                <a:solidFill>
                  <a:schemeClr val="tx2"/>
                </a:solidFill>
              </a:rPr>
              <a:t> 122 </a:t>
            </a:r>
            <a:r>
              <a:rPr lang="en-US" sz="2200" dirty="0" err="1">
                <a:solidFill>
                  <a:schemeClr val="tx2"/>
                </a:solidFill>
              </a:rPr>
              <a:t>stav</a:t>
            </a:r>
            <a:r>
              <a:rPr lang="en-US" sz="2200" dirty="0">
                <a:solidFill>
                  <a:schemeClr val="tx2"/>
                </a:solidFill>
              </a:rPr>
              <a:t> 3, </a:t>
            </a:r>
            <a:r>
              <a:rPr lang="en-US" sz="2200" dirty="0" err="1">
                <a:solidFill>
                  <a:schemeClr val="tx2"/>
                </a:solidFill>
              </a:rPr>
              <a:t>članu</a:t>
            </a:r>
            <a:r>
              <a:rPr lang="en-US" sz="2200" dirty="0">
                <a:solidFill>
                  <a:schemeClr val="tx2"/>
                </a:solidFill>
              </a:rPr>
              <a:t> 123 </a:t>
            </a:r>
            <a:r>
              <a:rPr lang="en-US" sz="2200" dirty="0" err="1">
                <a:solidFill>
                  <a:schemeClr val="tx2"/>
                </a:solidFill>
              </a:rPr>
              <a:t>st.</a:t>
            </a:r>
            <a:r>
              <a:rPr lang="en-US" sz="2200" dirty="0">
                <a:solidFill>
                  <a:schemeClr val="tx2"/>
                </a:solidFill>
              </a:rPr>
              <a:t> 2, 3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4, </a:t>
            </a:r>
            <a:r>
              <a:rPr lang="en-US" sz="2200" dirty="0" err="1">
                <a:solidFill>
                  <a:schemeClr val="tx2"/>
                </a:solidFill>
              </a:rPr>
              <a:t>članu</a:t>
            </a:r>
            <a:r>
              <a:rPr lang="en-US" sz="2200" dirty="0">
                <a:solidFill>
                  <a:schemeClr val="tx2"/>
                </a:solidFill>
              </a:rPr>
              <a:t> 124 </a:t>
            </a:r>
            <a:r>
              <a:rPr lang="en-US" sz="2200" dirty="0" err="1">
                <a:solidFill>
                  <a:schemeClr val="tx2"/>
                </a:solidFill>
              </a:rPr>
              <a:t>stav</a:t>
            </a:r>
            <a:r>
              <a:rPr lang="en-US" sz="2200" dirty="0">
                <a:solidFill>
                  <a:schemeClr val="tx2"/>
                </a:solidFill>
              </a:rPr>
              <a:t> 2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članu</a:t>
            </a:r>
            <a:r>
              <a:rPr lang="en-US" sz="2200" dirty="0">
                <a:solidFill>
                  <a:schemeClr val="tx2"/>
                </a:solidFill>
              </a:rPr>
              <a:t> 125 </a:t>
            </a:r>
            <a:r>
              <a:rPr lang="en-US" sz="2200" dirty="0" err="1">
                <a:solidFill>
                  <a:schemeClr val="tx2"/>
                </a:solidFill>
              </a:rPr>
              <a:t>st.</a:t>
            </a:r>
            <a:r>
              <a:rPr lang="en-US" sz="2200" dirty="0">
                <a:solidFill>
                  <a:schemeClr val="tx2"/>
                </a:solidFill>
              </a:rPr>
              <a:t> 2, 3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4 </a:t>
            </a:r>
            <a:r>
              <a:rPr lang="en-US" sz="2200" dirty="0" err="1">
                <a:solidFill>
                  <a:schemeClr val="tx2"/>
                </a:solidFill>
              </a:rPr>
              <a:t>ovog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zakona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en-US" sz="2200" dirty="0">
                <a:solidFill>
                  <a:schemeClr val="tx2"/>
                </a:solidFill>
              </a:rPr>
              <a:t>se </a:t>
            </a:r>
            <a:r>
              <a:rPr lang="en-US" sz="2200" dirty="0" err="1">
                <a:solidFill>
                  <a:schemeClr val="tx2"/>
                </a:solidFill>
              </a:rPr>
              <a:t>utvrdi</a:t>
            </a:r>
            <a:r>
              <a:rPr lang="en-US" sz="2200" dirty="0">
                <a:solidFill>
                  <a:schemeClr val="tx2"/>
                </a:solidFill>
              </a:rPr>
              <a:t> da je </a:t>
            </a:r>
            <a:r>
              <a:rPr lang="en-US" sz="2200" dirty="0" err="1">
                <a:solidFill>
                  <a:schemeClr val="tx2"/>
                </a:solidFill>
              </a:rPr>
              <a:t>licenca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izdata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osnovu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netačnih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podataka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imalac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prestane</a:t>
            </a:r>
            <a:r>
              <a:rPr lang="en-US" sz="2200" dirty="0">
                <a:solidFill>
                  <a:schemeClr val="tx2"/>
                </a:solidFill>
              </a:rPr>
              <a:t> da </a:t>
            </a:r>
            <a:r>
              <a:rPr lang="en-US" sz="2200" dirty="0" err="1">
                <a:solidFill>
                  <a:schemeClr val="tx2"/>
                </a:solidFill>
              </a:rPr>
              <a:t>ispunjava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uslove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obavljanje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djelatnosti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iz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člana</a:t>
            </a:r>
            <a:r>
              <a:rPr lang="en-US" sz="2200" dirty="0">
                <a:solidFill>
                  <a:schemeClr val="tx2"/>
                </a:solidFill>
              </a:rPr>
              <a:t> 122 </a:t>
            </a:r>
            <a:r>
              <a:rPr lang="en-US" sz="2200" dirty="0" err="1">
                <a:solidFill>
                  <a:schemeClr val="tx2"/>
                </a:solidFill>
              </a:rPr>
              <a:t>st.</a:t>
            </a:r>
            <a:r>
              <a:rPr lang="en-US" sz="2200" dirty="0">
                <a:solidFill>
                  <a:schemeClr val="tx2"/>
                </a:solidFill>
              </a:rPr>
              <a:t> 1, 2, 4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5, </a:t>
            </a:r>
            <a:r>
              <a:rPr lang="en-US" sz="2200" dirty="0" err="1">
                <a:solidFill>
                  <a:schemeClr val="tx2"/>
                </a:solidFill>
              </a:rPr>
              <a:t>člana</a:t>
            </a:r>
            <a:r>
              <a:rPr lang="en-US" sz="2200" dirty="0">
                <a:solidFill>
                  <a:schemeClr val="tx2"/>
                </a:solidFill>
              </a:rPr>
              <a:t> 123 </a:t>
            </a:r>
            <a:r>
              <a:rPr lang="en-US" sz="2200" dirty="0" err="1">
                <a:solidFill>
                  <a:schemeClr val="tx2"/>
                </a:solidFill>
              </a:rPr>
              <a:t>st.</a:t>
            </a:r>
            <a:r>
              <a:rPr lang="en-US" sz="2200" dirty="0">
                <a:solidFill>
                  <a:schemeClr val="tx2"/>
                </a:solidFill>
              </a:rPr>
              <a:t> 1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5, </a:t>
            </a:r>
            <a:r>
              <a:rPr lang="en-US" sz="2200" dirty="0" err="1">
                <a:solidFill>
                  <a:schemeClr val="tx2"/>
                </a:solidFill>
              </a:rPr>
              <a:t>člana</a:t>
            </a:r>
            <a:r>
              <a:rPr lang="en-US" sz="2200" dirty="0">
                <a:solidFill>
                  <a:schemeClr val="tx2"/>
                </a:solidFill>
              </a:rPr>
              <a:t> 124 </a:t>
            </a:r>
            <a:r>
              <a:rPr lang="en-US" sz="2200" dirty="0" err="1">
                <a:solidFill>
                  <a:schemeClr val="tx2"/>
                </a:solidFill>
              </a:rPr>
              <a:t>st.</a:t>
            </a:r>
            <a:r>
              <a:rPr lang="en-US" sz="2200" dirty="0">
                <a:solidFill>
                  <a:schemeClr val="tx2"/>
                </a:solidFill>
              </a:rPr>
              <a:t> 1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3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člana</a:t>
            </a:r>
            <a:r>
              <a:rPr lang="en-US" sz="2200" dirty="0">
                <a:solidFill>
                  <a:schemeClr val="tx2"/>
                </a:solidFill>
              </a:rPr>
              <a:t> 125 </a:t>
            </a:r>
            <a:r>
              <a:rPr lang="en-US" sz="2200" dirty="0" err="1">
                <a:solidFill>
                  <a:schemeClr val="tx2"/>
                </a:solidFill>
              </a:rPr>
              <a:t>stav</a:t>
            </a:r>
            <a:r>
              <a:rPr lang="en-US" sz="2200" dirty="0">
                <a:solidFill>
                  <a:schemeClr val="tx2"/>
                </a:solidFill>
              </a:rPr>
              <a:t> 1 </a:t>
            </a:r>
            <a:r>
              <a:rPr lang="en-US" sz="2200" dirty="0" err="1">
                <a:solidFill>
                  <a:schemeClr val="tx2"/>
                </a:solidFill>
              </a:rPr>
              <a:t>ovog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zakona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imaocu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bude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oduzeta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poslovna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sposobnost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imalac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prestane</a:t>
            </a:r>
            <a:r>
              <a:rPr lang="en-US" sz="2200" dirty="0">
                <a:solidFill>
                  <a:schemeClr val="tx2"/>
                </a:solidFill>
              </a:rPr>
              <a:t> da </a:t>
            </a:r>
            <a:r>
              <a:rPr lang="en-US" sz="2200" dirty="0" err="1">
                <a:solidFill>
                  <a:schemeClr val="tx2"/>
                </a:solidFill>
              </a:rPr>
              <a:t>postoji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sili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zakona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imalac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postane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trajno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nesposoban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obavljanje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poslova</a:t>
            </a:r>
            <a:r>
              <a:rPr lang="sr-Latn-ME" sz="2200" dirty="0">
                <a:solidFill>
                  <a:schemeClr val="tx2"/>
                </a:solidFill>
              </a:rPr>
              <a:t>;</a:t>
            </a:r>
            <a:endParaRPr lang="en-US" sz="2200" dirty="0">
              <a:solidFill>
                <a:schemeClr val="tx2"/>
              </a:solidFill>
            </a:endParaRPr>
          </a:p>
          <a:p>
            <a:pPr algn="just"/>
            <a:r>
              <a:rPr lang="en-US" sz="2200" dirty="0" err="1">
                <a:solidFill>
                  <a:schemeClr val="tx2"/>
                </a:solidFill>
              </a:rPr>
              <a:t>imalac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u </a:t>
            </a:r>
            <a:r>
              <a:rPr lang="en-US" sz="2200" dirty="0" err="1">
                <a:solidFill>
                  <a:schemeClr val="tx2"/>
                </a:solidFill>
              </a:rPr>
              <a:t>toku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jedne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godine</a:t>
            </a:r>
            <a:r>
              <a:rPr lang="en-US" sz="2200" dirty="0">
                <a:solidFill>
                  <a:schemeClr val="tx2"/>
                </a:solidFill>
              </a:rPr>
              <a:t> se </a:t>
            </a:r>
            <a:r>
              <a:rPr lang="en-US" sz="2200" dirty="0" err="1">
                <a:solidFill>
                  <a:schemeClr val="tx2"/>
                </a:solidFill>
              </a:rPr>
              <a:t>nije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stručno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usavršavao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odnosno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ako</a:t>
            </a:r>
            <a:r>
              <a:rPr lang="en-US" sz="2200" dirty="0">
                <a:solidFill>
                  <a:schemeClr val="tx2"/>
                </a:solidFill>
              </a:rPr>
              <a:t> u </a:t>
            </a:r>
            <a:r>
              <a:rPr lang="en-US" sz="2200" dirty="0" err="1">
                <a:solidFill>
                  <a:schemeClr val="tx2"/>
                </a:solidFill>
              </a:rPr>
              <a:t>toku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jedne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godine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nije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stekao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propisani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broj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bodova</a:t>
            </a:r>
            <a:r>
              <a:rPr lang="en-US" sz="2200" dirty="0">
                <a:solidFill>
                  <a:schemeClr val="tx2"/>
                </a:solidFill>
              </a:rPr>
              <a:t> u </a:t>
            </a:r>
            <a:r>
              <a:rPr lang="en-US" sz="2200" dirty="0" err="1">
                <a:solidFill>
                  <a:schemeClr val="tx2"/>
                </a:solidFill>
              </a:rPr>
              <a:t>skladu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članom</a:t>
            </a:r>
            <a:r>
              <a:rPr lang="en-US" sz="2200" dirty="0">
                <a:solidFill>
                  <a:schemeClr val="tx2"/>
                </a:solidFill>
              </a:rPr>
              <a:t> 125a </a:t>
            </a:r>
            <a:r>
              <a:rPr lang="en-US" sz="2200" dirty="0" err="1">
                <a:solidFill>
                  <a:schemeClr val="tx2"/>
                </a:solidFill>
              </a:rPr>
              <a:t>ovog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zakona</a:t>
            </a:r>
            <a:r>
              <a:rPr lang="en-US" sz="2200" dirty="0">
                <a:solidFill>
                  <a:schemeClr val="tx2"/>
                </a:solidFill>
              </a:rPr>
              <a:t>, u </a:t>
            </a:r>
            <a:r>
              <a:rPr lang="en-US" sz="2200" dirty="0" err="1">
                <a:solidFill>
                  <a:schemeClr val="tx2"/>
                </a:solidFill>
              </a:rPr>
              <a:t>kom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slučaju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predlog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ukidanje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podnosi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Komora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4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685800"/>
            <a:ext cx="11177515" cy="6075947"/>
          </a:xfrm>
        </p:spPr>
        <p:txBody>
          <a:bodyPr>
            <a:normAutofit fontScale="92500" lnSpcReduction="10000"/>
          </a:bodyPr>
          <a:lstStyle/>
          <a:p>
            <a:r>
              <a:rPr lang="sr-Latn-ME" sz="2600" b="1" u="sng" dirty="0">
                <a:solidFill>
                  <a:schemeClr val="tx2"/>
                </a:solidFill>
              </a:rPr>
              <a:t>Član 122 stav 3:</a:t>
            </a:r>
            <a:r>
              <a:rPr lang="sr-Latn-ME" sz="2600" dirty="0">
                <a:solidFill>
                  <a:schemeClr val="tx2"/>
                </a:solidFill>
              </a:rPr>
              <a:t> 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sr-Latn-ME" sz="2200" dirty="0">
                <a:solidFill>
                  <a:schemeClr val="bg1"/>
                </a:solidFill>
              </a:rPr>
              <a:t>-Privredno društvo iz stava 1 ovog člana obavezno je da tehničku dokumentaciju izrađuje u skladu sa urbanističko-tehničkim uslovima, ovim zakonom, posebnim propisima i pravilima struke u odnosu na pitanja koja nijesu uređena ovim zakonom, odnosno izvodi radove u skladu sa revidovanim glavnim projektom, ovim zakonom, posebnim propisima i pravilima struke.</a:t>
            </a:r>
          </a:p>
          <a:p>
            <a:r>
              <a:rPr lang="sr-Latn-ME" sz="2600" b="1" u="sng" dirty="0">
                <a:solidFill>
                  <a:schemeClr val="tx2"/>
                </a:solidFill>
              </a:rPr>
              <a:t>Član 123 st. 2, 3 i 4:</a:t>
            </a:r>
            <a:r>
              <a:rPr lang="sr-Latn-ME" sz="2600" dirty="0">
                <a:solidFill>
                  <a:schemeClr val="tx2"/>
                </a:solidFill>
              </a:rPr>
              <a:t> 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sr-Latn-ME" dirty="0">
                <a:solidFill>
                  <a:schemeClr val="bg1"/>
                </a:solidFill>
              </a:rPr>
              <a:t>-Ovlašćeni inženjer </a:t>
            </a:r>
            <a:r>
              <a:rPr lang="en-US" dirty="0" err="1">
                <a:solidFill>
                  <a:schemeClr val="bg1"/>
                </a:solidFill>
              </a:rPr>
              <a:t>odgovor</a:t>
            </a:r>
            <a:r>
              <a:rPr lang="sr-Latn-ME" dirty="0">
                <a:solidFill>
                  <a:schemeClr val="bg1"/>
                </a:solidFill>
              </a:rPr>
              <a:t>an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izradu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tehničke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dokumentacije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skladu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urbanističko-tehničkim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uslovima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ovim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zakonom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posebnim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propisima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pravilima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struke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odnosu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pitanja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nijesu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uređena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zakonom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odnosno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rukovođenje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građenjem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pojedinih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radova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objektu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izvođenje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radova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skladu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revidovanim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glavnim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projektom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ovim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zakonom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posebnim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propisima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pravilima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struke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sr-Latn-ME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Ovlašćeni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inženjer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rukovodi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izradom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tehničke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dokumentacije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cjelini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odgovoran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usaglašenost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tehničke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dokumentacije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odnosno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ovlašćeni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inženjer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rukovodi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građenjem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objekta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cjelini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odgovoran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međusobnu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usklađenost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koordinaciju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radova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izvode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objektu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sr-Latn-ME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Ovlašćeni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inženjer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izrađuje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tehničke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dokumentacije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odgovoran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izradio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odnosno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ovlašćeni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inženjer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rukovodi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građenjem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pojedinih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radova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objektu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odgovoran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izvođenje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radova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5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709684"/>
            <a:ext cx="11259403" cy="6148316"/>
          </a:xfrm>
        </p:spPr>
        <p:txBody>
          <a:bodyPr>
            <a:normAutofit lnSpcReduction="10000"/>
          </a:bodyPr>
          <a:lstStyle/>
          <a:p>
            <a:r>
              <a:rPr lang="sr-Latn-ME" sz="2400" b="1" u="sng" dirty="0">
                <a:solidFill>
                  <a:schemeClr val="tx2"/>
                </a:solidFill>
              </a:rPr>
              <a:t>Član 124 stav 2:</a:t>
            </a:r>
            <a:endParaRPr lang="sr-Latn-ME" sz="2400" dirty="0">
              <a:solidFill>
                <a:schemeClr val="tx2"/>
              </a:solidFill>
            </a:endParaRPr>
          </a:p>
          <a:p>
            <a:pPr marL="457200" lvl="1" indent="0" algn="just">
              <a:buNone/>
            </a:pPr>
            <a:r>
              <a:rPr lang="sr-Latn-ME" sz="2200" dirty="0">
                <a:solidFill>
                  <a:schemeClr val="bg1"/>
                </a:solidFill>
              </a:rPr>
              <a:t>-</a:t>
            </a:r>
            <a:r>
              <a:rPr lang="en-US" sz="2200" dirty="0" err="1">
                <a:solidFill>
                  <a:schemeClr val="bg1"/>
                </a:solidFill>
              </a:rPr>
              <a:t>Revident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odnosno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stručni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nadzor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odgovoran</a:t>
            </a:r>
            <a:r>
              <a:rPr lang="en-US" sz="2200" dirty="0">
                <a:solidFill>
                  <a:schemeClr val="bg1"/>
                </a:solidFill>
              </a:rPr>
              <a:t> je </a:t>
            </a:r>
            <a:r>
              <a:rPr lang="en-US" sz="2200" dirty="0" err="1">
                <a:solidFill>
                  <a:schemeClr val="bg1"/>
                </a:solidFill>
              </a:rPr>
              <a:t>za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usklađenost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tehničke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dokumentacije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urbanističko-tehničkim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uslovima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ovim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zakonom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posebnim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propisima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odnosno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usklađenost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izgrađenog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objekta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revidovanim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glavnim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projektom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kao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štetu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koja</a:t>
            </a:r>
            <a:r>
              <a:rPr lang="en-US" sz="2200" dirty="0">
                <a:solidFill>
                  <a:schemeClr val="bg1"/>
                </a:solidFill>
              </a:rPr>
              <a:t> bi </a:t>
            </a:r>
            <a:r>
              <a:rPr lang="en-US" sz="2200" dirty="0" err="1">
                <a:solidFill>
                  <a:schemeClr val="bg1"/>
                </a:solidFill>
              </a:rPr>
              <a:t>mogla</a:t>
            </a:r>
            <a:r>
              <a:rPr lang="en-US" sz="2200" dirty="0">
                <a:solidFill>
                  <a:schemeClr val="bg1"/>
                </a:solidFill>
              </a:rPr>
              <a:t> da </a:t>
            </a:r>
            <a:r>
              <a:rPr lang="en-US" sz="2200" dirty="0" err="1">
                <a:solidFill>
                  <a:schemeClr val="bg1"/>
                </a:solidFill>
              </a:rPr>
              <a:t>nastane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investitorima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ili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trećim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licima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endParaRPr lang="sr-Latn-ME" sz="2200" dirty="0">
              <a:solidFill>
                <a:schemeClr val="bg1"/>
              </a:solidFill>
            </a:endParaRPr>
          </a:p>
          <a:p>
            <a:r>
              <a:rPr lang="sr-Latn-ME" sz="2400" b="1" u="sng" dirty="0">
                <a:solidFill>
                  <a:schemeClr val="tx2"/>
                </a:solidFill>
              </a:rPr>
              <a:t>Član 125 st. 2, 3 i 4:</a:t>
            </a:r>
            <a:endParaRPr lang="sr-Latn-ME" sz="2400" dirty="0">
              <a:solidFill>
                <a:schemeClr val="tx2"/>
              </a:solidFill>
            </a:endParaRPr>
          </a:p>
          <a:p>
            <a:pPr marL="457200" lvl="1" indent="0" algn="just">
              <a:buNone/>
            </a:pPr>
            <a:r>
              <a:rPr lang="sr-Latn-ME" sz="2200" dirty="0">
                <a:solidFill>
                  <a:schemeClr val="bg1"/>
                </a:solidFill>
              </a:rPr>
              <a:t>-</a:t>
            </a:r>
            <a:r>
              <a:rPr lang="en-US" sz="2200" dirty="0" err="1">
                <a:solidFill>
                  <a:schemeClr val="bg1"/>
                </a:solidFill>
              </a:rPr>
              <a:t>Revizor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sr-Latn-ME" sz="2200" dirty="0">
                <a:solidFill>
                  <a:schemeClr val="bg1"/>
                </a:solidFill>
              </a:rPr>
              <a:t>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dužan</a:t>
            </a:r>
            <a:r>
              <a:rPr lang="en-US" sz="2200" dirty="0">
                <a:solidFill>
                  <a:schemeClr val="bg1"/>
                </a:solidFill>
              </a:rPr>
              <a:t> da </a:t>
            </a:r>
            <a:r>
              <a:rPr lang="en-US" sz="2200" dirty="0" err="1">
                <a:solidFill>
                  <a:schemeClr val="bg1"/>
                </a:solidFill>
              </a:rPr>
              <a:t>izvrši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provjeru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usklađenosti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tehničke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dokumentacije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urbanističko-tehničkim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uslovima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ovim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zakonom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posebnim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propisima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odgovoran</a:t>
            </a:r>
            <a:r>
              <a:rPr lang="en-US" sz="2200" dirty="0">
                <a:solidFill>
                  <a:schemeClr val="bg1"/>
                </a:solidFill>
              </a:rPr>
              <a:t> je </a:t>
            </a:r>
            <a:r>
              <a:rPr lang="en-US" sz="2200" dirty="0" err="1">
                <a:solidFill>
                  <a:schemeClr val="bg1"/>
                </a:solidFill>
              </a:rPr>
              <a:t>za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tačnost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izvještaja</a:t>
            </a:r>
            <a:r>
              <a:rPr lang="en-US" sz="2200" dirty="0">
                <a:solidFill>
                  <a:schemeClr val="bg1"/>
                </a:solidFill>
              </a:rPr>
              <a:t> o </a:t>
            </a:r>
            <a:r>
              <a:rPr lang="en-US" sz="2200" dirty="0" err="1">
                <a:solidFill>
                  <a:schemeClr val="bg1"/>
                </a:solidFill>
              </a:rPr>
              <a:t>usklađenosti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odnosno</a:t>
            </a:r>
            <a:r>
              <a:rPr lang="en-US" sz="2200" dirty="0">
                <a:solidFill>
                  <a:schemeClr val="bg1"/>
                </a:solidFill>
              </a:rPr>
              <a:t> da </a:t>
            </a:r>
            <a:r>
              <a:rPr lang="en-US" sz="2200" dirty="0" err="1">
                <a:solidFill>
                  <a:schemeClr val="bg1"/>
                </a:solidFill>
              </a:rPr>
              <a:t>vrši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stručni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nadzor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građenjem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objekta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odgovoran</a:t>
            </a:r>
            <a:r>
              <a:rPr lang="en-US" sz="2200" dirty="0">
                <a:solidFill>
                  <a:schemeClr val="bg1"/>
                </a:solidFill>
              </a:rPr>
              <a:t> je da se </a:t>
            </a:r>
            <a:r>
              <a:rPr lang="en-US" sz="2200" dirty="0" err="1">
                <a:solidFill>
                  <a:schemeClr val="bg1"/>
                </a:solidFill>
              </a:rPr>
              <a:t>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radovi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izvode</a:t>
            </a:r>
            <a:r>
              <a:rPr lang="en-US" sz="2200" dirty="0">
                <a:solidFill>
                  <a:schemeClr val="bg1"/>
                </a:solidFill>
              </a:rPr>
              <a:t> u </a:t>
            </a:r>
            <a:r>
              <a:rPr lang="en-US" sz="2200" dirty="0" err="1">
                <a:solidFill>
                  <a:schemeClr val="bg1"/>
                </a:solidFill>
              </a:rPr>
              <a:t>skladu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revidovanim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glavnim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projektom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ovim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zakonom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posebnim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propisima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pravilima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struke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457200" lvl="1" indent="0" algn="just">
              <a:buNone/>
            </a:pPr>
            <a:r>
              <a:rPr lang="sr-Latn-ME" sz="2200" dirty="0">
                <a:solidFill>
                  <a:schemeClr val="bg1"/>
                </a:solidFill>
              </a:rPr>
              <a:t>-</a:t>
            </a:r>
            <a:r>
              <a:rPr lang="en-US" sz="2200" dirty="0" err="1">
                <a:solidFill>
                  <a:schemeClr val="bg1"/>
                </a:solidFill>
              </a:rPr>
              <a:t>Revizor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koji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rukovodi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revizijom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tehničke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dokumentacije</a:t>
            </a:r>
            <a:r>
              <a:rPr lang="en-US" sz="2200" dirty="0">
                <a:solidFill>
                  <a:schemeClr val="bg1"/>
                </a:solidFill>
              </a:rPr>
              <a:t> u </a:t>
            </a:r>
            <a:r>
              <a:rPr lang="en-US" sz="2200" dirty="0" err="1">
                <a:solidFill>
                  <a:schemeClr val="bg1"/>
                </a:solidFill>
              </a:rPr>
              <a:t>cjelini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odnosno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stručnim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nadzorom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građenjem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objekta</a:t>
            </a:r>
            <a:r>
              <a:rPr lang="en-US" sz="2200" dirty="0">
                <a:solidFill>
                  <a:schemeClr val="bg1"/>
                </a:solidFill>
              </a:rPr>
              <a:t> u </a:t>
            </a:r>
            <a:r>
              <a:rPr lang="en-US" sz="2200" dirty="0" err="1">
                <a:solidFill>
                  <a:schemeClr val="bg1"/>
                </a:solidFill>
              </a:rPr>
              <a:t>cjelini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odgovoran</a:t>
            </a:r>
            <a:r>
              <a:rPr lang="en-US" sz="2200" dirty="0">
                <a:solidFill>
                  <a:schemeClr val="bg1"/>
                </a:solidFill>
              </a:rPr>
              <a:t> je </a:t>
            </a:r>
            <a:r>
              <a:rPr lang="en-US" sz="2200" dirty="0" err="1">
                <a:solidFill>
                  <a:schemeClr val="bg1"/>
                </a:solidFill>
              </a:rPr>
              <a:t>za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provjeru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međusobne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usklađenosti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svih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djelova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tehničke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dokumentacije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odnosno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provjeru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međusobne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usklađenost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svih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radova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građenju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objekta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457200" lvl="1" indent="0" algn="just">
              <a:buNone/>
            </a:pPr>
            <a:r>
              <a:rPr lang="sr-Latn-ME" sz="2200" dirty="0">
                <a:solidFill>
                  <a:schemeClr val="bg1"/>
                </a:solidFill>
              </a:rPr>
              <a:t>-</a:t>
            </a:r>
            <a:r>
              <a:rPr lang="en-US" sz="2200" dirty="0" err="1">
                <a:solidFill>
                  <a:schemeClr val="bg1"/>
                </a:solidFill>
              </a:rPr>
              <a:t>Revizor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koji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rukovodi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revizijom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dijela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tehničke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dokumentacije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odnosno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stručnim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nadzorom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izvođenjem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pojedinih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vrsta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radova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objektu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odgovoran</a:t>
            </a:r>
            <a:r>
              <a:rPr lang="en-US" sz="2200" dirty="0">
                <a:solidFill>
                  <a:schemeClr val="bg1"/>
                </a:solidFill>
              </a:rPr>
              <a:t> je </a:t>
            </a:r>
            <a:r>
              <a:rPr lang="en-US" sz="2200" dirty="0" err="1">
                <a:solidFill>
                  <a:schemeClr val="bg1"/>
                </a:solidFill>
              </a:rPr>
              <a:t>za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reviziju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dijela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tehničke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dokumentacije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koji</a:t>
            </a:r>
            <a:r>
              <a:rPr lang="en-US" sz="2200" dirty="0">
                <a:solidFill>
                  <a:schemeClr val="bg1"/>
                </a:solidFill>
              </a:rPr>
              <a:t> je </a:t>
            </a:r>
            <a:r>
              <a:rPr lang="en-US" sz="2200" dirty="0" err="1">
                <a:solidFill>
                  <a:schemeClr val="bg1"/>
                </a:solidFill>
              </a:rPr>
              <a:t>revidovao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odnosno</a:t>
            </a:r>
            <a:r>
              <a:rPr lang="en-US" sz="2200" dirty="0">
                <a:solidFill>
                  <a:schemeClr val="bg1"/>
                </a:solidFill>
              </a:rPr>
              <a:t> da se </a:t>
            </a:r>
            <a:r>
              <a:rPr lang="en-US" sz="2200" dirty="0" err="1">
                <a:solidFill>
                  <a:schemeClr val="bg1"/>
                </a:solidFill>
              </a:rPr>
              <a:t>pojedini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radovi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izvode</a:t>
            </a:r>
            <a:r>
              <a:rPr lang="en-US" sz="2200" dirty="0">
                <a:solidFill>
                  <a:schemeClr val="bg1"/>
                </a:solidFill>
              </a:rPr>
              <a:t> u </a:t>
            </a:r>
            <a:r>
              <a:rPr lang="en-US" sz="2200" dirty="0" err="1">
                <a:solidFill>
                  <a:schemeClr val="bg1"/>
                </a:solidFill>
              </a:rPr>
              <a:t>skladu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revidovanim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glavnim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projektom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ovim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zakonom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posebnim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propisima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pravilima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struke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24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973137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tx2"/>
                </a:solidFill>
              </a:rPr>
              <a:t>Ministarstvo</a:t>
            </a:r>
            <a:r>
              <a:rPr lang="en-US" sz="2200" dirty="0">
                <a:solidFill>
                  <a:schemeClr val="tx2"/>
                </a:solidFill>
              </a:rPr>
              <a:t> je </a:t>
            </a:r>
            <a:r>
              <a:rPr lang="en-US" sz="2200" dirty="0" err="1">
                <a:solidFill>
                  <a:schemeClr val="tx2"/>
                </a:solidFill>
              </a:rPr>
              <a:t>dužno</a:t>
            </a:r>
            <a:r>
              <a:rPr lang="en-US" sz="2200" dirty="0">
                <a:solidFill>
                  <a:schemeClr val="tx2"/>
                </a:solidFill>
              </a:rPr>
              <a:t> da </a:t>
            </a:r>
            <a:r>
              <a:rPr lang="en-US" sz="2200" dirty="0" err="1">
                <a:solidFill>
                  <a:schemeClr val="tx2"/>
                </a:solidFill>
              </a:rPr>
              <a:t>po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službenoj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dužnosti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pokrene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postupak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ukidanja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ako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sazna</a:t>
            </a:r>
            <a:r>
              <a:rPr lang="en-US" sz="2200" dirty="0">
                <a:solidFill>
                  <a:schemeClr val="tx2"/>
                </a:solidFill>
              </a:rPr>
              <a:t> da</a:t>
            </a:r>
            <a:r>
              <a:rPr lang="sr-Latn-ME" sz="2200" dirty="0">
                <a:solidFill>
                  <a:schemeClr val="tx2"/>
                </a:solidFill>
              </a:rPr>
              <a:t> imalac licence djelatnost vrši suprotno članu 122 stav 3, članu 123 st. 2, 3 i 4, članu 124 stav 2 i članu 125 st. 2, 3 i 4 ovog zakona.</a:t>
            </a:r>
          </a:p>
          <a:p>
            <a:r>
              <a:rPr lang="sr-Latn-ME" sz="2200" dirty="0">
                <a:solidFill>
                  <a:schemeClr val="tx2"/>
                </a:solidFill>
              </a:rPr>
              <a:t>A</a:t>
            </a:r>
            <a:r>
              <a:rPr lang="en-US" sz="2200" dirty="0" err="1">
                <a:solidFill>
                  <a:schemeClr val="tx2"/>
                </a:solidFill>
              </a:rPr>
              <a:t>ko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imalac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djelatnost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vrši</a:t>
            </a:r>
            <a:r>
              <a:rPr lang="en-US" sz="2200" dirty="0">
                <a:solidFill>
                  <a:schemeClr val="tx2"/>
                </a:solidFill>
              </a:rPr>
              <a:t> suprotno </a:t>
            </a:r>
            <a:r>
              <a:rPr lang="en-US" sz="2200" dirty="0" err="1">
                <a:solidFill>
                  <a:schemeClr val="tx2"/>
                </a:solidFill>
              </a:rPr>
              <a:t>čl</a:t>
            </a:r>
            <a:r>
              <a:rPr lang="en-US" sz="2200" dirty="0">
                <a:solidFill>
                  <a:schemeClr val="tx2"/>
                </a:solidFill>
              </a:rPr>
              <a:t>. 122 </a:t>
            </a:r>
            <a:r>
              <a:rPr lang="en-US" sz="2200" dirty="0" err="1">
                <a:solidFill>
                  <a:schemeClr val="tx2"/>
                </a:solidFill>
              </a:rPr>
              <a:t>i</a:t>
            </a:r>
            <a:r>
              <a:rPr lang="en-US" sz="2200" dirty="0">
                <a:solidFill>
                  <a:schemeClr val="tx2"/>
                </a:solidFill>
              </a:rPr>
              <a:t> 123 </a:t>
            </a:r>
            <a:r>
              <a:rPr lang="en-US" sz="2200" dirty="0" err="1">
                <a:solidFill>
                  <a:schemeClr val="tx2"/>
                </a:solidFill>
              </a:rPr>
              <a:t>ovog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sr-Latn-ME" sz="2200" dirty="0">
                <a:solidFill>
                  <a:schemeClr val="tx2"/>
                </a:solidFill>
              </a:rPr>
              <a:t>Z</a:t>
            </a:r>
            <a:r>
              <a:rPr lang="en-US" sz="2200" dirty="0" err="1">
                <a:solidFill>
                  <a:schemeClr val="tx2"/>
                </a:solidFill>
              </a:rPr>
              <a:t>akona</a:t>
            </a:r>
            <a:r>
              <a:rPr lang="sr-Latn-ME" sz="2200" dirty="0">
                <a:solidFill>
                  <a:schemeClr val="tx2"/>
                </a:solidFill>
              </a:rPr>
              <a:t> ukidanje licence vrši se na period od tri mjeseca do pet godina ili trajno.</a:t>
            </a:r>
          </a:p>
          <a:p>
            <a:r>
              <a:rPr lang="en-US" sz="2200" dirty="0" err="1">
                <a:solidFill>
                  <a:schemeClr val="tx2"/>
                </a:solidFill>
              </a:rPr>
              <a:t>Ako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imalac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djelatnost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vrši</a:t>
            </a:r>
            <a:r>
              <a:rPr lang="en-US" sz="2200" dirty="0">
                <a:solidFill>
                  <a:schemeClr val="tx2"/>
                </a:solidFill>
              </a:rPr>
              <a:t> suprotno </a:t>
            </a:r>
            <a:r>
              <a:rPr lang="pl-PL" sz="2200" dirty="0">
                <a:solidFill>
                  <a:schemeClr val="tx2"/>
                </a:solidFill>
              </a:rPr>
              <a:t>čl. 124 i 125 ovog Zakona </a:t>
            </a:r>
            <a:r>
              <a:rPr lang="pt-BR" sz="2200" dirty="0">
                <a:solidFill>
                  <a:schemeClr val="tx2"/>
                </a:solidFill>
              </a:rPr>
              <a:t>ukidanje licence vrši se na period od </a:t>
            </a:r>
            <a:r>
              <a:rPr lang="pl-PL" sz="2200" dirty="0">
                <a:solidFill>
                  <a:schemeClr val="tx2"/>
                </a:solidFill>
              </a:rPr>
              <a:t>jedne do pet godina ili trajno.</a:t>
            </a:r>
          </a:p>
          <a:p>
            <a:r>
              <a:rPr lang="en-US" sz="2200" dirty="0" err="1">
                <a:solidFill>
                  <a:schemeClr val="tx2"/>
                </a:solidFill>
              </a:rPr>
              <a:t>Nakon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isteka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roka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koji</a:t>
            </a:r>
            <a:r>
              <a:rPr lang="en-US" sz="2200" dirty="0">
                <a:solidFill>
                  <a:schemeClr val="tx2"/>
                </a:solidFill>
              </a:rPr>
              <a:t> je </a:t>
            </a:r>
            <a:r>
              <a:rPr lang="en-US" sz="2200" dirty="0" err="1">
                <a:solidFill>
                  <a:schemeClr val="tx2"/>
                </a:solidFill>
              </a:rPr>
              <a:t>licenca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ukinuta</a:t>
            </a:r>
            <a:r>
              <a:rPr lang="en-US" sz="2200" dirty="0">
                <a:solidFill>
                  <a:schemeClr val="tx2"/>
                </a:solidFill>
              </a:rPr>
              <a:t>, </a:t>
            </a:r>
            <a:r>
              <a:rPr lang="en-US" sz="2200" dirty="0" err="1">
                <a:solidFill>
                  <a:schemeClr val="tx2"/>
                </a:solidFill>
              </a:rPr>
              <a:t>može</a:t>
            </a:r>
            <a:r>
              <a:rPr lang="en-US" sz="2200" dirty="0">
                <a:solidFill>
                  <a:schemeClr val="tx2"/>
                </a:solidFill>
              </a:rPr>
              <a:t> se </a:t>
            </a:r>
            <a:r>
              <a:rPr lang="en-US" sz="2200" dirty="0" err="1">
                <a:solidFill>
                  <a:schemeClr val="tx2"/>
                </a:solidFill>
              </a:rPr>
              <a:t>podnijeti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zahtjev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za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izdavanje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nove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licence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5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/>
                </a:solidFill>
              </a:rPr>
              <a:t>Rok za učlanjenje u Komoru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Lica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kojima</a:t>
            </a:r>
            <a:r>
              <a:rPr lang="en-US" dirty="0">
                <a:solidFill>
                  <a:schemeClr val="tx2"/>
                </a:solidFill>
              </a:rPr>
              <a:t> je </a:t>
            </a:r>
            <a:r>
              <a:rPr lang="en-US" dirty="0" err="1">
                <a:solidFill>
                  <a:schemeClr val="tx2"/>
                </a:solidFill>
              </a:rPr>
              <a:t>izdata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licenca</a:t>
            </a:r>
            <a:r>
              <a:rPr lang="en-US" dirty="0">
                <a:solidFill>
                  <a:schemeClr val="tx2"/>
                </a:solidFill>
              </a:rPr>
              <a:t>, a </a:t>
            </a:r>
            <a:r>
              <a:rPr lang="en-US" dirty="0" err="1">
                <a:solidFill>
                  <a:schemeClr val="tx2"/>
                </a:solidFill>
              </a:rPr>
              <a:t>koja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nijesu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upisani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Registar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članova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Komore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dužna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</a:t>
            </a:r>
            <a:r>
              <a:rPr lang="en-US" dirty="0">
                <a:solidFill>
                  <a:schemeClr val="tx2"/>
                </a:solidFill>
              </a:rPr>
              <a:t> da </a:t>
            </a:r>
            <a:r>
              <a:rPr lang="en-US" dirty="0" err="1">
                <a:solidFill>
                  <a:schemeClr val="tx2"/>
                </a:solidFill>
              </a:rPr>
              <a:t>podnesu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zahtjev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upis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Komoru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roku</a:t>
            </a:r>
            <a:r>
              <a:rPr lang="en-US" dirty="0">
                <a:solidFill>
                  <a:schemeClr val="tx2"/>
                </a:solidFill>
              </a:rPr>
              <a:t> od </a:t>
            </a:r>
            <a:r>
              <a:rPr lang="en-US" dirty="0" err="1">
                <a:solidFill>
                  <a:schemeClr val="tx2"/>
                </a:solidFill>
              </a:rPr>
              <a:t>četiri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mjeseca</a:t>
            </a:r>
            <a:r>
              <a:rPr lang="en-US" dirty="0">
                <a:solidFill>
                  <a:schemeClr val="tx2"/>
                </a:solidFill>
              </a:rPr>
              <a:t> od </a:t>
            </a:r>
            <a:r>
              <a:rPr lang="en-US" dirty="0" err="1">
                <a:solidFill>
                  <a:schemeClr val="tx2"/>
                </a:solidFill>
              </a:rPr>
              <a:t>dana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stupanja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snagu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ovog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zakona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sr-Latn-ME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Ako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lica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kojima</a:t>
            </a:r>
            <a:r>
              <a:rPr lang="en-US" dirty="0">
                <a:solidFill>
                  <a:schemeClr val="tx2"/>
                </a:solidFill>
              </a:rPr>
              <a:t> je </a:t>
            </a:r>
            <a:r>
              <a:rPr lang="en-US" dirty="0" err="1">
                <a:solidFill>
                  <a:schemeClr val="tx2"/>
                </a:solidFill>
              </a:rPr>
              <a:t>izdata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licenca</a:t>
            </a:r>
            <a:r>
              <a:rPr lang="en-US" dirty="0">
                <a:solidFill>
                  <a:schemeClr val="tx2"/>
                </a:solidFill>
              </a:rPr>
              <a:t>, a </a:t>
            </a:r>
            <a:r>
              <a:rPr lang="en-US" dirty="0" err="1">
                <a:solidFill>
                  <a:schemeClr val="tx2"/>
                </a:solidFill>
              </a:rPr>
              <a:t>koja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nijesu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upisani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Registar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članova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Komore</a:t>
            </a:r>
            <a:r>
              <a:rPr lang="en-US" dirty="0">
                <a:solidFill>
                  <a:schemeClr val="tx2"/>
                </a:solidFill>
              </a:rPr>
              <a:t> ne </a:t>
            </a:r>
            <a:r>
              <a:rPr lang="en-US" dirty="0" err="1">
                <a:solidFill>
                  <a:schemeClr val="tx2"/>
                </a:solidFill>
              </a:rPr>
              <a:t>podnesu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zahtjev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upis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Komoru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roku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iz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stava</a:t>
            </a:r>
            <a:r>
              <a:rPr lang="en-US" dirty="0">
                <a:solidFill>
                  <a:schemeClr val="tx2"/>
                </a:solidFill>
              </a:rPr>
              <a:t> 1 </a:t>
            </a:r>
            <a:r>
              <a:rPr lang="en-US" dirty="0" err="1">
                <a:solidFill>
                  <a:schemeClr val="tx2"/>
                </a:solidFill>
              </a:rPr>
              <a:t>ovog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člana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Ministarstvo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će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ukinuti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licencu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97400"/>
            <a:ext cx="254317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4597400"/>
            <a:ext cx="30099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4597400"/>
            <a:ext cx="30099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7" y="1197828"/>
            <a:ext cx="10515600" cy="5202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ME" sz="4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sr-Latn-ME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PETAR VUČINIĆ</a:t>
            </a:r>
          </a:p>
          <a:p>
            <a:pPr marL="0" indent="0" algn="ctr">
              <a:buNone/>
            </a:pPr>
            <a:r>
              <a:rPr lang="sr-Latn-ME" sz="2000" dirty="0">
                <a:solidFill>
                  <a:schemeClr val="accent1">
                    <a:lumMod val="75000"/>
                  </a:schemeClr>
                </a:solidFill>
              </a:rPr>
              <a:t>Ministarstvo prostornog planiranja, urbanizma</a:t>
            </a:r>
          </a:p>
          <a:p>
            <a:pPr marL="0" indent="0" algn="ctr">
              <a:buNone/>
            </a:pPr>
            <a:r>
              <a:rPr lang="sr-Latn-ME" sz="2000" dirty="0">
                <a:solidFill>
                  <a:schemeClr val="accent1">
                    <a:lumMod val="75000"/>
                  </a:schemeClr>
                </a:solidFill>
              </a:rPr>
              <a:t>i državne imovine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4300" dirty="0">
                <a:solidFill>
                  <a:schemeClr val="bg1"/>
                </a:solidFill>
                <a:cs typeface="Calibri" panose="020F0502020204030204" pitchFamily="34" charset="0"/>
              </a:rPr>
              <a:t>Zakon o planiranju prostora i izgradnji objekta</a:t>
            </a:r>
            <a:br>
              <a:rPr lang="sr-Latn-ME" sz="43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sr-Latn-ME" sz="2800" dirty="0">
                <a:solidFill>
                  <a:schemeClr val="bg1"/>
                </a:solidFill>
                <a:cs typeface="Calibri" panose="020F0502020204030204" pitchFamily="34" charset="0"/>
              </a:rPr>
              <a:t>(„Sl. list CG“, br. 64/17, 44/18, 63/18, 11/19, 82/20, 86/22, 4/23)</a:t>
            </a:r>
            <a:endParaRPr lang="en-US" sz="31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171"/>
            <a:ext cx="10515600" cy="4351338"/>
          </a:xfrm>
        </p:spPr>
        <p:txBody>
          <a:bodyPr/>
          <a:lstStyle/>
          <a:p>
            <a:r>
              <a:rPr lang="sr-Latn-ME" dirty="0">
                <a:solidFill>
                  <a:srgbClr val="002060"/>
                </a:solidFill>
              </a:rPr>
              <a:t>Član 122</a:t>
            </a:r>
          </a:p>
          <a:p>
            <a:pPr marL="0" indent="0">
              <a:buNone/>
            </a:pPr>
            <a:r>
              <a:rPr lang="sr-Latn-ME" sz="2000" dirty="0">
                <a:solidFill>
                  <a:schemeClr val="bg1"/>
                </a:solidFill>
              </a:rPr>
              <a:t>	-Uslovi za obavljanje djelatnosti izrade tehničke dokumentacije i građenja </a:t>
            </a:r>
            <a:endParaRPr lang="sr-Latn-ME" dirty="0">
              <a:solidFill>
                <a:schemeClr val="tx2"/>
              </a:solidFill>
            </a:endParaRPr>
          </a:p>
          <a:p>
            <a:r>
              <a:rPr lang="sr-Latn-ME" dirty="0">
                <a:solidFill>
                  <a:srgbClr val="002060"/>
                </a:solidFill>
              </a:rPr>
              <a:t>Član 123</a:t>
            </a:r>
          </a:p>
          <a:p>
            <a:pPr marL="0" lvl="0" indent="0">
              <a:buNone/>
            </a:pPr>
            <a:r>
              <a:rPr lang="sr-Latn-ME" dirty="0">
                <a:solidFill>
                  <a:schemeClr val="tx2"/>
                </a:solidFill>
              </a:rPr>
              <a:t>	</a:t>
            </a:r>
            <a:r>
              <a:rPr lang="sr-Latn-ME" sz="2000" dirty="0">
                <a:solidFill>
                  <a:schemeClr val="bg1"/>
                </a:solidFill>
              </a:rPr>
              <a:t>-</a:t>
            </a:r>
            <a:r>
              <a:rPr lang="sr-Latn-ME" sz="2000" dirty="0">
                <a:solidFill>
                  <a:prstClr val="white"/>
                </a:solidFill>
              </a:rPr>
              <a:t>Uslovi za ovlašćenog inženjera</a:t>
            </a:r>
            <a:endParaRPr lang="sr-Latn-ME" dirty="0">
              <a:solidFill>
                <a:schemeClr val="tx2"/>
              </a:solidFill>
            </a:endParaRPr>
          </a:p>
          <a:p>
            <a:r>
              <a:rPr lang="sr-Latn-ME" dirty="0">
                <a:solidFill>
                  <a:srgbClr val="002060"/>
                </a:solidFill>
              </a:rPr>
              <a:t>Član 124</a:t>
            </a:r>
          </a:p>
          <a:p>
            <a:pPr marL="0" indent="0">
              <a:buNone/>
            </a:pPr>
            <a:r>
              <a:rPr lang="sr-Latn-ME" dirty="0">
                <a:solidFill>
                  <a:schemeClr val="tx2"/>
                </a:solidFill>
              </a:rPr>
              <a:t>	</a:t>
            </a:r>
            <a:r>
              <a:rPr lang="sr-Latn-ME" sz="2000" dirty="0">
                <a:solidFill>
                  <a:schemeClr val="bg1"/>
                </a:solidFill>
              </a:rPr>
              <a:t>-Uslovi za obavljanje djelatnosti revizije tehničke dokumentacije i stručnog nadzora</a:t>
            </a:r>
            <a:endParaRPr lang="sr-Latn-ME" dirty="0">
              <a:solidFill>
                <a:schemeClr val="tx2"/>
              </a:solidFill>
            </a:endParaRPr>
          </a:p>
          <a:p>
            <a:r>
              <a:rPr lang="sr-Latn-ME" dirty="0">
                <a:solidFill>
                  <a:srgbClr val="002060"/>
                </a:solidFill>
              </a:rPr>
              <a:t>Član 125</a:t>
            </a:r>
          </a:p>
          <a:p>
            <a:pPr marL="0" indent="0">
              <a:buNone/>
            </a:pPr>
            <a:r>
              <a:rPr lang="sr-Latn-ME" dirty="0">
                <a:solidFill>
                  <a:schemeClr val="tx2"/>
                </a:solidFill>
              </a:rPr>
              <a:t>	</a:t>
            </a:r>
            <a:r>
              <a:rPr lang="sr-Latn-ME" sz="2000" dirty="0">
                <a:solidFill>
                  <a:schemeClr val="bg1"/>
                </a:solidFill>
              </a:rPr>
              <a:t>-Uslovi za revizora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Latn-ME" b="1" dirty="0">
                <a:solidFill>
                  <a:srgbClr val="002060"/>
                </a:solidFill>
              </a:rPr>
              <a:t>Član 122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84813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</a:rPr>
              <a:t>Privredno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društvo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izrađuje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dokumentaciju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projektant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err="1">
                <a:solidFill>
                  <a:schemeClr val="bg1"/>
                </a:solidFill>
              </a:rPr>
              <a:t>odnosno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privredno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društvo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objekat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izvođač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radova</a:t>
            </a:r>
            <a:r>
              <a:rPr lang="en-US" sz="2400" dirty="0">
                <a:solidFill>
                  <a:schemeClr val="bg1"/>
                </a:solidFill>
              </a:rPr>
              <a:t>), </a:t>
            </a:r>
            <a:r>
              <a:rPr lang="en-US" sz="2400" dirty="0" err="1">
                <a:solidFill>
                  <a:schemeClr val="bg1"/>
                </a:solidFill>
              </a:rPr>
              <a:t>dužno</a:t>
            </a:r>
            <a:r>
              <a:rPr lang="en-US" sz="2400" dirty="0">
                <a:solidFill>
                  <a:schemeClr val="bg1"/>
                </a:solidFill>
              </a:rPr>
              <a:t> je da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obavljanje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djelatnosti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izrade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dijela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odnosno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građenje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izvođenje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pojedinih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vrsta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radova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građenju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objekta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najmanje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jednog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zaposlenog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ovlašćenog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inženjera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vrsti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projekta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izrađuje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to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arhitektonski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građevinski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elektrotehnički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mašinski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projekat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odnosno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vrsti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radova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izvodi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osnovu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projekata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sr-Latn-ME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76" y="4540723"/>
            <a:ext cx="3642663" cy="2145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1" y="4547619"/>
            <a:ext cx="3421039" cy="2138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405" y="4749421"/>
            <a:ext cx="3157566" cy="19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28" y="293474"/>
            <a:ext cx="1051560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Latn-ME" b="1" dirty="0">
                <a:solidFill>
                  <a:srgbClr val="002060"/>
                </a:solidFill>
              </a:rPr>
              <a:t>Član 123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3" y="1595106"/>
            <a:ext cx="6436057" cy="505967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</a:rPr>
              <a:t>Ovlašćeni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inženjer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može</a:t>
            </a:r>
            <a:r>
              <a:rPr lang="en-US" sz="2400" dirty="0">
                <a:solidFill>
                  <a:schemeClr val="bg1"/>
                </a:solidFill>
              </a:rPr>
              <a:t> da </a:t>
            </a:r>
            <a:r>
              <a:rPr lang="en-US" sz="2400" dirty="0" err="1">
                <a:solidFill>
                  <a:schemeClr val="bg1"/>
                </a:solidFill>
              </a:rPr>
              <a:t>bude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fizičko</a:t>
            </a:r>
            <a:r>
              <a:rPr lang="en-US" sz="2400" dirty="0">
                <a:solidFill>
                  <a:schemeClr val="bg1"/>
                </a:solidFill>
              </a:rPr>
              <a:t> lice </a:t>
            </a:r>
            <a:r>
              <a:rPr lang="en-US" sz="2400" dirty="0" err="1">
                <a:solidFill>
                  <a:schemeClr val="bg1"/>
                </a:solidFill>
              </a:rPr>
              <a:t>koje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obavlja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poslove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izrade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odnosno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građenja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objekta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odgovarajuće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struke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koji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posjeduje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najmanje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kvalifikaciju</a:t>
            </a:r>
            <a:r>
              <a:rPr lang="en-US" sz="2400" dirty="0">
                <a:solidFill>
                  <a:schemeClr val="bg1"/>
                </a:solidFill>
              </a:rPr>
              <a:t> VII1 </a:t>
            </a:r>
            <a:r>
              <a:rPr lang="en-US" sz="2400" dirty="0" err="1">
                <a:solidFill>
                  <a:schemeClr val="bg1"/>
                </a:solidFill>
              </a:rPr>
              <a:t>podnivoa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okvira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kvalifikacija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najmanje</a:t>
            </a:r>
            <a:r>
              <a:rPr lang="en-US" sz="2400" dirty="0">
                <a:solidFill>
                  <a:schemeClr val="bg1"/>
                </a:solidFill>
              </a:rPr>
              <a:t> tri </a:t>
            </a:r>
            <a:r>
              <a:rPr lang="en-US" sz="2400" dirty="0" err="1">
                <a:solidFill>
                  <a:schemeClr val="bg1"/>
                </a:solidFill>
              </a:rPr>
              <a:t>godine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radnog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iskustva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stručnim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poslovima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izrade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ili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građenja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objekta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položen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stručni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da je </a:t>
            </a:r>
            <a:r>
              <a:rPr lang="en-US" sz="2400" dirty="0" err="1">
                <a:solidFill>
                  <a:schemeClr val="bg1"/>
                </a:solidFill>
              </a:rPr>
              <a:t>član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Inženjerske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komore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Crne</a:t>
            </a:r>
            <a:r>
              <a:rPr lang="en-US" sz="2400" dirty="0">
                <a:solidFill>
                  <a:schemeClr val="bg1"/>
                </a:solidFill>
              </a:rPr>
              <a:t> Gore</a:t>
            </a:r>
            <a:r>
              <a:rPr lang="sr-Latn-ME" sz="2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2400" dirty="0" err="1">
                <a:solidFill>
                  <a:schemeClr val="bg1"/>
                </a:solidFill>
              </a:rPr>
              <a:t>Ovlašćeni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inženjer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rukovodi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izradom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cjelini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odgovoran</a:t>
            </a:r>
            <a:r>
              <a:rPr lang="en-US" sz="2400" dirty="0">
                <a:solidFill>
                  <a:schemeClr val="bg1"/>
                </a:solidFill>
              </a:rPr>
              <a:t> je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usaglašenost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svih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odnosno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ovlašćeni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inženjer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rukovodi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građenjem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objekta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cjelini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odgovoran</a:t>
            </a:r>
            <a:r>
              <a:rPr lang="en-US" sz="2400" dirty="0">
                <a:solidFill>
                  <a:schemeClr val="bg1"/>
                </a:solidFill>
              </a:rPr>
              <a:t> je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međusobnu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usklađenost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koordinaciju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radova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koji</a:t>
            </a:r>
            <a:r>
              <a:rPr lang="en-US" sz="2400" dirty="0">
                <a:solidFill>
                  <a:schemeClr val="bg1"/>
                </a:solidFill>
              </a:rPr>
              <a:t> se </a:t>
            </a:r>
            <a:r>
              <a:rPr lang="en-US" sz="2400" dirty="0" err="1">
                <a:solidFill>
                  <a:schemeClr val="bg1"/>
                </a:solidFill>
              </a:rPr>
              <a:t>izvode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objektu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338" y="692671"/>
            <a:ext cx="4721965" cy="2992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0860" y="4084842"/>
            <a:ext cx="47219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bg1"/>
                </a:solidFill>
              </a:rPr>
              <a:t>Ovlašćeni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inženjer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koji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izrađuje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dio</a:t>
            </a:r>
            <a:r>
              <a:rPr lang="sr-Latn-ME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tehničke</a:t>
            </a:r>
            <a:r>
              <a:rPr lang="sr-Latn-ME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dokumentacije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odgovoran</a:t>
            </a:r>
            <a:r>
              <a:rPr lang="en-US" sz="2300" dirty="0">
                <a:solidFill>
                  <a:schemeClr val="bg1"/>
                </a:solidFill>
              </a:rPr>
              <a:t> je </a:t>
            </a:r>
            <a:r>
              <a:rPr lang="en-US" sz="2300" dirty="0" err="1">
                <a:solidFill>
                  <a:schemeClr val="bg1"/>
                </a:solidFill>
              </a:rPr>
              <a:t>za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dio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koji</a:t>
            </a:r>
            <a:r>
              <a:rPr lang="en-US" sz="2300" dirty="0">
                <a:solidFill>
                  <a:schemeClr val="bg1"/>
                </a:solidFill>
              </a:rPr>
              <a:t> je </a:t>
            </a:r>
            <a:r>
              <a:rPr lang="en-US" sz="2300" dirty="0" err="1">
                <a:solidFill>
                  <a:schemeClr val="bg1"/>
                </a:solidFill>
              </a:rPr>
              <a:t>izradio</a:t>
            </a:r>
            <a:r>
              <a:rPr lang="en-US" sz="2300" dirty="0">
                <a:solidFill>
                  <a:schemeClr val="bg1"/>
                </a:solidFill>
              </a:rPr>
              <a:t>, </a:t>
            </a:r>
            <a:r>
              <a:rPr lang="en-US" sz="2300" dirty="0" err="1">
                <a:solidFill>
                  <a:schemeClr val="bg1"/>
                </a:solidFill>
              </a:rPr>
              <a:t>odnosno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ovlašćeni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inženjer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koji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rukovodi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građenjem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pojedinih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vrsta</a:t>
            </a:r>
            <a:r>
              <a:rPr lang="sr-Latn-ME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radova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na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objektu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odgovoran</a:t>
            </a:r>
            <a:r>
              <a:rPr lang="en-US" sz="2300" dirty="0">
                <a:solidFill>
                  <a:schemeClr val="bg1"/>
                </a:solidFill>
              </a:rPr>
              <a:t> je </a:t>
            </a:r>
            <a:r>
              <a:rPr lang="en-US" sz="2300" dirty="0" err="1">
                <a:solidFill>
                  <a:schemeClr val="bg1"/>
                </a:solidFill>
              </a:rPr>
              <a:t>za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izvođenje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tih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radova</a:t>
            </a:r>
            <a:r>
              <a:rPr lang="en-US" sz="23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6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Latn-ME" b="1" dirty="0">
                <a:solidFill>
                  <a:srgbClr val="002060"/>
                </a:solidFill>
              </a:rPr>
              <a:t>Član 124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543"/>
            <a:ext cx="7364104" cy="5223141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</a:rPr>
              <a:t>Privredno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društvo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vrši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reviziju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revident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err="1">
                <a:solidFill>
                  <a:schemeClr val="bg1"/>
                </a:solidFill>
              </a:rPr>
              <a:t>odnosno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privredno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društvo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obavlja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poslove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stručnog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nadzora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građenjem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objekta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stručni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nadzor</a:t>
            </a:r>
            <a:r>
              <a:rPr lang="en-US" sz="2400" dirty="0">
                <a:solidFill>
                  <a:schemeClr val="bg1"/>
                </a:solidFill>
              </a:rPr>
              <a:t>), </a:t>
            </a:r>
            <a:r>
              <a:rPr lang="en-US" sz="2400" dirty="0" err="1">
                <a:solidFill>
                  <a:schemeClr val="bg1"/>
                </a:solidFill>
              </a:rPr>
              <a:t>dužno</a:t>
            </a:r>
            <a:r>
              <a:rPr lang="en-US" sz="2400" dirty="0">
                <a:solidFill>
                  <a:schemeClr val="bg1"/>
                </a:solidFill>
              </a:rPr>
              <a:t> je da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obavljanje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djelatnosti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revizije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stručnog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nadzora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najmanje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jednog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zaposlenog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revizora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arhitektonski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građevinski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elektrotehnički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mašinski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projekat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sr-Latn-ME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</a:rPr>
              <a:t>Revident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odnosno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stručni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nadzor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odgovoran</a:t>
            </a:r>
            <a:r>
              <a:rPr lang="en-US" sz="2400" dirty="0">
                <a:solidFill>
                  <a:schemeClr val="bg1"/>
                </a:solidFill>
              </a:rPr>
              <a:t> je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usklađenost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urbanističko-tehničkim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uslovima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ovim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zakonom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posebnim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propisima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odnosno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usklađenost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izgrađenog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revidovanim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glavnim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projektom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kao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štetu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koja</a:t>
            </a:r>
            <a:r>
              <a:rPr lang="en-US" sz="2400" dirty="0">
                <a:solidFill>
                  <a:schemeClr val="bg1"/>
                </a:solidFill>
              </a:rPr>
              <a:t> bi </a:t>
            </a:r>
            <a:r>
              <a:rPr lang="en-US" sz="2400" dirty="0" err="1">
                <a:solidFill>
                  <a:schemeClr val="bg1"/>
                </a:solidFill>
              </a:rPr>
              <a:t>mogla</a:t>
            </a:r>
            <a:r>
              <a:rPr lang="en-US" sz="2400" dirty="0">
                <a:solidFill>
                  <a:schemeClr val="bg1"/>
                </a:solidFill>
              </a:rPr>
              <a:t> da </a:t>
            </a:r>
            <a:r>
              <a:rPr lang="en-US" sz="2400" dirty="0" err="1">
                <a:solidFill>
                  <a:schemeClr val="bg1"/>
                </a:solidFill>
              </a:rPr>
              <a:t>nastane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investitorima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trećim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licima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307" y="1402543"/>
            <a:ext cx="3023334" cy="2006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07" y="4257067"/>
            <a:ext cx="3023334" cy="19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rgbClr val="002060"/>
                </a:solidFill>
              </a:rPr>
              <a:t>Član 125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726"/>
            <a:ext cx="10515600" cy="491637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</a:rPr>
              <a:t>Revizor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može</a:t>
            </a:r>
            <a:r>
              <a:rPr lang="en-US" sz="2400" dirty="0">
                <a:solidFill>
                  <a:schemeClr val="bg1"/>
                </a:solidFill>
              </a:rPr>
              <a:t> da </a:t>
            </a:r>
            <a:r>
              <a:rPr lang="en-US" sz="2400" dirty="0" err="1">
                <a:solidFill>
                  <a:schemeClr val="bg1"/>
                </a:solidFill>
              </a:rPr>
              <a:t>bude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fizičko</a:t>
            </a:r>
            <a:r>
              <a:rPr lang="en-US" sz="2400" dirty="0">
                <a:solidFill>
                  <a:schemeClr val="bg1"/>
                </a:solidFill>
              </a:rPr>
              <a:t> lice </a:t>
            </a:r>
            <a:r>
              <a:rPr lang="en-US" sz="2400" dirty="0" err="1">
                <a:solidFill>
                  <a:schemeClr val="bg1"/>
                </a:solidFill>
              </a:rPr>
              <a:t>koje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obavlja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poslove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revizije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odnosno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</a:t>
            </a:r>
            <a:r>
              <a:rPr lang="sr-Latn-ME" sz="2400" dirty="0">
                <a:solidFill>
                  <a:schemeClr val="bg1"/>
                </a:solidFill>
              </a:rPr>
              <a:t>r</a:t>
            </a:r>
            <a:r>
              <a:rPr lang="en-US" sz="2400" dirty="0" err="1">
                <a:solidFill>
                  <a:schemeClr val="bg1"/>
                </a:solidFill>
              </a:rPr>
              <a:t>učnog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nadzora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građenjem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koje</a:t>
            </a:r>
            <a:r>
              <a:rPr lang="en-US" sz="2400" dirty="0">
                <a:solidFill>
                  <a:schemeClr val="bg1"/>
                </a:solidFill>
              </a:rPr>
              <a:t> je </a:t>
            </a:r>
            <a:r>
              <a:rPr lang="en-US" sz="2400" dirty="0" err="1">
                <a:solidFill>
                  <a:schemeClr val="bg1"/>
                </a:solidFill>
              </a:rPr>
              <a:t>crnogorski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državljanin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najmanje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sedam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godina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radnog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iskustva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izradi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ili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građenja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objekta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svojstvu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ovlašćenog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inženjera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položenim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stručnim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ispitom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da je </a:t>
            </a:r>
            <a:r>
              <a:rPr lang="en-US" sz="2400" dirty="0" err="1">
                <a:solidFill>
                  <a:schemeClr val="bg1"/>
                </a:solidFill>
              </a:rPr>
              <a:t>član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Komore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Revizor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stava</a:t>
            </a:r>
            <a:r>
              <a:rPr lang="en-US" sz="2400" dirty="0">
                <a:solidFill>
                  <a:schemeClr val="bg1"/>
                </a:solidFill>
              </a:rPr>
              <a:t> 1 </a:t>
            </a:r>
            <a:r>
              <a:rPr lang="en-US" sz="2400" dirty="0" err="1">
                <a:solidFill>
                  <a:schemeClr val="bg1"/>
                </a:solidFill>
              </a:rPr>
              <a:t>ovog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člana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dužan</a:t>
            </a:r>
            <a:r>
              <a:rPr lang="en-US" sz="2400" dirty="0">
                <a:solidFill>
                  <a:schemeClr val="bg1"/>
                </a:solidFill>
              </a:rPr>
              <a:t> je da </a:t>
            </a:r>
            <a:r>
              <a:rPr lang="en-US" sz="2400" dirty="0" err="1">
                <a:solidFill>
                  <a:schemeClr val="bg1"/>
                </a:solidFill>
              </a:rPr>
              <a:t>izvrši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provjeru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usklađenosti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tehničke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dokumentacije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urbanističko-tehničkim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uslovima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ovim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zakonom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posebnim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propisima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odgovoran</a:t>
            </a:r>
            <a:r>
              <a:rPr lang="en-US" sz="2400" dirty="0">
                <a:solidFill>
                  <a:schemeClr val="bg1"/>
                </a:solidFill>
              </a:rPr>
              <a:t> je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tačnost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izvještaja</a:t>
            </a:r>
            <a:r>
              <a:rPr lang="en-US" sz="2400" dirty="0">
                <a:solidFill>
                  <a:schemeClr val="bg1"/>
                </a:solidFill>
              </a:rPr>
              <a:t> o </a:t>
            </a:r>
            <a:r>
              <a:rPr lang="sr-Latn-ME" sz="2400" dirty="0">
                <a:solidFill>
                  <a:schemeClr val="bg1"/>
                </a:solidFill>
              </a:rPr>
              <a:t>                                       </a:t>
            </a:r>
            <a:r>
              <a:rPr lang="en-US" sz="2400" dirty="0" err="1">
                <a:solidFill>
                  <a:schemeClr val="bg1"/>
                </a:solidFill>
              </a:rPr>
              <a:t>usklađenosti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odnosno</a:t>
            </a:r>
            <a:r>
              <a:rPr lang="en-US" sz="2400" dirty="0">
                <a:solidFill>
                  <a:schemeClr val="bg1"/>
                </a:solidFill>
              </a:rPr>
              <a:t> da </a:t>
            </a:r>
            <a:r>
              <a:rPr lang="en-US" sz="2400" dirty="0" err="1">
                <a:solidFill>
                  <a:schemeClr val="bg1"/>
                </a:solidFill>
              </a:rPr>
              <a:t>vrši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stručni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nadzor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sr-Latn-ME" sz="2400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en-US" sz="2400" dirty="0" err="1">
                <a:solidFill>
                  <a:schemeClr val="bg1"/>
                </a:solidFill>
              </a:rPr>
              <a:t>nad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građenjem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objekta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odgovoran</a:t>
            </a:r>
            <a:r>
              <a:rPr lang="en-US" sz="2400" dirty="0">
                <a:solidFill>
                  <a:schemeClr val="bg1"/>
                </a:solidFill>
              </a:rPr>
              <a:t> je da se </a:t>
            </a:r>
            <a:r>
              <a:rPr lang="sr-Latn-ME" sz="2400" dirty="0">
                <a:solidFill>
                  <a:schemeClr val="bg1"/>
                </a:solidFill>
              </a:rPr>
              <a:t>                                                                  </a:t>
            </a:r>
            <a:r>
              <a:rPr lang="en-US" sz="2400" dirty="0" err="1">
                <a:solidFill>
                  <a:schemeClr val="bg1"/>
                </a:solidFill>
              </a:rPr>
              <a:t>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radovi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izvode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skladu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revidovanim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sr-Latn-ME" sz="2400" dirty="0">
                <a:solidFill>
                  <a:schemeClr val="bg1"/>
                </a:solidFill>
              </a:rPr>
              <a:t>                                                              </a:t>
            </a:r>
            <a:r>
              <a:rPr lang="en-US" sz="2400" dirty="0" err="1">
                <a:solidFill>
                  <a:schemeClr val="bg1"/>
                </a:solidFill>
              </a:rPr>
              <a:t>glavnim</a:t>
            </a:r>
            <a:r>
              <a:rPr lang="sr-Latn-ME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projektom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ovim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zakonom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sr-Latn-ME" sz="2400" dirty="0">
                <a:solidFill>
                  <a:schemeClr val="bg1"/>
                </a:solidFill>
              </a:rPr>
              <a:t>                                                                  </a:t>
            </a:r>
            <a:r>
              <a:rPr lang="en-US" sz="2400" dirty="0" err="1">
                <a:solidFill>
                  <a:schemeClr val="bg1"/>
                </a:solidFill>
              </a:rPr>
              <a:t>posebnim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propisima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pravilima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struke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735" y="4183002"/>
            <a:ext cx="3519985" cy="25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Pravilnik</a:t>
            </a:r>
            <a:r>
              <a:rPr lang="sr-Latn-ME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o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načinu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i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postupku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izdavanja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mirovanja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licence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i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načinu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vođenja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registra</a:t>
            </a:r>
            <a:r>
              <a:rPr lang="en-US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Calibri" panose="020F0502020204030204" pitchFamily="34" charset="0"/>
              </a:rPr>
              <a:t>licenci</a:t>
            </a:r>
            <a:br>
              <a:rPr lang="sr-Latn-ME" sz="40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sr-Latn-ME" sz="2800" dirty="0">
                <a:solidFill>
                  <a:prstClr val="white"/>
                </a:solidFill>
                <a:cs typeface="Calibri" panose="020F0502020204030204" pitchFamily="34" charset="0"/>
              </a:rPr>
              <a:t>(„Sl. list CG“, br. </a:t>
            </a:r>
            <a:r>
              <a:rPr lang="nn-NO" sz="2800" dirty="0">
                <a:solidFill>
                  <a:schemeClr val="bg1"/>
                </a:solidFill>
                <a:cs typeface="Calibri" panose="020F0502020204030204" pitchFamily="34" charset="0"/>
              </a:rPr>
              <a:t>br. 79/17, 78/21 i 102/21</a:t>
            </a:r>
            <a:r>
              <a:rPr lang="sr-Latn-ME" sz="2800" dirty="0">
                <a:solidFill>
                  <a:schemeClr val="bg1"/>
                </a:solidFill>
                <a:cs typeface="Calibri" panose="020F0502020204030204" pitchFamily="34" charset="0"/>
              </a:rPr>
              <a:t>)</a:t>
            </a:r>
            <a:endParaRPr lang="en-US" sz="4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637"/>
            <a:ext cx="10515600" cy="4351338"/>
          </a:xfrm>
        </p:spPr>
        <p:txBody>
          <a:bodyPr/>
          <a:lstStyle/>
          <a:p>
            <a:pPr algn="just"/>
            <a:r>
              <a:rPr lang="sr-Latn-ME" b="1" u="sng" dirty="0">
                <a:solidFill>
                  <a:schemeClr val="tx2"/>
                </a:solidFill>
              </a:rPr>
              <a:t>Član 3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bg1"/>
                </a:solidFill>
              </a:rPr>
              <a:t>	</a:t>
            </a:r>
            <a:r>
              <a:rPr lang="pl-PL" b="1" dirty="0">
                <a:solidFill>
                  <a:schemeClr val="bg1"/>
                </a:solidFill>
              </a:rPr>
              <a:t>-U odnosu na subjekt izdavanja, licenca može biti: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pl-PL" sz="2200" i="1" dirty="0">
                <a:solidFill>
                  <a:schemeClr val="bg1"/>
                </a:solidFill>
              </a:rPr>
              <a:t>Licenca ovlašćenog inženjera </a:t>
            </a:r>
            <a:r>
              <a:rPr lang="pl-PL" sz="2200" dirty="0">
                <a:solidFill>
                  <a:schemeClr val="bg1"/>
                </a:solidFill>
              </a:rPr>
              <a:t>- izdaje se fizičkom licu za obavljanje djelatnosti izrade tehničke dokumentacije i građenja objekta;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sr-Latn-ME" sz="2200" i="1" dirty="0">
                <a:solidFill>
                  <a:schemeClr val="bg1"/>
                </a:solidFill>
              </a:rPr>
              <a:t>L</a:t>
            </a:r>
            <a:r>
              <a:rPr lang="en-US" sz="2200" i="1" dirty="0" err="1">
                <a:solidFill>
                  <a:schemeClr val="bg1"/>
                </a:solidFill>
              </a:rPr>
              <a:t>icenca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revizora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izdaje</a:t>
            </a:r>
            <a:r>
              <a:rPr lang="en-US" sz="2200" dirty="0">
                <a:solidFill>
                  <a:schemeClr val="bg1"/>
                </a:solidFill>
              </a:rPr>
              <a:t> se </a:t>
            </a:r>
            <a:r>
              <a:rPr lang="en-US" sz="2200" dirty="0" err="1">
                <a:solidFill>
                  <a:schemeClr val="bg1"/>
                </a:solidFill>
              </a:rPr>
              <a:t>fizičkom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licu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obavljanje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djelatnosti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revizije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tehničke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dokumentacije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stručnog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nadzora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građenjem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objekta</a:t>
            </a:r>
            <a:r>
              <a:rPr lang="sr-Latn-ME" sz="2200" dirty="0">
                <a:solidFill>
                  <a:schemeClr val="bg1"/>
                </a:solidFill>
              </a:rPr>
              <a:t>;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sr-Latn-ME" sz="2200" i="1" dirty="0" err="1">
                <a:solidFill>
                  <a:schemeClr val="bg1"/>
                </a:solidFill>
              </a:rPr>
              <a:t>L</a:t>
            </a:r>
            <a:r>
              <a:rPr lang="en-US" sz="2200" i="1" dirty="0" err="1">
                <a:solidFill>
                  <a:schemeClr val="bg1"/>
                </a:solidFill>
              </a:rPr>
              <a:t>icenca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projektanta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i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izvođača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radova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izdaje</a:t>
            </a:r>
            <a:r>
              <a:rPr lang="en-US" sz="2200" dirty="0">
                <a:solidFill>
                  <a:schemeClr val="bg1"/>
                </a:solidFill>
              </a:rPr>
              <a:t> se </a:t>
            </a:r>
            <a:r>
              <a:rPr lang="en-US" sz="2200" dirty="0" err="1">
                <a:solidFill>
                  <a:schemeClr val="bg1"/>
                </a:solidFill>
              </a:rPr>
              <a:t>privrednom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društvu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obavljanje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djelatnosti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izrade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tehničke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dokumentacije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građenja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objekta</a:t>
            </a:r>
            <a:r>
              <a:rPr lang="sr-Latn-ME" sz="2200" dirty="0">
                <a:solidFill>
                  <a:schemeClr val="bg1"/>
                </a:solidFill>
              </a:rPr>
              <a:t>;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sr-Latn-ME" sz="2200" i="1" dirty="0">
                <a:solidFill>
                  <a:schemeClr val="bg1"/>
                </a:solidFill>
              </a:rPr>
              <a:t>L</a:t>
            </a:r>
            <a:r>
              <a:rPr lang="en-US" sz="2200" i="1" dirty="0" err="1">
                <a:solidFill>
                  <a:schemeClr val="bg1"/>
                </a:solidFill>
              </a:rPr>
              <a:t>icenca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revidenta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i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stručnog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nadzora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izdaje</a:t>
            </a:r>
            <a:r>
              <a:rPr lang="en-US" sz="2200" dirty="0">
                <a:solidFill>
                  <a:schemeClr val="bg1"/>
                </a:solidFill>
              </a:rPr>
              <a:t> se </a:t>
            </a:r>
            <a:r>
              <a:rPr lang="en-US" sz="2200" dirty="0" err="1">
                <a:solidFill>
                  <a:schemeClr val="bg1"/>
                </a:solidFill>
              </a:rPr>
              <a:t>privrednom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društvu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obavljanje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djelatnosti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revizije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tehničke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dokumentacije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stručnog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nadzora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nad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građenjem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objekta</a:t>
            </a:r>
            <a:r>
              <a:rPr lang="sr-Latn-ME" sz="2200" dirty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905" y="39261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>
                <a:solidFill>
                  <a:schemeClr val="bg1"/>
                </a:solidFill>
              </a:rPr>
              <a:t>Licenca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ovla</a:t>
            </a:r>
            <a:r>
              <a:rPr lang="sr-Latn-ME" sz="2600" dirty="0">
                <a:solidFill>
                  <a:schemeClr val="bg1"/>
                </a:solidFill>
              </a:rPr>
              <a:t>šćenog inženjera</a:t>
            </a:r>
            <a:r>
              <a:rPr lang="en-US" sz="2600" dirty="0">
                <a:solidFill>
                  <a:schemeClr val="bg1"/>
                </a:solidFill>
              </a:rPr>
              <a:t>, u </a:t>
            </a:r>
            <a:r>
              <a:rPr lang="en-US" sz="2600" dirty="0" err="1">
                <a:solidFill>
                  <a:schemeClr val="bg1"/>
                </a:solidFill>
              </a:rPr>
              <a:t>skladu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odgovarajućom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strukom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specijalističkim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smjerom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shodno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dokazu</a:t>
            </a:r>
            <a:r>
              <a:rPr lang="en-US" sz="2600" dirty="0">
                <a:solidFill>
                  <a:schemeClr val="bg1"/>
                </a:solidFill>
              </a:rPr>
              <a:t> o </a:t>
            </a:r>
            <a:r>
              <a:rPr lang="en-US" sz="2600" dirty="0" err="1">
                <a:solidFill>
                  <a:schemeClr val="bg1"/>
                </a:solidFill>
              </a:rPr>
              <a:t>visokom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obrazovanju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izdaje</a:t>
            </a:r>
            <a:r>
              <a:rPr lang="en-US" sz="2600" dirty="0">
                <a:solidFill>
                  <a:schemeClr val="bg1"/>
                </a:solidFill>
              </a:rPr>
              <a:t> se </a:t>
            </a:r>
            <a:r>
              <a:rPr lang="en-US" sz="2600" dirty="0" err="1">
                <a:solidFill>
                  <a:schemeClr val="bg1"/>
                </a:solidFill>
              </a:rPr>
              <a:t>za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sljedeće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djelatnosti</a:t>
            </a:r>
            <a:r>
              <a:rPr lang="en-US" sz="26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sr-Latn-ME" sz="2600" dirty="0">
                <a:solidFill>
                  <a:schemeClr val="bg1"/>
                </a:solidFill>
              </a:rPr>
              <a:t>	</a:t>
            </a:r>
            <a:r>
              <a:rPr lang="en-US" sz="2600" dirty="0">
                <a:solidFill>
                  <a:schemeClr val="bg1"/>
                </a:solidFill>
              </a:rPr>
              <a:t>- </a:t>
            </a:r>
            <a:r>
              <a:rPr lang="en-US" sz="2600" dirty="0" err="1">
                <a:solidFill>
                  <a:schemeClr val="bg1"/>
                </a:solidFill>
              </a:rPr>
              <a:t>arhitektonsku</a:t>
            </a:r>
            <a:r>
              <a:rPr lang="en-US" sz="2600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sr-Latn-ME" sz="2600" dirty="0">
                <a:solidFill>
                  <a:schemeClr val="bg1"/>
                </a:solidFill>
              </a:rPr>
              <a:t>	</a:t>
            </a:r>
            <a:r>
              <a:rPr lang="en-US" sz="2600" dirty="0">
                <a:solidFill>
                  <a:schemeClr val="bg1"/>
                </a:solidFill>
              </a:rPr>
              <a:t>- </a:t>
            </a:r>
            <a:r>
              <a:rPr lang="en-US" sz="2600" dirty="0" err="1">
                <a:solidFill>
                  <a:schemeClr val="bg1"/>
                </a:solidFill>
              </a:rPr>
              <a:t>građevinsku</a:t>
            </a:r>
            <a:r>
              <a:rPr lang="en-US" sz="2600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sr-Latn-ME" sz="2600" dirty="0">
                <a:solidFill>
                  <a:schemeClr val="bg1"/>
                </a:solidFill>
              </a:rPr>
              <a:t>	</a:t>
            </a:r>
            <a:r>
              <a:rPr lang="en-US" sz="2600" dirty="0">
                <a:solidFill>
                  <a:schemeClr val="bg1"/>
                </a:solidFill>
              </a:rPr>
              <a:t>- </a:t>
            </a:r>
            <a:r>
              <a:rPr lang="en-US" sz="2600" dirty="0" err="1">
                <a:solidFill>
                  <a:schemeClr val="bg1"/>
                </a:solidFill>
              </a:rPr>
              <a:t>elektrotehničku</a:t>
            </a:r>
            <a:r>
              <a:rPr lang="en-US" sz="2600" dirty="0">
                <a:solidFill>
                  <a:schemeClr val="bg1"/>
                </a:solidFill>
              </a:rPr>
              <a:t>; </a:t>
            </a:r>
            <a:r>
              <a:rPr lang="en-US" sz="2600" dirty="0" err="1">
                <a:solidFill>
                  <a:schemeClr val="bg1"/>
                </a:solidFill>
              </a:rPr>
              <a:t>i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ME" sz="2600" dirty="0">
                <a:solidFill>
                  <a:schemeClr val="bg1"/>
                </a:solidFill>
              </a:rPr>
              <a:t>	</a:t>
            </a:r>
            <a:r>
              <a:rPr lang="en-US" sz="2600" dirty="0">
                <a:solidFill>
                  <a:schemeClr val="bg1"/>
                </a:solidFill>
              </a:rPr>
              <a:t>- </a:t>
            </a:r>
            <a:r>
              <a:rPr lang="en-US" sz="2600" dirty="0" err="1">
                <a:solidFill>
                  <a:schemeClr val="bg1"/>
                </a:solidFill>
              </a:rPr>
              <a:t>mašinsku</a:t>
            </a:r>
            <a:r>
              <a:rPr lang="sr-Latn-ME" sz="2600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66" y="1434217"/>
            <a:ext cx="5048312" cy="2511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5" y="4107976"/>
            <a:ext cx="3294575" cy="2404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4" y="4107975"/>
            <a:ext cx="3045223" cy="2361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894" y="4458187"/>
            <a:ext cx="3424228" cy="20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16" y="696912"/>
            <a:ext cx="10844284" cy="5775326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ME" b="1" u="sng" dirty="0">
                <a:solidFill>
                  <a:schemeClr val="tx2"/>
                </a:solidFill>
              </a:rPr>
              <a:t>Član 4</a:t>
            </a:r>
          </a:p>
          <a:p>
            <a:pPr marL="0" indent="0" algn="just">
              <a:buNone/>
            </a:pPr>
            <a:r>
              <a:rPr lang="sr-Latn-ME" b="1" dirty="0">
                <a:solidFill>
                  <a:schemeClr val="tx2"/>
                </a:solidFill>
              </a:rPr>
              <a:t>	</a:t>
            </a:r>
            <a:r>
              <a:rPr lang="sr-Latn-ME" b="1" dirty="0">
                <a:solidFill>
                  <a:schemeClr val="bg1"/>
                </a:solidFill>
              </a:rPr>
              <a:t>-U postupku izdavanja licence ovlašćenog inženjera provjerava se: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sr-Latn-ME" sz="2200" dirty="0">
                <a:solidFill>
                  <a:schemeClr val="bg1"/>
                </a:solidFill>
              </a:rPr>
              <a:t>identitet podnosioca zahtjeva;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da li </a:t>
            </a:r>
            <a:r>
              <a:rPr lang="en-US" sz="2200" dirty="0" err="1">
                <a:solidFill>
                  <a:schemeClr val="bg1"/>
                </a:solidFill>
              </a:rPr>
              <a:t>podnosilac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zahtjeva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posjeduje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visoko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obrazovanje</a:t>
            </a:r>
            <a:r>
              <a:rPr lang="sr-Latn-ME" sz="2200" dirty="0">
                <a:solidFill>
                  <a:schemeClr val="bg1"/>
                </a:solidFill>
              </a:rPr>
              <a:t>;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da li </a:t>
            </a:r>
            <a:r>
              <a:rPr lang="en-US" sz="2200" dirty="0" err="1">
                <a:solidFill>
                  <a:schemeClr val="bg1"/>
                </a:solidFill>
              </a:rPr>
              <a:t>podnosilac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zahtjeva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ima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najmanje</a:t>
            </a:r>
            <a:r>
              <a:rPr lang="en-US" sz="2200" dirty="0">
                <a:solidFill>
                  <a:schemeClr val="bg1"/>
                </a:solidFill>
              </a:rPr>
              <a:t> tri </a:t>
            </a:r>
            <a:r>
              <a:rPr lang="en-US" sz="2200" dirty="0" err="1">
                <a:solidFill>
                  <a:schemeClr val="bg1"/>
                </a:solidFill>
              </a:rPr>
              <a:t>godine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radnog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iskustva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stručnim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poslovima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izrade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tehničke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dokumentacije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/</a:t>
            </a:r>
            <a:r>
              <a:rPr lang="en-US" sz="2200" dirty="0" err="1">
                <a:solidFill>
                  <a:schemeClr val="bg1"/>
                </a:solidFill>
              </a:rPr>
              <a:t>ili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građenju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objekata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visokim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obrazovanjem</a:t>
            </a:r>
            <a:r>
              <a:rPr lang="sr-Latn-ME" sz="2200" dirty="0">
                <a:solidFill>
                  <a:schemeClr val="bg1"/>
                </a:solidFill>
              </a:rPr>
              <a:t>;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da li </a:t>
            </a:r>
            <a:r>
              <a:rPr lang="en-US" sz="2200" dirty="0" err="1">
                <a:solidFill>
                  <a:schemeClr val="bg1"/>
                </a:solidFill>
              </a:rPr>
              <a:t>podnosilac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zahtjeva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ima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položen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stručni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ispit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>
                <a:solidFill>
                  <a:schemeClr val="bg1"/>
                </a:solidFill>
              </a:rPr>
              <a:t> da li je </a:t>
            </a:r>
            <a:r>
              <a:rPr lang="en-US" sz="2200" dirty="0" err="1">
                <a:solidFill>
                  <a:schemeClr val="bg1"/>
                </a:solidFill>
              </a:rPr>
              <a:t>član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Inženjerske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komore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Crne</a:t>
            </a:r>
            <a:r>
              <a:rPr lang="en-US" sz="2200" dirty="0">
                <a:solidFill>
                  <a:schemeClr val="bg1"/>
                </a:solidFill>
              </a:rPr>
              <a:t> Gore</a:t>
            </a:r>
            <a:r>
              <a:rPr lang="sr-Latn-ME" sz="2200" dirty="0">
                <a:solidFill>
                  <a:schemeClr val="bg1"/>
                </a:solidFill>
              </a:rPr>
              <a:t>.</a:t>
            </a:r>
          </a:p>
          <a:p>
            <a:pPr marL="1371600" lvl="2" indent="-457200" algn="just">
              <a:buFont typeface="+mj-lt"/>
              <a:buAutoNum type="arabicPeriod"/>
            </a:pPr>
            <a:endParaRPr lang="sr-Latn-ME" sz="2200" dirty="0">
              <a:solidFill>
                <a:schemeClr val="bg1"/>
              </a:solidFill>
            </a:endParaRPr>
          </a:p>
          <a:p>
            <a:pPr lvl="0"/>
            <a:r>
              <a:rPr lang="sr-Latn-ME" b="1" u="sng" dirty="0">
                <a:solidFill>
                  <a:srgbClr val="44546A"/>
                </a:solidFill>
              </a:rPr>
              <a:t>Član 5</a:t>
            </a:r>
            <a:endParaRPr lang="sr-Latn-ME" dirty="0">
              <a:solidFill>
                <a:srgbClr val="44546A"/>
              </a:solidFill>
            </a:endParaRPr>
          </a:p>
          <a:p>
            <a:pPr marL="0" lvl="0" indent="0" algn="just">
              <a:buNone/>
            </a:pPr>
            <a:r>
              <a:rPr lang="sr-Latn-ME" b="1" dirty="0">
                <a:solidFill>
                  <a:srgbClr val="44546A"/>
                </a:solidFill>
              </a:rPr>
              <a:t>	</a:t>
            </a:r>
            <a:r>
              <a:rPr lang="sr-Latn-ME" b="1" dirty="0">
                <a:solidFill>
                  <a:prstClr val="white"/>
                </a:solidFill>
              </a:rPr>
              <a:t>-</a:t>
            </a:r>
            <a:r>
              <a:rPr lang="en-US" b="1" dirty="0">
                <a:solidFill>
                  <a:prstClr val="white"/>
                </a:solidFill>
              </a:rPr>
              <a:t>U </a:t>
            </a:r>
            <a:r>
              <a:rPr lang="en-US" b="1" dirty="0" err="1">
                <a:solidFill>
                  <a:prstClr val="white"/>
                </a:solidFill>
              </a:rPr>
              <a:t>postupku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izdavanja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licence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projektanta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i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izvođača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radova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sr-Latn-ME" b="1" dirty="0">
                <a:solidFill>
                  <a:prstClr val="white"/>
                </a:solidFill>
              </a:rPr>
              <a:t>	      	</a:t>
            </a:r>
            <a:r>
              <a:rPr lang="en-US" b="1" dirty="0" err="1">
                <a:solidFill>
                  <a:prstClr val="white"/>
                </a:solidFill>
              </a:rPr>
              <a:t>provjerava</a:t>
            </a:r>
            <a:r>
              <a:rPr lang="en-US" b="1" dirty="0">
                <a:solidFill>
                  <a:prstClr val="white"/>
                </a:solidFill>
              </a:rPr>
              <a:t> se:</a:t>
            </a:r>
            <a:endParaRPr lang="sr-Latn-ME" b="1" dirty="0">
              <a:solidFill>
                <a:prstClr val="white"/>
              </a:solidFill>
            </a:endParaRPr>
          </a:p>
          <a:p>
            <a:pPr marL="1428750" lvl="2" indent="-514350" algn="just">
              <a:buFont typeface="+mj-lt"/>
              <a:buAutoNum type="arabicPeriod"/>
            </a:pPr>
            <a:r>
              <a:rPr lang="sr-Latn-ME" sz="2200" dirty="0">
                <a:solidFill>
                  <a:prstClr val="white"/>
                </a:solidFill>
              </a:rPr>
              <a:t>da li podnosilac zahtjeva u radnom odnosu ima zaposlenog ovlašćenog inženjera;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200" dirty="0" err="1">
                <a:solidFill>
                  <a:prstClr val="white"/>
                </a:solidFill>
              </a:rPr>
              <a:t>licenca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ovlašćenog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inženjera</a:t>
            </a:r>
            <a:r>
              <a:rPr lang="sr-Latn-ME" sz="2200" dirty="0">
                <a:solidFill>
                  <a:prstClr val="white"/>
                </a:solidFill>
              </a:rPr>
              <a:t>.</a:t>
            </a:r>
          </a:p>
          <a:p>
            <a:pPr marL="57150" lvl="2" indent="0" algn="just">
              <a:buNone/>
            </a:pPr>
            <a:endParaRPr lang="en-US" sz="28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1903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Zakon o planiranju prostora i izgradnji objekta („Sl. list CG“, br. 64/17, 44/18, 63/18, 11/19, 82/20, 86/22, 4/23)</vt:lpstr>
      <vt:lpstr>Član 122</vt:lpstr>
      <vt:lpstr>Član 123</vt:lpstr>
      <vt:lpstr>Član 124</vt:lpstr>
      <vt:lpstr>Član 125</vt:lpstr>
      <vt:lpstr>Pravilnik o načinu i postupku izdavanja, mirovanja licence i načinu vođenja registra licenci („Sl. list CG“, br. br. 79/17, 78/21 i 102/21)</vt:lpstr>
      <vt:lpstr>PowerPoint Presentation</vt:lpstr>
      <vt:lpstr>PowerPoint Presentation</vt:lpstr>
      <vt:lpstr>PowerPoint Presentation</vt:lpstr>
      <vt:lpstr>Izdavanje licenci</vt:lpstr>
      <vt:lpstr>Mirovanje licenci</vt:lpstr>
      <vt:lpstr>Ukidanje licenci (član 139)</vt:lpstr>
      <vt:lpstr>PowerPoint Presentation</vt:lpstr>
      <vt:lpstr>PowerPoint Presentation</vt:lpstr>
      <vt:lpstr>PowerPoint Presentation</vt:lpstr>
      <vt:lpstr>Rok za učlanjenje u Komoru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Jelena Pejovic</cp:lastModifiedBy>
  <cp:revision>45</cp:revision>
  <dcterms:created xsi:type="dcterms:W3CDTF">2023-03-23T09:13:38Z</dcterms:created>
  <dcterms:modified xsi:type="dcterms:W3CDTF">2024-07-11T05:48:18Z</dcterms:modified>
</cp:coreProperties>
</file>