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6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6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5143500" type="screen16x9"/>
  <p:notesSz cx="7010400" cy="9296400"/>
  <p:embeddedFontLst>
    <p:embeddedFont>
      <p:font typeface="Inter" panose="020B0604020202020204" charset="0"/>
      <p:regular r:id="rId45"/>
      <p:bold r:id="rId46"/>
    </p:embeddedFont>
    <p:embeddedFont>
      <p:font typeface="League Spartan Medium" panose="020B0604020202020204" charset="0"/>
      <p:regular r:id="rId47"/>
      <p:bold r:id="rId48"/>
    </p:embeddedFont>
    <p:embeddedFont>
      <p:font typeface="Poppins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3" autoAdjust="0"/>
    <p:restoredTop sz="94660"/>
  </p:normalViewPr>
  <p:slideViewPr>
    <p:cSldViewPr snapToGrid="0">
      <p:cViewPr varScale="1">
        <p:scale>
          <a:sx n="95" d="100"/>
          <a:sy n="95" d="100"/>
        </p:scale>
        <p:origin x="8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SLIDES_API149204373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SLIDES_API1492043736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2c38face7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2c38face7a_0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c38face7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2c38face7a_0_5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c38face7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2c38face7a_0_6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c38face7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c38face7a_0_7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c38face7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2c38face7a_3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c38face7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2c38face7a_0_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2c38face7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2c38face7a_0_9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2c38face7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2c38face7a_0_1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2c38face7a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2c38face7a_3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c38face7a_3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2c38face7a_3_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SLIDES_API149204373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SLIDES_API1492043736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2c38face7a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2c38face7a_3_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e16c51bc0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e16c51bc04_0_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c38face7a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2c38face7a_3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2c38face7a_3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2c38face7a_3_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16c51bc0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16c51bc04_0_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e16c51bc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e16c51bc04_0_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e16c51bc0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e16c51bc04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SLIDES_API1492043736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SLIDES_API1492043736_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280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16c51bc0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e16c51bc04_0_4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e16c51bc0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e16c51bc04_0_5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SLIDES_API1492043736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SLIDES_API1492043736_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16c51bc0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e16c51bc04_0_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16c51bc0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e16c51bc04_0_7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e16c51bc0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e16c51bc04_0_8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394c6d613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394c6d6134_0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3b0cdc3e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3b0cdc3ef4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3b0cdc3ef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3b0cdc3ef4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3b0cdc3ef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3b0cdc3ef4_0_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394c6d613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394c6d6134_0_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394c6d613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394c6d6134_0_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394c6d613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394c6d6134_0_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SLIDES_API149204373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SLIDES_API1492043736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394c6d613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394c6d6134_0_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SLIDES_API1492043736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SLIDES_API1492043736_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SLIDES_API149204373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SLIDES_API1492043736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SLIDES_API149204373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SLIDES_API1492043736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c38face7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2c38face7a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c38face7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2c38face7a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2c38face7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2c38face7a_0_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Introduction_Slide_1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32175" y="1717350"/>
            <a:ext cx="5056800" cy="1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27196" y="475900"/>
            <a:ext cx="374904" cy="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l="7871" r="4470"/>
          <a:stretch/>
        </p:blipFill>
        <p:spPr>
          <a:xfrm rot="5399995">
            <a:off x="5161977" y="1270987"/>
            <a:ext cx="5149824" cy="260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398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62">
          <p15:clr>
            <a:srgbClr val="E46962"/>
          </p15:clr>
        </p15:guide>
        <p15:guide id="6" pos="458">
          <p15:clr>
            <a:srgbClr val="E46962"/>
          </p15:clr>
        </p15:guide>
        <p15:guide id="7" orient="horz" pos="1082">
          <p15:clr>
            <a:srgbClr val="E46962"/>
          </p15:clr>
        </p15:guide>
        <p15:guide id="8" orient="horz" pos="90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1">
  <p:cSld name="TITLE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  <p:pic>
        <p:nvPicPr>
          <p:cNvPr id="62" name="Google Shape;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9075" y="1913100"/>
            <a:ext cx="3244926" cy="32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27196" y="475900"/>
            <a:ext cx="374904" cy="37490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3605100" cy="19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  <p15:guide id="6" orient="horz" pos="891">
          <p15:clr>
            <a:srgbClr val="E46962"/>
          </p15:clr>
        </p15:guide>
        <p15:guide id="7" orient="horz" pos="1086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2">
  <p:cSld name="TITLE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 r="49205"/>
          <a:stretch/>
        </p:blipFill>
        <p:spPr>
          <a:xfrm flipH="1">
            <a:off x="0" y="-348137"/>
            <a:ext cx="1836600" cy="35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r="49205"/>
          <a:stretch/>
        </p:blipFill>
        <p:spPr>
          <a:xfrm rot="10800000">
            <a:off x="0" y="1892237"/>
            <a:ext cx="1836600" cy="35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642700" y="632300"/>
            <a:ext cx="2615100" cy="391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72" name="Google Shape;72;p16"/>
          <p:cNvSpPr/>
          <p:nvPr/>
        </p:nvSpPr>
        <p:spPr>
          <a:xfrm rot="-695">
            <a:off x="8410293" y="4393362"/>
            <a:ext cx="1484700" cy="1476900"/>
          </a:xfrm>
          <a:prstGeom prst="pie">
            <a:avLst>
              <a:gd name="adj1" fmla="val 10804369"/>
              <a:gd name="adj2" fmla="val 16200000"/>
            </a:avLst>
          </a:prstGeom>
          <a:gradFill>
            <a:gsLst>
              <a:gs pos="0">
                <a:srgbClr val="FFC982"/>
              </a:gs>
              <a:gs pos="100000">
                <a:srgbClr val="F58F09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C2C2C"/>
              </a:solidFill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722075" y="997400"/>
            <a:ext cx="3589800" cy="6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4800600" y="632300"/>
            <a:ext cx="775500" cy="131400"/>
          </a:xfrm>
          <a:prstGeom prst="roundRect">
            <a:avLst>
              <a:gd name="adj" fmla="val 50000"/>
            </a:avLst>
          </a:prstGeom>
          <a:solidFill>
            <a:srgbClr val="F47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4722075" y="1959150"/>
            <a:ext cx="3589800" cy="19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3024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3">
  <p:cSld name="TITLE_1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383075" y="1908900"/>
            <a:ext cx="2469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2"/>
          </p:nvPr>
        </p:nvSpPr>
        <p:spPr>
          <a:xfrm>
            <a:off x="3284763" y="1908900"/>
            <a:ext cx="2469000" cy="3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 r="49205" b="13464"/>
          <a:stretch/>
        </p:blipFill>
        <p:spPr>
          <a:xfrm flipH="1">
            <a:off x="8025" y="3162568"/>
            <a:ext cx="1168200" cy="19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83075" y="1011550"/>
            <a:ext cx="77535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3"/>
          </p:nvPr>
        </p:nvSpPr>
        <p:spPr>
          <a:xfrm>
            <a:off x="6186450" y="1908900"/>
            <a:ext cx="2469000" cy="3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67571" y="475900"/>
            <a:ext cx="374904" cy="37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628">
          <p15:clr>
            <a:srgbClr val="E46962"/>
          </p15:clr>
        </p15:guide>
        <p15:guide id="4" pos="5328">
          <p15:clr>
            <a:srgbClr val="E46962"/>
          </p15:clr>
        </p15:guide>
        <p15:guide id="5" pos="288">
          <p15:clr>
            <a:srgbClr val="E46962"/>
          </p15:clr>
        </p15:guide>
        <p15:guide id="6" pos="1758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Outro_1">
  <p:cSld name="TITLE_1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530400" y="2208300"/>
            <a:ext cx="80832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54825" y="1117275"/>
            <a:ext cx="590075" cy="59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3240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ague Spartan Medium"/>
              <a:buNone/>
              <a:defRPr sz="2800">
                <a:solidFill>
                  <a:schemeClr val="dk1"/>
                </a:solidFill>
                <a:latin typeface="League Spartan Medium"/>
                <a:ea typeface="League Spartan Medium"/>
                <a:cs typeface="League Spartan Medium"/>
                <a:sym typeface="League Sparta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Uvod u građevinsku regulativu - pravilnici</a:t>
            </a:r>
            <a:endParaRPr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633600" y="1717350"/>
            <a:ext cx="5056800" cy="2848200"/>
          </a:xfrm>
          <a:prstGeom prst="rect">
            <a:avLst/>
          </a:prstGeom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sr-Latn-ME" dirty="0"/>
              <a:t>redmet ove </a:t>
            </a:r>
            <a:r>
              <a:rPr lang="sr" dirty="0"/>
              <a:t>prezentacij</a:t>
            </a:r>
            <a:r>
              <a:rPr lang="en-US" dirty="0"/>
              <a:t>e</a:t>
            </a:r>
            <a:r>
              <a:rPr lang="sr-Latn-ME" dirty="0"/>
              <a:t> su sledeći pravilnici: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80799" marR="107999" lvl="0" indent="-20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Pravilnik o načinu izrade i sadržini tehničke dokumentacije za građenje objekata (“Sl. list CG”, broj 44/18, 43/19)</a:t>
            </a:r>
            <a:endParaRPr dirty="0"/>
          </a:p>
          <a:p>
            <a:pPr marL="280799" marR="107999" lvl="0" indent="-20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Pravilnik o načinu vršenja revizije Glavnog projekta </a:t>
            </a:r>
            <a:br>
              <a:rPr lang="sr" dirty="0"/>
            </a:br>
            <a:r>
              <a:rPr lang="sr" dirty="0"/>
              <a:t>("Sl. list CG", br. 18/18)</a:t>
            </a:r>
            <a:endParaRPr dirty="0"/>
          </a:p>
          <a:p>
            <a:pPr marL="280799" marR="107999" lvl="0" indent="-20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Pravilnik o vršenju stručnog nadzora nad građenjem objekata ("Sl. ist CG", br. 48/18)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642700" y="6873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Opštu dokumentaciju čine: </a:t>
            </a:r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ubTitle" idx="1"/>
          </p:nvPr>
        </p:nvSpPr>
        <p:spPr>
          <a:xfrm>
            <a:off x="4226300" y="745275"/>
            <a:ext cx="4812000" cy="1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12"/>
            </a:pPr>
            <a:r>
              <a:rPr lang="sr"/>
              <a:t>izjava odgovornog inženjera </a:t>
            </a:r>
            <a:r>
              <a:rPr lang="sr" b="1"/>
              <a:t>datu na obrascu 3</a:t>
            </a:r>
            <a:r>
              <a:rPr lang="sr"/>
              <a:t>; i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12"/>
            </a:pPr>
            <a:r>
              <a:rPr lang="sr"/>
              <a:t>izjava o međusobnoj usaglašenosti svih djelova tehničke dokumentacije, potpisanu od strane glavnog inženjera </a:t>
            </a:r>
            <a:r>
              <a:rPr lang="sr" b="1"/>
              <a:t>datu na obrascu 4</a:t>
            </a:r>
            <a:r>
              <a:rPr lang="sr"/>
              <a:t>;</a:t>
            </a:r>
            <a:endParaRPr/>
          </a:p>
        </p:txBody>
      </p:sp>
      <p:sp>
        <p:nvSpPr>
          <p:cNvPr id="158" name="Google Shape;158;p29"/>
          <p:cNvSpPr txBox="1"/>
          <p:nvPr/>
        </p:nvSpPr>
        <p:spPr>
          <a:xfrm>
            <a:off x="2046700" y="4551200"/>
            <a:ext cx="104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>
                <a:latin typeface="Inter"/>
                <a:ea typeface="Inter"/>
                <a:cs typeface="Inter"/>
                <a:sym typeface="Inter"/>
              </a:rPr>
              <a:t>Obrazac 3</a:t>
            </a:r>
            <a:endParaRPr sz="13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59" name="Google Shape;159;p29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350" y="1936100"/>
            <a:ext cx="2615100" cy="2615100"/>
          </a:xfrm>
          <a:prstGeom prst="roundRect">
            <a:avLst>
              <a:gd name="adj" fmla="val 16667"/>
            </a:avLst>
          </a:prstGeom>
        </p:spPr>
      </p:pic>
      <p:sp>
        <p:nvSpPr>
          <p:cNvPr id="160" name="Google Shape;160;p29"/>
          <p:cNvSpPr txBox="1"/>
          <p:nvPr/>
        </p:nvSpPr>
        <p:spPr>
          <a:xfrm>
            <a:off x="6109100" y="4551200"/>
            <a:ext cx="104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>
                <a:latin typeface="Inter"/>
                <a:ea typeface="Inter"/>
                <a:cs typeface="Inter"/>
                <a:sym typeface="Inter"/>
              </a:rPr>
              <a:t>Obrazac 4</a:t>
            </a:r>
            <a:endParaRPr sz="13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61" name="Google Shape;161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4128" r="4119"/>
          <a:stretch/>
        </p:blipFill>
        <p:spPr>
          <a:xfrm>
            <a:off x="5324750" y="1936100"/>
            <a:ext cx="2615100" cy="26151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95" r="1095"/>
          <a:stretch/>
        </p:blipFill>
        <p:spPr>
          <a:xfrm>
            <a:off x="5678175" y="997400"/>
            <a:ext cx="3095700" cy="3400200"/>
          </a:xfrm>
          <a:prstGeom prst="roundRect">
            <a:avLst>
              <a:gd name="adj" fmla="val 16667"/>
            </a:avLst>
          </a:prstGeom>
        </p:spPr>
      </p:pic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Opštu dokumentaciju čine: </a:t>
            </a:r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4812000" cy="19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14"/>
            </a:pPr>
            <a:r>
              <a:rPr lang="sr"/>
              <a:t>tehnički opis za objekat;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14"/>
            </a:pPr>
            <a:r>
              <a:rPr lang="sr"/>
              <a:t>uputstvo za upravljanje sa građevinskim otpadom, odnosno opasnim otpadom koji nastaje tokom građenja, korišćenja odnosno uklanjanja objekta, u skladu sa posebnim propisom;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14"/>
            </a:pPr>
            <a:r>
              <a:rPr lang="sr"/>
              <a:t>zbirna rekapitulacija predmjera i predračuna radova; i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14"/>
            </a:pPr>
            <a:r>
              <a:rPr lang="sr"/>
              <a:t>podaci potrebni za statistiku </a:t>
            </a:r>
            <a:r>
              <a:rPr lang="sr" b="1"/>
              <a:t>dati su na obrascu 5</a:t>
            </a:r>
            <a:r>
              <a:rPr lang="sr"/>
              <a:t>.</a:t>
            </a:r>
            <a:endParaRPr/>
          </a:p>
        </p:txBody>
      </p:sp>
      <p:sp>
        <p:nvSpPr>
          <p:cNvPr id="169" name="Google Shape;169;p30"/>
          <p:cNvSpPr txBox="1"/>
          <p:nvPr/>
        </p:nvSpPr>
        <p:spPr>
          <a:xfrm>
            <a:off x="6627425" y="4482225"/>
            <a:ext cx="104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>
                <a:latin typeface="Inter"/>
                <a:ea typeface="Inter"/>
                <a:cs typeface="Inter"/>
                <a:sym typeface="Inter"/>
              </a:rPr>
              <a:t>Obrazac 5</a:t>
            </a:r>
            <a:endParaRPr sz="13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Projektni zadatak</a:t>
            </a:r>
            <a:endParaRPr/>
          </a:p>
        </p:txBody>
      </p:sp>
      <p:sp>
        <p:nvSpPr>
          <p:cNvPr id="175" name="Google Shape;175;p31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4737900" cy="28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Projektni zadatak naročito sadrži: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uvod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cilj i svrhu izrade tehničke dokumentacije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predmet tehničke dokumentacije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osnove za projektovanje sa podacima o zahtijevanim tehnološkim procesima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specifične zahtjeve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potpis i ovjeru investitora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r"/>
              <a:t>Sastavni dio su i urbanističko-tehnički uslovi, podloge za izradu tehničke dokumentacije i rezultati prethodnih proučavanja, ako su urađeni.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5694" r="35694"/>
          <a:stretch/>
        </p:blipFill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Sadržaj tehničke dokumentacije: </a:t>
            </a:r>
            <a:endParaRPr/>
          </a:p>
        </p:txBody>
      </p:sp>
      <p:sp>
        <p:nvSpPr>
          <p:cNvPr id="182" name="Google Shape;182;p32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4537200" cy="26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Tehnička dokumentacija (koju mogu da čine arhitektonski, građevinski, elektrotehnički i mašinski projekat) sadrži: 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tekstualnu dokumentaciju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numerički dokumentaciju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grafičku dokumentaciju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podlogu za izradu tehničke dokumentacije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2493" r="32496"/>
          <a:stretch/>
        </p:blipFill>
        <p:spPr>
          <a:xfrm>
            <a:off x="642700" y="632300"/>
            <a:ext cx="2615100" cy="3920700"/>
          </a:xfrm>
          <a:prstGeom prst="roundRect">
            <a:avLst>
              <a:gd name="adj" fmla="val 16667"/>
            </a:avLst>
          </a:prstGeom>
        </p:spPr>
      </p:pic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4722075" y="997400"/>
            <a:ext cx="35898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Tekstualna dokumentacija </a:t>
            </a:r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subTitle" idx="1"/>
          </p:nvPr>
        </p:nvSpPr>
        <p:spPr>
          <a:xfrm>
            <a:off x="4722075" y="1568825"/>
            <a:ext cx="3589800" cy="2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Tekstualnu dokumentaciju čine: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tehnički opis objekta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tehnički uslovi za izvođenje radova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program kontrole i osiguranje kvaliteta za objekat tokom građenja i održavanja objekta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predmjer i predračun radova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>
            <a:spLocks noGrp="1"/>
          </p:cNvSpPr>
          <p:nvPr>
            <p:ph type="subTitle" idx="1"/>
          </p:nvPr>
        </p:nvSpPr>
        <p:spPr>
          <a:xfrm>
            <a:off x="229800" y="2008500"/>
            <a:ext cx="4342200" cy="2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opšte podatke o vrsti i namjeni objekta;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opis lokacije objekta sa navođenjem katastarskih parcela koje ulaze u sastav urbanističke parcele, odnosno trase planiranog objekta;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opis funkcionalnog rješenja;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tehničko-tehnološke karakteristike objekta;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opis svih građevinskih i građevinsko-zanatskih radova;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spisak propisa, preporuka i standarda prema kojima je objekat projektovan i prema kojima će se izvoditi radovi.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title"/>
          </p:nvPr>
        </p:nvSpPr>
        <p:spPr>
          <a:xfrm>
            <a:off x="383075" y="1011550"/>
            <a:ext cx="43422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Tehnički opis za objekat sadrži:</a:t>
            </a:r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subTitle" idx="1"/>
          </p:nvPr>
        </p:nvSpPr>
        <p:spPr>
          <a:xfrm>
            <a:off x="4572000" y="2008500"/>
            <a:ext cx="4495500" cy="2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osnovne podatke o objektu </a:t>
            </a:r>
            <a:r>
              <a:rPr lang="sr" b="1"/>
              <a:t>date na obrascu 1</a:t>
            </a:r>
            <a:r>
              <a:rPr lang="sr"/>
              <a:t>;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opis dijela tehničke dokumentacije sa opisom svih radova koji su predmet dijela tehničke dokumentacije;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opis ispunjenja uslova propisanih urbanističko-tehničkim uslovima i osnovnih zahtjeva za objekat i potpisuje ga </a:t>
            </a:r>
            <a:r>
              <a:rPr lang="sr" b="1"/>
              <a:t>odgovorni inženjer</a:t>
            </a:r>
            <a:r>
              <a:rPr lang="sr"/>
              <a:t>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tehničke uslove za izvođenje radova;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karakteristike i svojstva materijala, instalacija i opreme; i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/>
              <a:t>spisak primjenjenih propisa, preporuka i važećih standarda prema kojima je objekat projektovan i prema kojima će se izvoditi radovi.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4725275" y="1011550"/>
            <a:ext cx="4342200" cy="8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Tehnički opis za pojedine djelove </a:t>
            </a:r>
            <a:r>
              <a:rPr lang="en-US" dirty="0"/>
              <a:t>t</a:t>
            </a:r>
            <a:r>
              <a:rPr lang="sr-Latn-ME" dirty="0"/>
              <a:t>ehn. dokument.</a:t>
            </a:r>
            <a:r>
              <a:rPr lang="sr" dirty="0"/>
              <a:t>sadrži: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subTitle" idx="1"/>
          </p:nvPr>
        </p:nvSpPr>
        <p:spPr>
          <a:xfrm>
            <a:off x="229800" y="1818225"/>
            <a:ext cx="4342200" cy="2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rekapitulaciju građevinske bruto površine objekta (ukupno i po etažama),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neto površine objekta (ukupno, po etažama i po posebnim djelovima objekta),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bruto i neto površinu podzemnih etaža, 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bruto i neto površinu nadzemnih etaža, 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zapreminu objekta, obračunatu u skladu sa propisom kojim se uređuje način obračuna površine i zapremine objekata.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xfrm>
            <a:off x="383075" y="1011550"/>
            <a:ext cx="43422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ME" sz="1050" dirty="0"/>
              <a:t>       </a:t>
            </a:r>
            <a:r>
              <a:rPr lang="sr-Latn-ME" sz="1050" b="1" dirty="0"/>
              <a:t>OPŠTI PODACI ZA ZGRADE MORAJU DA SADRŽE:</a:t>
            </a:r>
            <a:endParaRPr sz="1050" b="1" dirty="0"/>
          </a:p>
        </p:txBody>
      </p:sp>
      <p:sp>
        <p:nvSpPr>
          <p:cNvPr id="204" name="Google Shape;204;p35"/>
          <p:cNvSpPr txBox="1">
            <a:spLocks noGrp="1"/>
          </p:cNvSpPr>
          <p:nvPr>
            <p:ph type="subTitle" idx="1"/>
          </p:nvPr>
        </p:nvSpPr>
        <p:spPr>
          <a:xfrm>
            <a:off x="4635900" y="1329550"/>
            <a:ext cx="4278300" cy="2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30399" lvl="0" indent="-1625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lang="sr" dirty="0"/>
          </a:p>
          <a:p>
            <a:pPr marL="230399" lvl="0" indent="-1625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lang="sr" dirty="0"/>
          </a:p>
          <a:p>
            <a:pPr marL="230399" lvl="0" indent="-162599">
              <a:buChar char="●"/>
            </a:pPr>
            <a:r>
              <a:rPr lang="sr" dirty="0"/>
              <a:t> </a:t>
            </a:r>
            <a:r>
              <a:rPr lang="pl-PL" dirty="0"/>
              <a:t>tehnički opis za obje. u javnoj upotrebi ,stamb. i stamb. poslovne sa 10 i više stanova</a:t>
            </a:r>
          </a:p>
          <a:p>
            <a:pPr marL="230399" lvl="0" indent="-162599">
              <a:buChar char="●"/>
            </a:pPr>
            <a:r>
              <a:rPr lang="sr" dirty="0">
                <a:solidFill>
                  <a:srgbClr val="595959"/>
                </a:solidFill>
              </a:rPr>
              <a:t>opis tehničkih rješenja koja su korišćena kako bi se ovi objekti izgradili u skladu sa propisom kojim se uređuju bliži uslovi i način prilagođavanja objekata za pristup i kretanje lica smanjene pokretljivosti i lica sa invaliditetom.</a:t>
            </a:r>
            <a:endParaRPr dirty="0"/>
          </a:p>
          <a:p>
            <a:pPr marL="230399" lvl="0" indent="-1625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b="1" dirty="0"/>
              <a:t>Tehnički opis potpisuje glavni inženjer.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6635" r="16635"/>
          <a:stretch/>
        </p:blipFill>
        <p:spPr>
          <a:xfrm>
            <a:off x="5843100" y="61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642700" y="763825"/>
            <a:ext cx="50460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Grafička dokumentacija</a:t>
            </a:r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subTitle" idx="1"/>
          </p:nvPr>
        </p:nvSpPr>
        <p:spPr>
          <a:xfrm>
            <a:off x="642700" y="1335525"/>
            <a:ext cx="4910400" cy="3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geodetsku podlogu i zbirni prikaz (sinhron plan) tehničke infrastrukture.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- elaborat parcelacije po planskom dokumentu, ovjeren od strane organa uprave nadležnog za poslove katastra</a:t>
            </a:r>
            <a:br>
              <a:rPr lang="sr" dirty="0"/>
            </a:br>
            <a:r>
              <a:rPr lang="sr" dirty="0"/>
              <a:t>- za objekte infrastrukture prilaže se grafički prikaz buduće trase objekta na ažurnim katastarskim podlogama.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situacioni plan;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nivelacioni plan;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osnove objekta;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karakteristične presjeke ili podužne i poprečne profile;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šeme;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izglede objekta;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detalje za izvođenje objekta;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subTitle" idx="1"/>
          </p:nvPr>
        </p:nvSpPr>
        <p:spPr>
          <a:xfrm>
            <a:off x="229800" y="1818225"/>
            <a:ext cx="4342200" cy="17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radioničke crteže svih konstruktivnih elemenata, veza, montažnih i radioničkih nastavaka čeličnih konstrukcija;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koordinate elementarnih (glavnih) tačaka i nadmorske visine (kote) objekta u državnom koordinatnom sistemu.</a:t>
            </a:r>
            <a:endParaRPr dirty="0"/>
          </a:p>
        </p:txBody>
      </p:sp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383075" y="1011550"/>
            <a:ext cx="43422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Grafička dokumentacija za pojedine objekte</a:t>
            </a:r>
            <a:endParaRPr/>
          </a:p>
        </p:txBody>
      </p:sp>
      <p:sp>
        <p:nvSpPr>
          <p:cNvPr id="219" name="Google Shape;219;p37"/>
          <p:cNvSpPr txBox="1">
            <a:spLocks noGrp="1"/>
          </p:cNvSpPr>
          <p:nvPr>
            <p:ph type="subTitle" idx="1"/>
          </p:nvPr>
        </p:nvSpPr>
        <p:spPr>
          <a:xfrm>
            <a:off x="4572000" y="1818225"/>
            <a:ext cx="4495500" cy="27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priloge postojećeg stanja (situacioni plan, nivelacioni plan, osnove, karakteristične presjeke ili podužne i poprečne profile i izglede).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Sadržaj i broj grafičkih priloga mora da obezbijedi da nijedan dio tehničkog rješenja za koji je potrebno grafičko prikazivanje ne ostane neprikazan.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r" dirty="0"/>
              <a:t>U svim grafičkim prilozima u kojima se upisuju relativne kote objekta, obavezno se upisuje i podatak koja apsolutna visinska kota odgovara relativnoj nultoj koti objekta.</a:t>
            </a:r>
          </a:p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sr" b="1" dirty="0">
                <a:solidFill>
                  <a:schemeClr val="tx1"/>
                </a:solidFill>
              </a:rPr>
              <a:t>Svi grafički prilozi treba da budu potpisani od strane vodećeg i odgovornog projektanta na obrascu 6.</a:t>
            </a:r>
            <a:endParaRPr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4725275" y="1011550"/>
            <a:ext cx="43422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Grafička dokumentacija za rekonstrukciju objekta</a:t>
            </a:r>
            <a:br>
              <a:rPr lang="sr" dirty="0"/>
            </a:br>
            <a:r>
              <a:rPr lang="sr" sz="1800" dirty="0"/>
              <a:t>-   </a:t>
            </a:r>
            <a:r>
              <a:rPr lang="en-US" sz="1200" dirty="0">
                <a:latin typeface="Inter" panose="020B0604020202020204" charset="0"/>
                <a:ea typeface="Inter" panose="020B0604020202020204" charset="0"/>
              </a:rPr>
              <a:t>p</a:t>
            </a:r>
            <a:r>
              <a:rPr lang="sr-Latn-ME" sz="1200" dirty="0">
                <a:latin typeface="Inter" panose="020B0604020202020204" charset="0"/>
                <a:ea typeface="Inter" panose="020B0604020202020204" charset="0"/>
              </a:rPr>
              <a:t>ored stavova iz prethodnog slajda, sadrži</a:t>
            </a:r>
            <a:r>
              <a:rPr lang="sr-Latn-ME" sz="1800" dirty="0"/>
              <a:t>:</a:t>
            </a:r>
            <a:endParaRPr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Ovjera tehničke dokumentacije</a:t>
            </a:r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body" idx="1"/>
          </p:nvPr>
        </p:nvSpPr>
        <p:spPr>
          <a:xfrm>
            <a:off x="632175" y="1717350"/>
            <a:ext cx="6473700" cy="29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Tehnička dokumentacija urađena u elektronskoj formi mora biti potpisana kvalifikovanim certifikatom za kvalifikovani elektronski potpis.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Glavni projekat izrađen u analognoj formi, uvezuje se u jednu ili više numerisanih knjiga, numerisanih stranica, složenih u format A4 (21x29,7 cm), a knjige moraju biti povezane jemstvenikom koji se pečatira, kako bi zamjena sastavnih djelova knjiga bila onemogućena.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Tehnička dokumentacija na osnovu koje je izvršena prijava građenja objekta, moraju biti identične u elektronskoj i analognoj formi.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svaki dio tehničke dokumentacije ovjerava se štambiljem na kojem je upisan broj, datum i potpis odgovornog lica projektanta i revidenta,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grafički prilozi tehničke dokumentacije ovjeravaju pečatom projektanta i revidenta.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subTitle" idx="1"/>
          </p:nvPr>
        </p:nvSpPr>
        <p:spPr>
          <a:xfrm>
            <a:off x="383075" y="1908900"/>
            <a:ext cx="24690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" sz="1300"/>
              <a:t>Zakon o planiranju prostora i izgradnji objekata </a:t>
            </a:r>
            <a:br>
              <a:rPr lang="sr" sz="1300"/>
            </a:br>
            <a:r>
              <a:rPr lang="sr" sz="1300"/>
              <a:t>(“Sl. list CG”, broj 64/17, 44/18, 63/18, 11/19, 82/20)</a:t>
            </a:r>
            <a:endParaRPr sz="1300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2"/>
          </p:nvPr>
        </p:nvSpPr>
        <p:spPr>
          <a:xfrm>
            <a:off x="3284775" y="1908900"/>
            <a:ext cx="2469000" cy="22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 dirty="0"/>
              <a:t>Posebnim zakonima </a:t>
            </a:r>
            <a:r>
              <a:rPr lang="en-US" sz="1300" dirty="0"/>
              <a:t>u</a:t>
            </a:r>
            <a:r>
              <a:rPr lang="sr-Latn-ME" sz="1300" dirty="0"/>
              <a:t> zavisnosti od vrste objekta </a:t>
            </a:r>
            <a:endParaRPr sz="1300" dirty="0"/>
          </a:p>
          <a:p>
            <a:pPr marL="39850" lvl="0" indent="0" algn="l" rtl="0">
              <a:spcBef>
                <a:spcPts val="1200"/>
              </a:spcBef>
              <a:spcAft>
                <a:spcPts val="0"/>
              </a:spcAft>
              <a:buSzPts val="1300"/>
            </a:pPr>
            <a:endParaRPr sz="1300" dirty="0"/>
          </a:p>
        </p:txBody>
      </p:sp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383075" y="1011550"/>
            <a:ext cx="77535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Izgradnja objekata </a:t>
            </a:r>
            <a:endParaRPr dirty="0"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3"/>
          </p:nvPr>
        </p:nvSpPr>
        <p:spPr>
          <a:xfrm>
            <a:off x="6186450" y="1908900"/>
            <a:ext cx="24690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" sz="1300"/>
              <a:t>Podzakonskim aktima donesenim na osnovu zakona (uredbe i pravilnici)</a:t>
            </a:r>
            <a:endParaRPr sz="13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Razmjera tehničke dokumentacije</a:t>
            </a:r>
            <a:endParaRPr/>
          </a:p>
        </p:txBody>
      </p:sp>
      <p:sp>
        <p:nvSpPr>
          <p:cNvPr id="232" name="Google Shape;232;p39"/>
          <p:cNvSpPr txBox="1">
            <a:spLocks noGrp="1"/>
          </p:cNvSpPr>
          <p:nvPr>
            <p:ph type="body" idx="1"/>
          </p:nvPr>
        </p:nvSpPr>
        <p:spPr>
          <a:xfrm>
            <a:off x="632175" y="1717350"/>
            <a:ext cx="6797400" cy="29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Grafička dokumentacija mora biti izrađena u primjerenoj razmjeri u skladu sa standardom MEST EN ISO 5455, koja obezbjeđuje preglednost i detaljnost podataka datih grafičkim prilogom ili drugim grafičkim prikazom primjereno nivou razrade projekta.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Razmjera koja se bira zavisi od kompleksnosti i veličine objekta i svrhe za koju se ta dokumentacija izrađuje.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109" t="1370" r="46788" b="-1370"/>
          <a:stretch/>
        </p:blipFill>
        <p:spPr>
          <a:xfrm>
            <a:off x="642700" y="611400"/>
            <a:ext cx="2615100" cy="3920700"/>
          </a:xfrm>
          <a:prstGeom prst="roundRect">
            <a:avLst>
              <a:gd name="adj" fmla="val 16667"/>
            </a:avLst>
          </a:prstGeom>
        </p:spPr>
      </p:pic>
      <p:sp>
        <p:nvSpPr>
          <p:cNvPr id="238" name="Google Shape;238;p40"/>
          <p:cNvSpPr txBox="1">
            <a:spLocks noGrp="1"/>
          </p:cNvSpPr>
          <p:nvPr>
            <p:ph type="title"/>
          </p:nvPr>
        </p:nvSpPr>
        <p:spPr>
          <a:xfrm>
            <a:off x="4722075" y="828350"/>
            <a:ext cx="3589800" cy="12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Pravilnik o načinu vršenja revizije glavnog projekta</a:t>
            </a:r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subTitle" idx="1"/>
          </p:nvPr>
        </p:nvSpPr>
        <p:spPr>
          <a:xfrm>
            <a:off x="4722075" y="2215375"/>
            <a:ext cx="3589800" cy="17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8799" marR="144000" lvl="0" indent="-168949">
              <a:lnSpc>
                <a:spcPct val="110000"/>
              </a:lnSpc>
              <a:buChar char="●"/>
            </a:pPr>
            <a:r>
              <a:rPr lang="sr" dirty="0"/>
              <a:t>Revizija glavnog projekta je obavezna za sve objekte</a:t>
            </a:r>
          </a:p>
          <a:p>
            <a:pPr marL="39850" marR="144000" lvl="0" indent="0">
              <a:lnSpc>
                <a:spcPct val="110000"/>
              </a:lnSpc>
            </a:pPr>
            <a:endParaRPr lang="sr" dirty="0"/>
          </a:p>
          <a:p>
            <a:pPr marL="208799" marR="144000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Revident može biti privredno društvo, pravno lice, odnosno preduzetnik, koji u skladu sa Zakonom, ima licencu</a:t>
            </a:r>
          </a:p>
          <a:p>
            <a:pPr marL="39850" marR="1440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</a:pPr>
            <a:r>
              <a:rPr lang="sr" dirty="0"/>
              <a:t>-</a:t>
            </a:r>
            <a:r>
              <a:rPr lang="en-US" dirty="0" err="1"/>
              <a:t>i</a:t>
            </a:r>
            <a:r>
              <a:rPr lang="sr-Latn-ME" dirty="0"/>
              <a:t>menije investitor</a:t>
            </a:r>
            <a:endParaRPr lang="sr" dirty="0"/>
          </a:p>
          <a:p>
            <a:pPr marL="208799" marR="144000" indent="-168949">
              <a:lnSpc>
                <a:spcPct val="110000"/>
              </a:lnSpc>
              <a:buFont typeface="Inter"/>
              <a:buChar char="●"/>
            </a:pPr>
            <a:r>
              <a:rPr lang="en-US" b="1" dirty="0" err="1"/>
              <a:t>Revizor</a:t>
            </a:r>
            <a:r>
              <a:rPr lang="sr-Latn-ME" b="1" dirty="0"/>
              <a:t> je</a:t>
            </a:r>
            <a:r>
              <a:rPr lang="en-US" dirty="0"/>
              <a:t> </a:t>
            </a:r>
            <a:r>
              <a:rPr lang="en-US" dirty="0" err="1"/>
              <a:t>fizičko</a:t>
            </a:r>
            <a:r>
              <a:rPr lang="en-US" dirty="0"/>
              <a:t> lice </a:t>
            </a:r>
            <a:endParaRPr lang="sr-Latn-ME" dirty="0"/>
          </a:p>
          <a:p>
            <a:pPr marL="208799" marR="144000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>
            <a:spLocks noGrp="1"/>
          </p:cNvSpPr>
          <p:nvPr>
            <p:ph type="body" idx="1"/>
          </p:nvPr>
        </p:nvSpPr>
        <p:spPr>
          <a:xfrm>
            <a:off x="632175" y="997400"/>
            <a:ext cx="67974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Revizijom glavnog projekta, pored provjera ispunjenosti uslova utvrđenih Zakonom vrše se </a:t>
            </a:r>
            <a:r>
              <a:rPr lang="en-US" dirty="0" err="1"/>
              <a:t>i</a:t>
            </a:r>
            <a:r>
              <a:rPr lang="sr" dirty="0"/>
              <a:t> provjer</a:t>
            </a:r>
            <a:r>
              <a:rPr lang="en-US" dirty="0"/>
              <a:t>a</a:t>
            </a:r>
            <a:r>
              <a:rPr lang="sr" dirty="0"/>
              <a:t>:</a:t>
            </a:r>
            <a:endParaRPr dirty="0"/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usklađenosti projekta sa urbanističko-tehničkim uslovima, ovim zakonom, posebnim propisima i pravilima struke u odnosu na pitanja koja nijesu uređena ovim zakonom,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kompletnosti projekta; 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namjenskih podloga za temeljenje objekta; 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da li su u glavnom projektu ispravno primijenjeni rezultati dobijeni u podlogama za temeljenje objekta;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ispravnosti i tačnosti arhitektonskih, odnosno građevinskih rješenja, proračuna mehaničke otpornosti i stabilnosti objekta;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razrade tehničko-tehnoloških i eksploatacionih karakteristika objekta sa opremom i instalacijama, uključujući energetske karakteristike objekta, ako je objekat zgrada;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body" idx="1"/>
          </p:nvPr>
        </p:nvSpPr>
        <p:spPr>
          <a:xfrm>
            <a:off x="632175" y="997400"/>
            <a:ext cx="6700200" cy="3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razrade detalja za izvođenje radova obuhvaćenih glavnim projektom, kao i tehničko-tehnološka i organizaciona rješenja za izgradnju objekta;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razrade priključaka objekta na odgovarajuću saobraćajnu i drugu infrastrukturu i uređenje slobodnih površina;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tehničkih rješenja za zaštitu objekta i susjednih objekata od požara i eksplozija i druga tehnička rješenja zaštite;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razrade mjera za sprječavanje ili smanjenje negativnih uticaja objekta na životnu sredinu;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drugih projekata i elaborata, u skladu sa namjenom objekta;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dokaza o pravu svojine na zemljištu, odnosno drugom pravu na građenje na zemljištu ili pravu svojine na objektu, odnosno drugom pravu na građenje, ako se radi o rekonstrukciji objekta;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da li je predviđena faznost građenja objekta i ako jeste, da li je na odgovarajući način određena (da li je obezbijeđena podjela na tehničko-tehnološke i funkcionalne cjeline).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3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500" y="997400"/>
            <a:ext cx="2615100" cy="3571500"/>
          </a:xfrm>
          <a:prstGeom prst="roundRect">
            <a:avLst>
              <a:gd name="adj" fmla="val 16667"/>
            </a:avLst>
          </a:prstGeom>
        </p:spPr>
      </p:pic>
      <p:sp>
        <p:nvSpPr>
          <p:cNvPr id="255" name="Google Shape;255;p43"/>
          <p:cNvSpPr txBox="1">
            <a:spLocks noGrp="1"/>
          </p:cNvSpPr>
          <p:nvPr>
            <p:ph type="subTitle" idx="1"/>
          </p:nvPr>
        </p:nvSpPr>
        <p:spPr>
          <a:xfrm>
            <a:off x="642700" y="997400"/>
            <a:ext cx="3322800" cy="3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Za primarne ugostiteljske objekte revizija obuhvata i provjeru ispunjenosti uslova zahtijevane kategorizacije predmetnog objekta.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sr" dirty="0"/>
              <a:t>Revizija glavnog projekta obuhvata i provjeru usklađenosti projekta sa idejnim rješenjem na koji je data saglasnost glavnog državnog arhitekte i provjeru ispunjenosti uslova prilagođenosti objekta licima smanjene pokretljivosti i licima sa invaliditetom.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r" dirty="0"/>
              <a:t>Revident se obraća organu nadležnom za izdavanje tehničkih uslova zathjevom koji je dat na </a:t>
            </a:r>
            <a:r>
              <a:rPr lang="sr" b="1" dirty="0"/>
              <a:t>Obrascu 1.</a:t>
            </a:r>
            <a:endParaRPr b="1" dirty="0"/>
          </a:p>
        </p:txBody>
      </p:sp>
      <p:pic>
        <p:nvPicPr>
          <p:cNvPr id="256" name="Google Shape;256;p43"/>
          <p:cNvPicPr preferRelativeResize="0">
            <a:picLocks noGrp="1"/>
          </p:cNvPicPr>
          <p:nvPr>
            <p:ph type="pic" idx="2"/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600" y="997400"/>
            <a:ext cx="2499600" cy="3485100"/>
          </a:xfrm>
          <a:prstGeom prst="roundRect">
            <a:avLst>
              <a:gd name="adj" fmla="val 16667"/>
            </a:avLst>
          </a:prstGeom>
        </p:spPr>
      </p:pic>
      <p:sp>
        <p:nvSpPr>
          <p:cNvPr id="257" name="Google Shape;257;p43"/>
          <p:cNvSpPr txBox="1"/>
          <p:nvPr/>
        </p:nvSpPr>
        <p:spPr>
          <a:xfrm>
            <a:off x="5865600" y="4482500"/>
            <a:ext cx="1135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 b="1">
                <a:latin typeface="Inter"/>
                <a:ea typeface="Inter"/>
                <a:cs typeface="Inter"/>
                <a:sym typeface="Inter"/>
              </a:rPr>
              <a:t>Obrazac 1</a:t>
            </a:r>
            <a:endParaRPr sz="1300"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>
            <a:spLocks noGrp="1"/>
          </p:cNvSpPr>
          <p:nvPr>
            <p:ph type="title"/>
          </p:nvPr>
        </p:nvSpPr>
        <p:spPr>
          <a:xfrm>
            <a:off x="632175" y="31827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Izvještaj o reviziji sadrži:</a:t>
            </a:r>
            <a:endParaRPr dirty="0"/>
          </a:p>
        </p:txBody>
      </p:sp>
      <p:sp>
        <p:nvSpPr>
          <p:cNvPr id="263" name="Google Shape;263;p44"/>
          <p:cNvSpPr txBox="1">
            <a:spLocks noGrp="1"/>
          </p:cNvSpPr>
          <p:nvPr>
            <p:ph type="body" idx="1"/>
          </p:nvPr>
        </p:nvSpPr>
        <p:spPr>
          <a:xfrm>
            <a:off x="632175" y="1045175"/>
            <a:ext cx="6473700" cy="3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podatke o nazivu Revidenta, nazivu objekta, namjenu i lokaciju objekta, naziv investitora, naziv privrednog društva, pravnog lica odnosno preduzetnika koji je izradio glavni projekat (u daljem tekstu: Projektant), broj i datum revizije koji su dati na </a:t>
            </a:r>
            <a:r>
              <a:rPr lang="sr" b="1" dirty="0"/>
              <a:t>Obrascu 2</a:t>
            </a:r>
            <a:r>
              <a:rPr lang="sr" dirty="0"/>
              <a:t> ovog pravilnika;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akt o imenovanju Revidenta;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podatke o Revidentu (naziv, sjedište, adresu, registarski broj, djelatnost i šifru djelatnosti);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licencu Revidenta;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akt o imenovanju revizora koji je rukovodio revizijom glavnog projekta u cjelini i revizora za svaki posebni dio glavnog projekta;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podatke o revizoru (ime i prezime, akademsko zvanje);</a:t>
            </a:r>
            <a:endParaRPr dirty="0"/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licencu revizora koji je rukovodio revizijom glavnog projekta u cjelini i revizora za posebni dio glavnog projekta;</a:t>
            </a:r>
            <a:endParaRPr dirty="0"/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 dirty="0"/>
              <a:t>ime, prezime i akademsko zvanje ovlašćenog inženjera koji je rukovodio izradom glavnog projekta u cjelini i ovlašćenih inženjera koji su izradili dio glavnog projekta;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>
            <a:spLocks noGrp="1"/>
          </p:cNvSpPr>
          <p:nvPr>
            <p:ph type="body" idx="1"/>
          </p:nvPr>
        </p:nvSpPr>
        <p:spPr>
          <a:xfrm>
            <a:off x="632175" y="780100"/>
            <a:ext cx="5115000" cy="40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9"/>
            </a:pPr>
            <a:r>
              <a:rPr lang="sr" dirty="0"/>
              <a:t>podatke o projektantu (naziv, sjedište, adresa, matični i registarski broj, djelatnost);</a:t>
            </a:r>
            <a:endParaRPr dirty="0"/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9"/>
            </a:pPr>
            <a:r>
              <a:rPr lang="sr" dirty="0"/>
              <a:t>naziv glavnog projekta, odnosno naziv dijela glavnog projekta;</a:t>
            </a:r>
            <a:endParaRPr dirty="0"/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9"/>
            </a:pPr>
            <a:r>
              <a:rPr lang="sr" dirty="0"/>
              <a:t>opis i sadržaj svih djelova glavnog projekta;</a:t>
            </a:r>
            <a:endParaRPr dirty="0"/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9"/>
            </a:pPr>
            <a:r>
              <a:rPr lang="sr" dirty="0"/>
              <a:t>tačne konstatacije o usklađenosti, odnosno neusklađenosti glavnog projekta;</a:t>
            </a:r>
            <a:endParaRPr dirty="0"/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9"/>
            </a:pPr>
            <a:r>
              <a:rPr lang="pl-PL" dirty="0"/>
              <a:t>kopiju plana, list nepokretnosti i druge dokaze u skladu sa zakonom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r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9" name="Google Shape;269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21960"/>
          <a:stretch/>
        </p:blipFill>
        <p:spPr>
          <a:xfrm>
            <a:off x="5747175" y="908525"/>
            <a:ext cx="2615100" cy="391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70" name="Google Shape;270;p45"/>
          <p:cNvSpPr txBox="1"/>
          <p:nvPr/>
        </p:nvSpPr>
        <p:spPr>
          <a:xfrm>
            <a:off x="6714825" y="859150"/>
            <a:ext cx="1155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 b="1">
                <a:latin typeface="Inter"/>
                <a:ea typeface="Inter"/>
                <a:cs typeface="Inter"/>
                <a:sym typeface="Inter"/>
              </a:rPr>
              <a:t>Obrazac 2</a:t>
            </a:r>
            <a:endParaRPr sz="1300" b="1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9"/>
          <p:cNvSpPr txBox="1">
            <a:spLocks noGrp="1"/>
          </p:cNvSpPr>
          <p:nvPr>
            <p:ph type="title"/>
          </p:nvPr>
        </p:nvSpPr>
        <p:spPr>
          <a:xfrm>
            <a:off x="330704" y="4320879"/>
            <a:ext cx="75174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br>
              <a:rPr lang="sr" dirty="0"/>
            </a:b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803379-4E78-4983-A348-CD8BF80F4268}"/>
              </a:ext>
            </a:extLst>
          </p:cNvPr>
          <p:cNvSpPr/>
          <p:nvPr/>
        </p:nvSpPr>
        <p:spPr>
          <a:xfrm>
            <a:off x="94594" y="1219200"/>
            <a:ext cx="37521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sr" sz="1000" dirty="0"/>
          </a:p>
          <a:p>
            <a:pPr algn="just"/>
            <a:endParaRPr lang="sr" sz="1000" dirty="0"/>
          </a:p>
          <a:p>
            <a:pPr algn="just"/>
            <a:endParaRPr lang="sr" sz="1000" dirty="0"/>
          </a:p>
          <a:p>
            <a:pPr algn="just"/>
            <a:endParaRPr lang="sr" sz="1000" dirty="0"/>
          </a:p>
          <a:p>
            <a:pPr algn="just"/>
            <a:endParaRPr lang="sr" sz="1000" dirty="0"/>
          </a:p>
          <a:p>
            <a:pPr algn="just"/>
            <a:endParaRPr lang="sr" sz="1000" dirty="0">
              <a:latin typeface="Inter" panose="020B0604020202020204" charset="0"/>
              <a:ea typeface="Inter" panose="020B0604020202020204" charset="0"/>
            </a:endParaRPr>
          </a:p>
          <a:p>
            <a:pPr algn="just"/>
            <a:r>
              <a:rPr lang="sr" sz="1000" dirty="0">
                <a:latin typeface="Inter" panose="020B0604020202020204" charset="0"/>
                <a:ea typeface="Inter" panose="020B0604020202020204" charset="0"/>
              </a:rPr>
              <a:t>NAKON SAČINJAVANJA IZVJEŠTAJA, REVIDENT OD ORGANA ZA TEHNIČK</a:t>
            </a:r>
            <a:r>
              <a:rPr lang="en-US" sz="1000" dirty="0">
                <a:latin typeface="Inter" panose="020B0604020202020204" charset="0"/>
                <a:ea typeface="Inter" panose="020B0604020202020204" charset="0"/>
              </a:rPr>
              <a:t>E</a:t>
            </a:r>
            <a:r>
              <a:rPr lang="sr-Latn-ME" sz="1000" dirty="0"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sr" sz="1000" dirty="0">
                <a:latin typeface="Inter" panose="020B0604020202020204" charset="0"/>
                <a:ea typeface="Inter" panose="020B0604020202020204" charset="0"/>
              </a:rPr>
              <a:t> USLOVE NADLEŽNOG ZA REGIONALNO VODOSNADBIJEVANJE, PRIBAVLJA DOKAZ O UREĐENJU ODNOSA U POGLEDU PLAĆANJA POSEBNE NAKNADE ZA INVESTICIJE, U SKLADU SA ZAKONOM KOJIM SE UREĐUJE REGIONALNO VODOSNABDIJEVANJE CRNOGORSKOG PRIMORJA</a:t>
            </a:r>
            <a:endParaRPr lang="en-US" sz="100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447BF4-40EC-4F21-B791-E103F8C9B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110" y="225781"/>
            <a:ext cx="3280713" cy="46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5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5906" r="35909"/>
          <a:stretch/>
        </p:blipFill>
        <p:spPr>
          <a:xfrm>
            <a:off x="642700" y="632300"/>
            <a:ext cx="2615100" cy="3920700"/>
          </a:xfrm>
          <a:prstGeom prst="roundRect">
            <a:avLst>
              <a:gd name="adj" fmla="val 16667"/>
            </a:avLst>
          </a:prstGeom>
        </p:spPr>
      </p:pic>
      <p:sp>
        <p:nvSpPr>
          <p:cNvPr id="276" name="Google Shape;276;p46"/>
          <p:cNvSpPr txBox="1">
            <a:spLocks noGrp="1"/>
          </p:cNvSpPr>
          <p:nvPr>
            <p:ph type="title"/>
          </p:nvPr>
        </p:nvSpPr>
        <p:spPr>
          <a:xfrm>
            <a:off x="4722075" y="1165225"/>
            <a:ext cx="35898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Pravilnik o vršenju stručnog nadzora nad građenjem objekata </a:t>
            </a:r>
            <a:endParaRPr dirty="0"/>
          </a:p>
        </p:txBody>
      </p:sp>
      <p:sp>
        <p:nvSpPr>
          <p:cNvPr id="277" name="Google Shape;277;p46"/>
          <p:cNvSpPr txBox="1">
            <a:spLocks noGrp="1"/>
          </p:cNvSpPr>
          <p:nvPr>
            <p:ph type="subTitle" idx="1"/>
          </p:nvPr>
        </p:nvSpPr>
        <p:spPr>
          <a:xfrm>
            <a:off x="4722075" y="2123075"/>
            <a:ext cx="3589800" cy="18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"/>
              <a:t>Ovim pravilnikom propisuje se: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način vršenja stručnog nadzora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obavezne faze u toku građenja za koje se radi izvještaj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način izrade i bliža sadržina izvještaja o stručnom nadzoru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973" r="24978"/>
          <a:stretch/>
        </p:blipFill>
        <p:spPr>
          <a:xfrm>
            <a:off x="5843100" y="61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283" name="Google Shape;283;p47"/>
          <p:cNvSpPr txBox="1">
            <a:spLocks noGrp="1"/>
          </p:cNvSpPr>
          <p:nvPr>
            <p:ph type="subTitle" idx="1"/>
          </p:nvPr>
        </p:nvSpPr>
        <p:spPr>
          <a:xfrm>
            <a:off x="642700" y="997400"/>
            <a:ext cx="4910400" cy="3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Investitor je dužan da u toku građenja objekta obezbijedi vršenje stručnog nadzora.</a:t>
            </a:r>
            <a:br>
              <a:rPr lang="sr"/>
            </a:b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Stručni nadzor može biti privredno društvo, pravno lice odnosno preduzetnik koji ima licencu za obavljanje poslova revizije tehničke dokumentacije i stručnog nadzora. 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Vršilac stručnog nadzora definiše:</a:t>
            </a:r>
            <a:br>
              <a:rPr lang="sr"/>
            </a:br>
            <a:r>
              <a:rPr lang="sr"/>
              <a:t>- obavezne faze građenja za koje se sačinjava izvještaj;</a:t>
            </a:r>
            <a:br>
              <a:rPr lang="sr"/>
            </a:br>
            <a:r>
              <a:rPr lang="sr"/>
              <a:t>- priprema plan prijema radova koji dostavlja investitoru, nadležnom inspekcijskom organu i izvođaču radova;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7756" r="27756"/>
          <a:stretch/>
        </p:blipFill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Izgradnja objekta obuhvata: </a:t>
            </a:r>
            <a:endParaRPr dirty="0"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3605100" cy="19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Izradu tehničke dokumentacije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Reviziju tehničke dokumentacije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Građenje objekata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Vršenje stručnog nadzora nad građenjem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Stvaranje uslova za upotrebu objekta</a:t>
            </a:r>
            <a:endParaRPr dirty="0"/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>
            <a:spLocks noGrp="1"/>
          </p:cNvSpPr>
          <p:nvPr>
            <p:ph type="title"/>
          </p:nvPr>
        </p:nvSpPr>
        <p:spPr>
          <a:xfrm>
            <a:off x="2049000" y="32197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Postupak vršenja stručnog nadzora</a:t>
            </a:r>
            <a:endParaRPr dirty="0"/>
          </a:p>
        </p:txBody>
      </p:sp>
      <p:sp>
        <p:nvSpPr>
          <p:cNvPr id="289" name="Google Shape;289;p48"/>
          <p:cNvSpPr txBox="1">
            <a:spLocks noGrp="1"/>
          </p:cNvSpPr>
          <p:nvPr>
            <p:ph type="subTitle" idx="1"/>
          </p:nvPr>
        </p:nvSpPr>
        <p:spPr>
          <a:xfrm>
            <a:off x="642700" y="940250"/>
            <a:ext cx="6018000" cy="4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U postupku vršenja stručnog nadzora, revizor vrši: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provjeru kvaliteta izvođenja radova;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kontrolu izvođenja radova prema revidovanom glavnom projektu;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kontrolu kvaliteta materijala, instalacija i uređaja koji se ugrađuju;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provjeru da li materijali, instalacije i uređaji koji se ugrađuju imaju propisanu dokumentaciju neophodnu za njihovo stavljanje u upotrebu;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redovno praćenje dinamike izvođenja radova i poštovanje ugovorenih rokova;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kontrolu primjene mjera koje je naložio izvođaču radova da preduzme u cilju otklanjanja nedostataka pri izvođenju radova;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kontrolu radova koji se nakon zatvaranja, odnosno pokrivanja ne mogu kontrolisati;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kontrolu primjene mjera za zaštitu životne sredine;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davanje tehnoloških i organizacionih upustava izvođaču radova i rješavanje drugih pitanja u vezi građenja objekta;</a:t>
            </a:r>
            <a:endParaRPr dirty="0"/>
          </a:p>
          <a:p>
            <a:pPr marL="208799" lvl="0" indent="-16894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saradnju sa projektantom radi obezbjeđenja detalja za nesmetano izvođenje radova i rješavanje drugih pitanja u vezi građenja objekta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58352"/>
          <a:stretch/>
        </p:blipFill>
        <p:spPr>
          <a:xfrm>
            <a:off x="5843100" y="61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295" name="Google Shape;295;p49"/>
          <p:cNvSpPr txBox="1">
            <a:spLocks noGrp="1"/>
          </p:cNvSpPr>
          <p:nvPr>
            <p:ph type="subTitle" idx="1"/>
          </p:nvPr>
        </p:nvSpPr>
        <p:spPr>
          <a:xfrm>
            <a:off x="642700" y="997400"/>
            <a:ext cx="4910400" cy="3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U toku vršenju stručnog nadzora nad građenjem, a u svrhu otklanjanja nedostataka, odnosno nepravilnosti:</a:t>
            </a:r>
            <a:br>
              <a:rPr lang="sr"/>
            </a:b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❖"/>
            </a:pPr>
            <a:r>
              <a:rPr lang="sr"/>
              <a:t>Zabranjuje se izvođenje, odnosno nastavak izvođenja radova:</a:t>
            </a:r>
            <a:br>
              <a:rPr lang="sr"/>
            </a:br>
            <a:endParaRPr dirty="0"/>
          </a:p>
          <a:p>
            <a:pPr marL="914400" lvl="1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sr" sz="1300"/>
              <a:t>ako izvođač radova ne ispunjava ili prestane da ispunjava uslove propisane Zakonom;</a:t>
            </a:r>
            <a:endParaRPr sz="1300" dirty="0"/>
          </a:p>
          <a:p>
            <a:pPr marL="914400" lvl="1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sr" sz="1300"/>
              <a:t>ako izvođač radova ne izvodi radove na objektu u skladu sa revidovanim glavnim projektom, upisom u građevinski dnevnik;</a:t>
            </a:r>
            <a:endParaRPr sz="1300" dirty="0"/>
          </a:p>
          <a:p>
            <a:pPr marL="914400" lvl="1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sr" sz="1300"/>
              <a:t>u slučaju da iskolčavanje objekta nije izvršeno u skladu sa revidovanim glavnim projektom;</a:t>
            </a:r>
            <a:endParaRPr sz="1300"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0610" r="17741"/>
          <a:stretch/>
        </p:blipFill>
        <p:spPr>
          <a:xfrm>
            <a:off x="5843100" y="61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301" name="Google Shape;301;p50"/>
          <p:cNvSpPr txBox="1">
            <a:spLocks noGrp="1"/>
          </p:cNvSpPr>
          <p:nvPr>
            <p:ph type="subTitle" idx="1"/>
          </p:nvPr>
        </p:nvSpPr>
        <p:spPr>
          <a:xfrm>
            <a:off x="786400" y="997400"/>
            <a:ext cx="4950900" cy="3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sr"/>
              <a:t>Zabraniće se izvođenje radova na objektu nakon što se ocijeni da:</a:t>
            </a:r>
            <a:br>
              <a:rPr lang="sr"/>
            </a:br>
            <a:endParaRPr dirty="0"/>
          </a:p>
          <a:p>
            <a:pPr marL="914400" lvl="1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sr" sz="1300"/>
              <a:t>je ugrožena stabilnost objekta koji se gradi, stabilnost susjednih objekata ili zemljišta,</a:t>
            </a:r>
            <a:endParaRPr sz="1300" dirty="0"/>
          </a:p>
          <a:p>
            <a:pPr marL="914400" lvl="1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sr" sz="1300"/>
              <a:t>je moguće ugrožavanje života i zdravlja ljudi ili javnog interesa.</a:t>
            </a:r>
            <a:br>
              <a:rPr lang="sr"/>
            </a:br>
            <a:br>
              <a:rPr lang="sr"/>
            </a:b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sr"/>
              <a:t>Zabranjuje se rukovođenje građenjem, odnosno rukovođenjem pojedinim vrstama radova:</a:t>
            </a:r>
            <a:br>
              <a:rPr lang="sr"/>
            </a:br>
            <a:endParaRPr dirty="0"/>
          </a:p>
          <a:p>
            <a:pPr marL="914400" lvl="1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sr" sz="1300"/>
              <a:t>ako ovlašćeni inženjer ne ispunjava ili prestane da ispunjava propisane uslove.</a:t>
            </a:r>
            <a:endParaRPr sz="1300"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0508" r="2762"/>
          <a:stretch/>
        </p:blipFill>
        <p:spPr>
          <a:xfrm>
            <a:off x="5843100" y="61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307" name="Google Shape;307;p51"/>
          <p:cNvSpPr txBox="1">
            <a:spLocks noGrp="1"/>
          </p:cNvSpPr>
          <p:nvPr>
            <p:ph type="subTitle" idx="1"/>
          </p:nvPr>
        </p:nvSpPr>
        <p:spPr>
          <a:xfrm>
            <a:off x="786400" y="997400"/>
            <a:ext cx="4950900" cy="3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    </a:t>
            </a:r>
            <a:r>
              <a:rPr lang="sr" b="1" dirty="0"/>
              <a:t>1. </a:t>
            </a:r>
            <a:r>
              <a:rPr lang="sr" dirty="0"/>
              <a:t>U </a:t>
            </a:r>
            <a:r>
              <a:rPr lang="sr-Latn-ME" dirty="0"/>
              <a:t>slučaju</a:t>
            </a:r>
            <a:r>
              <a:rPr lang="sr" dirty="0"/>
              <a:t>, </a:t>
            </a:r>
            <a:r>
              <a:rPr lang="en-US" dirty="0"/>
              <a:t>d</a:t>
            </a:r>
            <a:r>
              <a:rPr lang="sr-Latn-ME" dirty="0"/>
              <a:t>a </a:t>
            </a:r>
            <a:r>
              <a:rPr lang="en-US" b="1" dirty="0"/>
              <a:t>r</a:t>
            </a:r>
            <a:r>
              <a:rPr lang="sr-Latn-ME" b="1" dirty="0"/>
              <a:t>evizor </a:t>
            </a:r>
            <a:r>
              <a:rPr lang="sr" b="1" dirty="0"/>
              <a:t> </a:t>
            </a:r>
            <a:r>
              <a:rPr lang="sr" dirty="0"/>
              <a:t>prestane sa vršenjem </a:t>
            </a:r>
            <a:r>
              <a:rPr lang="en-US" dirty="0"/>
              <a:t>p</a:t>
            </a:r>
            <a:r>
              <a:rPr lang="sr-Latn-ME" dirty="0"/>
              <a:t>oslova </a:t>
            </a:r>
            <a:r>
              <a:rPr lang="en-US" dirty="0"/>
              <a:t>s</a:t>
            </a:r>
            <a:r>
              <a:rPr lang="sr-Latn-ME" dirty="0"/>
              <a:t>t.</a:t>
            </a:r>
            <a:r>
              <a:rPr lang="sr" dirty="0"/>
              <a:t> nadzora, </a:t>
            </a:r>
            <a:r>
              <a:rPr lang="sr-Latn-ME" dirty="0"/>
              <a:t> </a:t>
            </a:r>
            <a:r>
              <a:rPr lang="sr" dirty="0"/>
              <a:t>vrši </a:t>
            </a:r>
            <a:r>
              <a:rPr lang="en-US" dirty="0"/>
              <a:t>d</a:t>
            </a:r>
            <a:r>
              <a:rPr lang="sr-Latn-ME" dirty="0"/>
              <a:t>ostavljanje </a:t>
            </a:r>
            <a:r>
              <a:rPr lang="sr" dirty="0"/>
              <a:t>izvještaja i  </a:t>
            </a:r>
            <a:r>
              <a:rPr lang="en-US" dirty="0"/>
              <a:t>t</a:t>
            </a:r>
            <a:r>
              <a:rPr lang="sr-Latn-ME" dirty="0"/>
              <a:t>ehn.d</a:t>
            </a:r>
            <a:r>
              <a:rPr lang="sr" dirty="0"/>
              <a:t>okumentacije -      </a:t>
            </a:r>
            <a:r>
              <a:rPr lang="sr" b="1" dirty="0"/>
              <a:t>glavnom revizoru</a:t>
            </a:r>
            <a:r>
              <a:rPr lang="sr" dirty="0"/>
              <a:t>;</a:t>
            </a:r>
            <a:br>
              <a:rPr lang="sr" dirty="0"/>
            </a:br>
            <a:endParaRPr lang="sr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 b="1" dirty="0"/>
              <a:t>   2. Glavni revizor</a:t>
            </a:r>
            <a:r>
              <a:rPr lang="sr" dirty="0"/>
              <a:t> </a:t>
            </a:r>
            <a:r>
              <a:rPr lang="en-US" dirty="0"/>
              <a:t>u</a:t>
            </a:r>
            <a:r>
              <a:rPr lang="sr-Latn-ME" dirty="0"/>
              <a:t> slučaju prestanka, </a:t>
            </a:r>
            <a:r>
              <a:rPr lang="sr" dirty="0"/>
              <a:t>dostavlja izvještaj i svu dokumentaciju </a:t>
            </a:r>
            <a:r>
              <a:rPr lang="sr" b="1" dirty="0"/>
              <a:t>odgovornom licu stručnog nadzora</a:t>
            </a:r>
            <a:r>
              <a:rPr lang="sr" dirty="0"/>
              <a:t>;</a:t>
            </a:r>
            <a:br>
              <a:rPr lang="sr" dirty="0"/>
            </a:br>
            <a:endParaRPr lang="sr" dirty="0"/>
          </a:p>
          <a:p>
            <a:pPr marL="0" lvl="0" indent="0">
              <a:lnSpc>
                <a:spcPct val="110000"/>
              </a:lnSpc>
            </a:pPr>
            <a:r>
              <a:rPr lang="sr" b="1" dirty="0"/>
              <a:t>   3. Stručni nadzor</a:t>
            </a:r>
            <a:r>
              <a:rPr lang="sr" dirty="0"/>
              <a:t> </a:t>
            </a:r>
            <a:r>
              <a:rPr lang="en-US" dirty="0"/>
              <a:t>u</a:t>
            </a:r>
            <a:r>
              <a:rPr lang="sr-Latn-ME" dirty="0"/>
              <a:t> slučaju prestanka,  </a:t>
            </a:r>
            <a:r>
              <a:rPr lang="sr" dirty="0"/>
              <a:t>dostavlja izvještaj i svu dokumentaciju </a:t>
            </a:r>
            <a:r>
              <a:rPr lang="sr" b="1" dirty="0"/>
              <a:t>investitoru</a:t>
            </a:r>
            <a:r>
              <a:rPr lang="sr" dirty="0"/>
              <a:t> i </a:t>
            </a:r>
            <a:r>
              <a:rPr lang="sr" b="1" dirty="0"/>
              <a:t>nadležnom inspekcijskom organu</a:t>
            </a:r>
            <a:r>
              <a:rPr lang="sr" dirty="0"/>
              <a:t>, a potom </a:t>
            </a:r>
            <a:r>
              <a:rPr lang="sr" b="1" dirty="0"/>
              <a:t>investitor</a:t>
            </a:r>
            <a:r>
              <a:rPr lang="sr" dirty="0"/>
              <a:t> istu dostavlja </a:t>
            </a:r>
            <a:r>
              <a:rPr lang="sr" b="1" dirty="0"/>
              <a:t>novom stručnom </a:t>
            </a:r>
            <a:r>
              <a:rPr lang="en-US" b="1" dirty="0"/>
              <a:t>n</a:t>
            </a:r>
            <a:r>
              <a:rPr lang="sr-Latn-ME" b="1" dirty="0"/>
              <a:t>adzoru</a:t>
            </a:r>
            <a:r>
              <a:rPr lang="sr" dirty="0"/>
              <a:t>;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08" name="Google Shape;308;p51"/>
          <p:cNvSpPr txBox="1">
            <a:spLocks noGrp="1"/>
          </p:cNvSpPr>
          <p:nvPr>
            <p:ph type="title"/>
          </p:nvPr>
        </p:nvSpPr>
        <p:spPr>
          <a:xfrm>
            <a:off x="1154000" y="270500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Prestanak vršenja </a:t>
            </a:r>
            <a:r>
              <a:rPr lang="en-US" dirty="0"/>
              <a:t>p</a:t>
            </a:r>
            <a:r>
              <a:rPr lang="sr-Latn-ME" dirty="0"/>
              <a:t>oslova</a:t>
            </a:r>
            <a:r>
              <a:rPr lang="sr" dirty="0"/>
              <a:t> stručnog nadzora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7764" r="27769"/>
          <a:stretch/>
        </p:blipFill>
        <p:spPr>
          <a:xfrm>
            <a:off x="642700" y="632300"/>
            <a:ext cx="2615100" cy="3920700"/>
          </a:xfrm>
          <a:prstGeom prst="roundRect">
            <a:avLst>
              <a:gd name="adj" fmla="val 16667"/>
            </a:avLst>
          </a:prstGeom>
        </p:spPr>
      </p:pic>
      <p:sp>
        <p:nvSpPr>
          <p:cNvPr id="314" name="Google Shape;314;p52"/>
          <p:cNvSpPr txBox="1">
            <a:spLocks noGrp="1"/>
          </p:cNvSpPr>
          <p:nvPr>
            <p:ph type="title"/>
          </p:nvPr>
        </p:nvSpPr>
        <p:spPr>
          <a:xfrm>
            <a:off x="4722075" y="997400"/>
            <a:ext cx="35898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Izvještaj o izvršenom stručnom nadzoru </a:t>
            </a:r>
            <a:endParaRPr dirty="0"/>
          </a:p>
        </p:txBody>
      </p:sp>
      <p:sp>
        <p:nvSpPr>
          <p:cNvPr id="315" name="Google Shape;315;p52"/>
          <p:cNvSpPr txBox="1">
            <a:spLocks noGrp="1"/>
          </p:cNvSpPr>
          <p:nvPr>
            <p:ph type="subTitle" idx="1"/>
          </p:nvPr>
        </p:nvSpPr>
        <p:spPr>
          <a:xfrm>
            <a:off x="4722075" y="1839800"/>
            <a:ext cx="3589800" cy="22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"/>
              <a:t>Izvještaj stručnog nadzora na pojedinim fazama građenja objekta priprema glavni revizor na osnovu izvještaja za pojedine vrste radova koji su sastavni dio ovog izvještaja.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"/>
              <a:t>Izvještaje po fazama stručni nadzor dužan je da dostavlja nadležnom inspekcijskom organu u roku od tri dana od dana prijema radova određene faze građenja.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874" t="510" r="16220" b="-510"/>
          <a:stretch/>
        </p:blipFill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321" name="Google Shape;321;p53"/>
          <p:cNvSpPr txBox="1">
            <a:spLocks noGrp="1"/>
          </p:cNvSpPr>
          <p:nvPr>
            <p:ph type="subTitle" idx="1"/>
          </p:nvPr>
        </p:nvSpPr>
        <p:spPr>
          <a:xfrm>
            <a:off x="642700" y="895375"/>
            <a:ext cx="4537200" cy="3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Izvještaj stručnog nadzora na pojedinim fazama građenja objekta sačinjava se u elektronskom obliku, potpisuje </a:t>
            </a:r>
            <a:r>
              <a:rPr lang="en-US" dirty="0"/>
              <a:t>s</a:t>
            </a:r>
            <a:r>
              <a:rPr lang="sr-Latn-ME"/>
              <a:t>e</a:t>
            </a:r>
            <a:r>
              <a:rPr lang="sr"/>
              <a:t> naprednim elektronskim potpisom i sadrži: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naslovnu stranu - </a:t>
            </a:r>
            <a:r>
              <a:rPr lang="sr" b="1" dirty="0"/>
              <a:t>obrazac 1</a:t>
            </a:r>
            <a:r>
              <a:rPr lang="sr" dirty="0"/>
              <a:t>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podatke o izvođaču radova (naziv, sjedište, adresa, matični i registarski broj, djelatnost);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ime, prezime i akademsko zvanje ovlašćenog inženjera koji je rukovodio građenjem objekta u cjelini i ovlašćenih inženjera koji su rukovodili izvođenjem pojedinih vrsta radova na građenju objekta, zavisno od namjene objekta, na osnovu arhitektonskog, građevinskog, elektro odnosno mašinskog projekta;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broj prijave građenja;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opis vrste radova;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podatke o projektantu i revidentu;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22" name="Google Shape;322;p53"/>
          <p:cNvSpPr txBox="1"/>
          <p:nvPr/>
        </p:nvSpPr>
        <p:spPr>
          <a:xfrm>
            <a:off x="6636475" y="4450000"/>
            <a:ext cx="112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b="1">
                <a:latin typeface="Inter"/>
                <a:ea typeface="Inter"/>
                <a:cs typeface="Inter"/>
                <a:sym typeface="Inter"/>
              </a:rPr>
              <a:t>Obrazac 1</a:t>
            </a:r>
            <a:endParaRPr b="1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7792" r="27796"/>
          <a:stretch/>
        </p:blipFill>
        <p:spPr>
          <a:xfrm>
            <a:off x="5843100" y="61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328" name="Google Shape;328;p54"/>
          <p:cNvSpPr txBox="1">
            <a:spLocks noGrp="1"/>
          </p:cNvSpPr>
          <p:nvPr>
            <p:ph type="subTitle" idx="1"/>
          </p:nvPr>
        </p:nvSpPr>
        <p:spPr>
          <a:xfrm>
            <a:off x="743275" y="886150"/>
            <a:ext cx="4950900" cy="3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izvještaje o sprovođenju kontrolnih ispitivanja i drugih kontrolnih postupaka u pogledu ocjene i provjere svojstava odnosno dokazivanja kvaliteta određenih dijelova objekta odnosno faze objekta;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zapažanja o nepravilnostima uočenim u toku građenja faze objekta, kao i o nedostacima tokom građenja i njihovom otklanjanju;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zapažanje o eventualno neizvedenim radovima koji su predviđeni revidovanim glavnim projektom, a koji nemaju uticaja na upotrebu objekta;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izjavu ovlašćenog inženjera koji rukovodi izvođenjem pojedinih vrsta radova na građenju objekta, datu na obrascu u skladu sa propisom kojim se uređuju obrasci zahtjeva, prijava, obavještenja i izjave u oblasti izgradnje objekata;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6585" r="16583"/>
          <a:stretch/>
        </p:blipFill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334" name="Google Shape;334;p55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Konačni izvještaj o izvršenom stručnom nadzoru</a:t>
            </a:r>
            <a:endParaRPr dirty="0"/>
          </a:p>
        </p:txBody>
      </p:sp>
      <p:sp>
        <p:nvSpPr>
          <p:cNvPr id="335" name="Google Shape;335;p55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4537200" cy="29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Konačni izvještaj nad građenjem objekta ili njegovog dijela, sačinjava se u elektronskom obliku potpisanom od strane stručnog nadzora naprednim elektronskim potpisom i sadrži: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podatke o vođenju, objedinjavanju i čuvanju građevinskog dnevnika;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izvještaje o izmjenama revidovanog glavnog projekta nastalim tokom izvođenja radova;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izvještaj o sprovedenom probnom radu, ako je sproveden;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izvještaj o probnom opterećenju, ako je sproveden;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8713" r="36464"/>
          <a:stretch/>
        </p:blipFill>
        <p:spPr>
          <a:xfrm>
            <a:off x="5843100" y="61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341" name="Google Shape;341;p56"/>
          <p:cNvSpPr txBox="1">
            <a:spLocks noGrp="1"/>
          </p:cNvSpPr>
          <p:nvPr>
            <p:ph type="subTitle" idx="1"/>
          </p:nvPr>
        </p:nvSpPr>
        <p:spPr>
          <a:xfrm>
            <a:off x="743275" y="764700"/>
            <a:ext cx="4950900" cy="3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zapažanje o eventualno neizvedenim radovima koji su predviđeni revidovanim glavnim projektom, a koji nemaju uticaja na upotrebu objekta;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druge podatke u vezi sa vršenjem stručnog nadzora zavisno od vrste objekta i izvedenim radovima (uvođenje u posao, primopredaja radova i dokumentacije i sl.);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izjavu o cjelovitosti i međusobnoj usklađenosti stručnog nadzora;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izjava stručnog nadzora da je objekat izveden u skladu sa revidovanim glavnim projektom, odnosno projektom izvedenog objekta, Zakonom i posebnim propisima i da je podoban za upotrebu;</a:t>
            </a:r>
            <a:endParaRPr dirty="0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obavezu investitora da, u zavisnosti od karakteristika tla i objekta, u određenom roku vrši odgovarajuća osmatranja ponašanja tla i objekta, kao i uticaj na životnu sredinu i o svemu obavještava inspekciju;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7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Uz konačni izvještaj prilažu se sljedeći dokumenti:</a:t>
            </a:r>
            <a:endParaRPr dirty="0"/>
          </a:p>
        </p:txBody>
      </p:sp>
      <p:sp>
        <p:nvSpPr>
          <p:cNvPr id="347" name="Google Shape;347;p57"/>
          <p:cNvSpPr txBox="1">
            <a:spLocks noGrp="1"/>
          </p:cNvSpPr>
          <p:nvPr>
            <p:ph type="body" idx="1"/>
          </p:nvPr>
        </p:nvSpPr>
        <p:spPr>
          <a:xfrm>
            <a:off x="633600" y="1717350"/>
            <a:ext cx="5056800" cy="2848200"/>
          </a:xfrm>
          <a:prstGeom prst="rect">
            <a:avLst/>
          </a:prstGeom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akt o imenovanju stručnog nadzora koji sadrži podatke o stručnom nadzoru (naziv, sjedište, adresa, matični i registarski broj, djelatnost);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licencu stručnog nadzora;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akt o imenovanju glavnog revizora i revizora, koji sadrži ime, prezime i akademsko zvanje revizora;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licence revizora iz prethodnog stava;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dokaz o osiguranju od profesionalne odgovornosti stručnog nadzora;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izjavu ovlašćenog inženjera koji rukovodi građenjem objekta u cjelini, datu na obrascu u skladu sa propisom kojim se uređuju obrasci zahtjeva, prijava, obavještenja i izjave u oblasti izgradnje objekata;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9" b="49"/>
          <a:stretch/>
        </p:blipFill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Građenje objekata</a:t>
            </a:r>
            <a:endParaRPr dirty="0"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3605100" cy="19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Građenje objekata može se započeti na osnovu:</a:t>
            </a:r>
            <a:endParaRPr dirty="0"/>
          </a:p>
          <a:p>
            <a:pPr>
              <a:lnSpc>
                <a:spcPct val="110000"/>
              </a:lnSpc>
              <a:spcBef>
                <a:spcPts val="1200"/>
              </a:spcBef>
              <a:buFont typeface="Inter"/>
              <a:buChar char="●"/>
            </a:pPr>
            <a:r>
              <a:rPr lang="sr" dirty="0"/>
              <a:t>Građevinske dozvole za složene inženjerske objekte  </a:t>
            </a:r>
            <a:r>
              <a:rPr lang="en-US" dirty="0"/>
              <a:t>i</a:t>
            </a:r>
            <a:r>
              <a:rPr lang="sr-Latn-ME" dirty="0"/>
              <a:t> d</a:t>
            </a:r>
            <a:r>
              <a:rPr lang="en-US" dirty="0" err="1"/>
              <a:t>okumentacije</a:t>
            </a:r>
            <a:r>
              <a:rPr lang="en-US" dirty="0"/>
              <a:t> </a:t>
            </a:r>
            <a:r>
              <a:rPr lang="en-US" dirty="0" err="1"/>
              <a:t>propisane</a:t>
            </a:r>
            <a:r>
              <a:rPr lang="en-US" dirty="0"/>
              <a:t> </a:t>
            </a:r>
            <a:r>
              <a:rPr lang="en-US" dirty="0" err="1"/>
              <a:t>zakonom</a:t>
            </a:r>
            <a:endParaRPr lang="sr-Latn-ME" dirty="0"/>
          </a:p>
          <a:p>
            <a:pPr>
              <a:lnSpc>
                <a:spcPct val="110000"/>
              </a:lnSpc>
              <a:spcBef>
                <a:spcPts val="1200"/>
              </a:spcBef>
              <a:buFont typeface="Inter"/>
              <a:buChar char="●"/>
            </a:pPr>
            <a:r>
              <a:rPr lang="sr" dirty="0"/>
              <a:t>Prijave građenja - za objekte tipa zgrada i ostale inženjerske objekte </a:t>
            </a:r>
            <a:r>
              <a:rPr lang="en-US" dirty="0"/>
              <a:t>i</a:t>
            </a:r>
            <a:r>
              <a:rPr lang="sr-Latn-ME" dirty="0"/>
              <a:t> </a:t>
            </a:r>
            <a:r>
              <a:rPr lang="sr" dirty="0"/>
              <a:t>dokumentacije propisane zakonom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8"/>
          <p:cNvSpPr txBox="1">
            <a:spLocks noGrp="1"/>
          </p:cNvSpPr>
          <p:nvPr>
            <p:ph type="body" idx="1"/>
          </p:nvPr>
        </p:nvSpPr>
        <p:spPr>
          <a:xfrm>
            <a:off x="632175" y="997400"/>
            <a:ext cx="5056800" cy="3197100"/>
          </a:xfrm>
          <a:prstGeom prst="rect">
            <a:avLst/>
          </a:prstGeom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zapisnike nadležnih inspekcijskih organa, koji su u skladu sa posebnim propisima obavezni, a u kojima je konstatovano da je objekat izgrađen u skladu sa revidovanim glavnim projektom, odnosno projektom izvedenog stanja;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elaborat originalnih terenskih podataka izvedenog stanja ovjeren od strane registrovane geodetske organizacije.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r" b="1"/>
              <a:t>Lice koje nepropisno i nepravilno obavlja poslove projektovanja, revizije tehničke dokumentacije, odnosno stučni nadzora nad građenjem objekata podliježe krivičnoj odgovornosti shodno čl. 330 Krivičnog zakonika.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9"/>
          <p:cNvSpPr txBox="1">
            <a:spLocks noGrp="1"/>
          </p:cNvSpPr>
          <p:nvPr>
            <p:ph type="title"/>
          </p:nvPr>
        </p:nvSpPr>
        <p:spPr>
          <a:xfrm>
            <a:off x="530400" y="2208300"/>
            <a:ext cx="75174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Hvala vam na vremenu i pažnji</a:t>
            </a:r>
            <a:endParaRPr dirty="0"/>
          </a:p>
        </p:txBody>
      </p:sp>
      <p:sp>
        <p:nvSpPr>
          <p:cNvPr id="358" name="Google Shape;358;p59"/>
          <p:cNvSpPr txBox="1"/>
          <p:nvPr/>
        </p:nvSpPr>
        <p:spPr>
          <a:xfrm>
            <a:off x="6517325" y="2217750"/>
            <a:ext cx="93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" sz="3400">
                <a:solidFill>
                  <a:schemeClr val="dk1"/>
                </a:solidFill>
                <a:latin typeface="League Spartan Medium"/>
                <a:ea typeface="League Spartan Medium"/>
                <a:cs typeface="League Spartan Medium"/>
                <a:sym typeface="League Spartan Medium"/>
              </a:rPr>
              <a:t>🙂</a:t>
            </a:r>
            <a:endParaRPr sz="4000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9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Dokumentacija propisana zakonom</a:t>
            </a:r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4737900" cy="30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glavni projekat ovjeren u skladu sa zakonom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izvještaj o pozitivnoj reviziji glavnog projekta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dokaz o osiguranju od odgovornosti projektanta koji je izradio, odnosno revidenta koji je revidovao glavni projekta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ugovor o angažovanju izvođača radova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ugovor o angažovanju stručnog nadzora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dokaz o pravu svojine na zemljištu, odnosno drugom pravu na građenje na zemljištu (list nepokretnosti, ugovor o koncesiji, odluka o utvrđivanju javnog interesa) ili dokaz o pravu svojine na objektu, odnosno drugom pravu na građenje, ako se radi o rekonstrukciji objekta.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5906" r="35909"/>
          <a:stretch/>
        </p:blipFill>
        <p:spPr>
          <a:xfrm>
            <a:off x="642700" y="632300"/>
            <a:ext cx="2615100" cy="3920700"/>
          </a:xfrm>
          <a:prstGeom prst="roundRect">
            <a:avLst>
              <a:gd name="adj" fmla="val 16667"/>
            </a:avLst>
          </a:prstGeom>
        </p:spPr>
      </p:pic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4722075" y="1541975"/>
            <a:ext cx="3589800" cy="1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Pravilnik o načinu izrade i sadržini tehničke dokumentacije za građenje objekata </a:t>
            </a:r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4722075" y="2436950"/>
            <a:ext cx="3589800" cy="14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Bliže razrađuje da sadržina tehničke dokumentacije uključuje: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idejno rešenje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idejni projekat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glavni projekat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/>
              <a:t>projekat izvedenog objekta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dirty="0"/>
              <a:t>Izrada tehničke dokumentacije</a:t>
            </a:r>
            <a:endParaRPr dirty="0"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632175" y="1717350"/>
            <a:ext cx="5056800" cy="21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izrađuje se u elektronskoj formi i čini je skup fajlova povezanih u skladu sa naslovom projekta, odnosno dijela projekta u foldere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r" dirty="0"/>
              <a:t>Izuzetno, jedan primjerak glavnog projekta izrađuje se u analognoj formi za potrebe građenja objekta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r" dirty="0"/>
              <a:t>U posebno</a:t>
            </a:r>
            <a:r>
              <a:rPr lang="en-US" dirty="0"/>
              <a:t>m</a:t>
            </a:r>
            <a:r>
              <a:rPr lang="sr" dirty="0"/>
              <a:t> folderu čuvaju se:</a:t>
            </a:r>
            <a:endParaRPr dirty="0"/>
          </a:p>
          <a:p>
            <a:r>
              <a:rPr lang="en-US" dirty="0" err="1"/>
              <a:t>Djelovi</a:t>
            </a:r>
            <a:r>
              <a:rPr lang="en-US" dirty="0"/>
              <a:t> </a:t>
            </a:r>
            <a:r>
              <a:rPr lang="en-US" dirty="0" err="1"/>
              <a:t>tehničke</a:t>
            </a:r>
            <a:r>
              <a:rPr lang="en-US" dirty="0"/>
              <a:t> </a:t>
            </a:r>
            <a:r>
              <a:rPr lang="en-US" dirty="0" err="1"/>
              <a:t>dokumentacije</a:t>
            </a:r>
            <a:r>
              <a:rPr lang="en-US" dirty="0"/>
              <a:t> (</a:t>
            </a:r>
            <a:r>
              <a:rPr lang="en-US" dirty="0" err="1"/>
              <a:t>projekat</a:t>
            </a:r>
            <a:r>
              <a:rPr lang="en-US" dirty="0"/>
              <a:t>: </a:t>
            </a:r>
            <a:r>
              <a:rPr lang="en-US" dirty="0" err="1"/>
              <a:t>arhitekture,konstrukcije,elektrotehnike</a:t>
            </a:r>
            <a:r>
              <a:rPr lang="en-US" dirty="0"/>
              <a:t>, </a:t>
            </a:r>
            <a:r>
              <a:rPr lang="en-US" dirty="0" err="1"/>
              <a:t>vodov.i</a:t>
            </a:r>
            <a:r>
              <a:rPr lang="en-US" dirty="0"/>
              <a:t> </a:t>
            </a:r>
            <a:r>
              <a:rPr lang="en-US" dirty="0" err="1"/>
              <a:t>kanaliz</a:t>
            </a:r>
            <a:r>
              <a:rPr lang="en-US" dirty="0"/>
              <a:t>. </a:t>
            </a:r>
            <a:r>
              <a:rPr lang="en-US" dirty="0" err="1"/>
              <a:t>mašinski</a:t>
            </a:r>
            <a:r>
              <a:rPr lang="en-US" dirty="0"/>
              <a:t>)</a:t>
            </a:r>
            <a:endParaRPr lang="sr-Latn-ME" dirty="0"/>
          </a:p>
          <a:p>
            <a:r>
              <a:rPr lang="sr" dirty="0"/>
              <a:t>Opšta dokumentacija</a:t>
            </a:r>
            <a:endParaRPr dirty="0"/>
          </a:p>
          <a:p>
            <a:pPr lvl="0"/>
            <a:r>
              <a:rPr lang="sr" dirty="0"/>
              <a:t>Projektni zadatak i ostali projekti, elaborati i podloge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7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3075" y="920625"/>
            <a:ext cx="2615100" cy="3561600"/>
          </a:xfrm>
          <a:prstGeom prst="roundRect">
            <a:avLst>
              <a:gd name="adj" fmla="val 16667"/>
            </a:avLst>
          </a:prstGeom>
        </p:spPr>
      </p:pic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Opštu dokumentaciju čine: </a:t>
            </a:r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4812000" cy="19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/>
              <a:t>opšti podaci o objektu: </a:t>
            </a:r>
            <a:r>
              <a:rPr lang="sr" b="1"/>
              <a:t>dati na obrascu 1</a:t>
            </a:r>
            <a:endParaRPr b="1"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/>
              <a:t>sadržaj tehničke dokumentacije, odnosno spisak foldera ukoliko se tehnička dokumentacija sastoji iz više foldera;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/>
              <a:t>sadržaj pojedinih dijelova tehničke dokumentacije, odnosno foldera koji čine tehničku dokumentaciju;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/>
              <a:t>ugovor između investitora i projektanta;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/>
              <a:t>podaci o projektantu (naziv, sjedište, adresa, matični i registarski broj, djelatnost);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/>
              <a:t>licenca projektanta;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sr"/>
              <a:t>rješenje o imenovanju ovlašćenog inženjera koji rukovodi izradom tehničke dokumentacije u cjelini;</a:t>
            </a:r>
            <a:endParaRPr/>
          </a:p>
        </p:txBody>
      </p:sp>
      <p:sp>
        <p:nvSpPr>
          <p:cNvPr id="143" name="Google Shape;143;p27"/>
          <p:cNvSpPr txBox="1"/>
          <p:nvPr/>
        </p:nvSpPr>
        <p:spPr>
          <a:xfrm>
            <a:off x="6627425" y="4482225"/>
            <a:ext cx="104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>
                <a:latin typeface="Inter"/>
                <a:ea typeface="Inter"/>
                <a:cs typeface="Inter"/>
                <a:sym typeface="Inter"/>
              </a:rPr>
              <a:t>Obrazac 1</a:t>
            </a:r>
            <a:endParaRPr sz="13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175" y="997400"/>
            <a:ext cx="3095700" cy="3400200"/>
          </a:xfrm>
          <a:prstGeom prst="roundRect">
            <a:avLst>
              <a:gd name="adj" fmla="val 16667"/>
            </a:avLst>
          </a:prstGeom>
        </p:spPr>
      </p:pic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/>
              <a:t>Opštu dokumentaciju čine: </a:t>
            </a:r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4812000" cy="19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8"/>
            </a:pPr>
            <a:r>
              <a:rPr lang="sr"/>
              <a:t>spisak odgovornih ovlašćenih inženjera za pojedine djelove tehničke dokumentacije </a:t>
            </a:r>
            <a:r>
              <a:rPr lang="sr" b="1"/>
              <a:t>datih na obrascu 2</a:t>
            </a:r>
            <a:r>
              <a:rPr lang="sr"/>
              <a:t>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8"/>
            </a:pPr>
            <a:r>
              <a:rPr lang="sr"/>
              <a:t>- licenca ovlašćenog inženjera koji rukovodi izradom tehničke dokumentacije u cjelini - glavni inženjer;</a:t>
            </a:r>
            <a:endParaRPr/>
          </a:p>
          <a:p>
            <a:pPr marL="45720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sr"/>
              <a:t>- licence odgovornih ovlašćenih inženjera za pojedine djelove tehničke dokumentacije - odgovorni inženjer;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300"/>
              <a:buAutoNum type="arabicPeriod" startAt="8"/>
            </a:pPr>
            <a:r>
              <a:rPr lang="sr"/>
              <a:t>dokaz o osiguranju od profesionalne odgovornosti projektanta;</a:t>
            </a:r>
            <a:endParaRPr/>
          </a:p>
          <a:p>
            <a:pPr marL="4572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 startAt="8"/>
            </a:pPr>
            <a:r>
              <a:rPr lang="sr"/>
              <a:t>urbanističko-tehnički uslovi;</a:t>
            </a:r>
            <a:endParaRPr/>
          </a:p>
        </p:txBody>
      </p:sp>
      <p:sp>
        <p:nvSpPr>
          <p:cNvPr id="151" name="Google Shape;151;p28"/>
          <p:cNvSpPr txBox="1"/>
          <p:nvPr/>
        </p:nvSpPr>
        <p:spPr>
          <a:xfrm>
            <a:off x="6627425" y="4482225"/>
            <a:ext cx="104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1300">
                <a:latin typeface="Inter"/>
                <a:ea typeface="Inter"/>
                <a:cs typeface="Inter"/>
                <a:sym typeface="Inter"/>
              </a:rPr>
              <a:t>Obrazac 2</a:t>
            </a:r>
            <a:endParaRPr sz="13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 Monochrome - v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3128</Words>
  <Application>Microsoft Office PowerPoint</Application>
  <PresentationFormat>On-screen Show (16:9)</PresentationFormat>
  <Paragraphs>264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Poppins</vt:lpstr>
      <vt:lpstr>Inter</vt:lpstr>
      <vt:lpstr>Arial</vt:lpstr>
      <vt:lpstr>League Spartan Medium</vt:lpstr>
      <vt:lpstr>Simple Light</vt:lpstr>
      <vt:lpstr>Modern Monochrome - v1</vt:lpstr>
      <vt:lpstr>Uvod u građevinsku regulativu - pravilnici</vt:lpstr>
      <vt:lpstr>Izgradnja objekata </vt:lpstr>
      <vt:lpstr>Izgradnja objekta obuhvata: </vt:lpstr>
      <vt:lpstr>Građenje objekata</vt:lpstr>
      <vt:lpstr>Dokumentacija propisana zakonom</vt:lpstr>
      <vt:lpstr>Pravilnik o načinu izrade i sadržini tehničke dokumentacije za građenje objekata </vt:lpstr>
      <vt:lpstr>Izrada tehničke dokumentacije</vt:lpstr>
      <vt:lpstr>Opštu dokumentaciju čine: </vt:lpstr>
      <vt:lpstr>Opštu dokumentaciju čine: </vt:lpstr>
      <vt:lpstr>Opštu dokumentaciju čine: </vt:lpstr>
      <vt:lpstr>Opštu dokumentaciju čine: </vt:lpstr>
      <vt:lpstr>Projektni zadatak</vt:lpstr>
      <vt:lpstr>Sadržaj tehničke dokumentacije: </vt:lpstr>
      <vt:lpstr>Tekstualna dokumentacija </vt:lpstr>
      <vt:lpstr>Tehnički opis za objekat sadrži:</vt:lpstr>
      <vt:lpstr>       OPŠTI PODACI ZA ZGRADE MORAJU DA SADRŽE:</vt:lpstr>
      <vt:lpstr>Grafička dokumentacija</vt:lpstr>
      <vt:lpstr>Grafička dokumentacija za pojedine objekte</vt:lpstr>
      <vt:lpstr>Ovjera tehničke dokumentacije</vt:lpstr>
      <vt:lpstr>Razmjera tehničke dokumentacije</vt:lpstr>
      <vt:lpstr>Pravilnik o načinu vršenja revizije glavnog projekta</vt:lpstr>
      <vt:lpstr>PowerPoint Presentation</vt:lpstr>
      <vt:lpstr>PowerPoint Presentation</vt:lpstr>
      <vt:lpstr>PowerPoint Presentation</vt:lpstr>
      <vt:lpstr>Izvještaj o reviziji sadrži:</vt:lpstr>
      <vt:lpstr>PowerPoint Presentation</vt:lpstr>
      <vt:lpstr> </vt:lpstr>
      <vt:lpstr>Pravilnik o vršenju stručnog nadzora nad građenjem objekata </vt:lpstr>
      <vt:lpstr>PowerPoint Presentation</vt:lpstr>
      <vt:lpstr>Postupak vršenja stručnog nadzora</vt:lpstr>
      <vt:lpstr>PowerPoint Presentation</vt:lpstr>
      <vt:lpstr>PowerPoint Presentation</vt:lpstr>
      <vt:lpstr>Prestanak vršenja poslova stručnog nadzora</vt:lpstr>
      <vt:lpstr>Izvještaj o izvršenom stručnom nadzoru </vt:lpstr>
      <vt:lpstr>PowerPoint Presentation</vt:lpstr>
      <vt:lpstr>PowerPoint Presentation</vt:lpstr>
      <vt:lpstr>Konačni izvještaj o izvršenom stručnom nadzoru</vt:lpstr>
      <vt:lpstr>PowerPoint Presentation</vt:lpstr>
      <vt:lpstr>Uz konačni izvještaj prilažu se sljedeći dokumenti:</vt:lpstr>
      <vt:lpstr>PowerPoint Presentation</vt:lpstr>
      <vt:lpstr>Hvala vam na vremenu i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građevinsku regulativu - pravilnici</dc:title>
  <dc:creator>Milica Abramovic</dc:creator>
  <cp:lastModifiedBy>Stanislavka Nikcevic</cp:lastModifiedBy>
  <cp:revision>64</cp:revision>
  <cp:lastPrinted>2024-10-17T09:56:12Z</cp:lastPrinted>
  <dcterms:modified xsi:type="dcterms:W3CDTF">2024-11-07T12:29:52Z</dcterms:modified>
</cp:coreProperties>
</file>